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2" r:id="rId1"/>
  </p:sldMasterIdLst>
  <p:notesMasterIdLst>
    <p:notesMasterId r:id="rId88"/>
  </p:notesMasterIdLst>
  <p:handoutMasterIdLst>
    <p:handoutMasterId r:id="rId89"/>
  </p:handoutMasterIdLst>
  <p:sldIdLst>
    <p:sldId id="518" r:id="rId2"/>
    <p:sldId id="665" r:id="rId3"/>
    <p:sldId id="666" r:id="rId4"/>
    <p:sldId id="673" r:id="rId5"/>
    <p:sldId id="676" r:id="rId6"/>
    <p:sldId id="675" r:id="rId7"/>
    <p:sldId id="677" r:id="rId8"/>
    <p:sldId id="678" r:id="rId9"/>
    <p:sldId id="694" r:id="rId10"/>
    <p:sldId id="706" r:id="rId11"/>
    <p:sldId id="707" r:id="rId12"/>
    <p:sldId id="682" r:id="rId13"/>
    <p:sldId id="684" r:id="rId14"/>
    <p:sldId id="685" r:id="rId15"/>
    <p:sldId id="754" r:id="rId16"/>
    <p:sldId id="752" r:id="rId17"/>
    <p:sldId id="787" r:id="rId18"/>
    <p:sldId id="788" r:id="rId19"/>
    <p:sldId id="789" r:id="rId20"/>
    <p:sldId id="790" r:id="rId21"/>
    <p:sldId id="747" r:id="rId22"/>
    <p:sldId id="615" r:id="rId23"/>
    <p:sldId id="594" r:id="rId24"/>
    <p:sldId id="709" r:id="rId25"/>
    <p:sldId id="512" r:id="rId26"/>
    <p:sldId id="774" r:id="rId27"/>
    <p:sldId id="658" r:id="rId28"/>
    <p:sldId id="610" r:id="rId29"/>
    <p:sldId id="513" r:id="rId30"/>
    <p:sldId id="654" r:id="rId31"/>
    <p:sldId id="646" r:id="rId32"/>
    <p:sldId id="765" r:id="rId33"/>
    <p:sldId id="670" r:id="rId34"/>
    <p:sldId id="517" r:id="rId35"/>
    <p:sldId id="764" r:id="rId36"/>
    <p:sldId id="766" r:id="rId37"/>
    <p:sldId id="767" r:id="rId38"/>
    <p:sldId id="627" r:id="rId39"/>
    <p:sldId id="743" r:id="rId40"/>
    <p:sldId id="629" r:id="rId41"/>
    <p:sldId id="744" r:id="rId42"/>
    <p:sldId id="652" r:id="rId43"/>
    <p:sldId id="514" r:id="rId44"/>
    <p:sldId id="607" r:id="rId45"/>
    <p:sldId id="775" r:id="rId46"/>
    <p:sldId id="791" r:id="rId47"/>
    <p:sldId id="792" r:id="rId48"/>
    <p:sldId id="793" r:id="rId49"/>
    <p:sldId id="794" r:id="rId50"/>
    <p:sldId id="515" r:id="rId51"/>
    <p:sldId id="779" r:id="rId52"/>
    <p:sldId id="653" r:id="rId53"/>
    <p:sldId id="606" r:id="rId54"/>
    <p:sldId id="516" r:id="rId55"/>
    <p:sldId id="483" r:id="rId56"/>
    <p:sldId id="655" r:id="rId57"/>
    <p:sldId id="656" r:id="rId58"/>
    <p:sldId id="708" r:id="rId59"/>
    <p:sldId id="748" r:id="rId60"/>
    <p:sldId id="727" r:id="rId61"/>
    <p:sldId id="784" r:id="rId62"/>
    <p:sldId id="728" r:id="rId63"/>
    <p:sldId id="746" r:id="rId64"/>
    <p:sldId id="780" r:id="rId65"/>
    <p:sldId id="745" r:id="rId66"/>
    <p:sldId id="741" r:id="rId67"/>
    <p:sldId id="742" r:id="rId68"/>
    <p:sldId id="783" r:id="rId69"/>
    <p:sldId id="713" r:id="rId70"/>
    <p:sldId id="695" r:id="rId71"/>
    <p:sldId id="647" r:id="rId72"/>
    <p:sldId id="690" r:id="rId73"/>
    <p:sldId id="648" r:id="rId74"/>
    <p:sldId id="649" r:id="rId75"/>
    <p:sldId id="696" r:id="rId76"/>
    <p:sldId id="698" r:id="rId77"/>
    <p:sldId id="699" r:id="rId78"/>
    <p:sldId id="700" r:id="rId79"/>
    <p:sldId id="701" r:id="rId80"/>
    <p:sldId id="702" r:id="rId81"/>
    <p:sldId id="703" r:id="rId82"/>
    <p:sldId id="704" r:id="rId83"/>
    <p:sldId id="705" r:id="rId84"/>
    <p:sldId id="697" r:id="rId85"/>
    <p:sldId id="714" r:id="rId86"/>
    <p:sldId id="785" r:id="rId8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4CB241-709E-4331-87B7-3232CDAE56D0}">
          <p14:sldIdLst>
            <p14:sldId id="518"/>
            <p14:sldId id="665"/>
            <p14:sldId id="666"/>
            <p14:sldId id="673"/>
            <p14:sldId id="676"/>
            <p14:sldId id="675"/>
            <p14:sldId id="677"/>
            <p14:sldId id="678"/>
            <p14:sldId id="694"/>
            <p14:sldId id="706"/>
            <p14:sldId id="707"/>
            <p14:sldId id="682"/>
            <p14:sldId id="684"/>
            <p14:sldId id="685"/>
            <p14:sldId id="754"/>
            <p14:sldId id="752"/>
            <p14:sldId id="787"/>
            <p14:sldId id="788"/>
            <p14:sldId id="789"/>
            <p14:sldId id="790"/>
            <p14:sldId id="747"/>
            <p14:sldId id="615"/>
            <p14:sldId id="594"/>
            <p14:sldId id="709"/>
            <p14:sldId id="512"/>
            <p14:sldId id="774"/>
            <p14:sldId id="658"/>
            <p14:sldId id="610"/>
            <p14:sldId id="513"/>
            <p14:sldId id="654"/>
            <p14:sldId id="646"/>
            <p14:sldId id="765"/>
            <p14:sldId id="670"/>
            <p14:sldId id="517"/>
            <p14:sldId id="764"/>
            <p14:sldId id="766"/>
            <p14:sldId id="767"/>
            <p14:sldId id="627"/>
            <p14:sldId id="743"/>
            <p14:sldId id="629"/>
            <p14:sldId id="744"/>
            <p14:sldId id="652"/>
            <p14:sldId id="514"/>
            <p14:sldId id="607"/>
            <p14:sldId id="775"/>
            <p14:sldId id="791"/>
            <p14:sldId id="792"/>
            <p14:sldId id="793"/>
            <p14:sldId id="794"/>
            <p14:sldId id="515"/>
            <p14:sldId id="779"/>
            <p14:sldId id="653"/>
            <p14:sldId id="606"/>
            <p14:sldId id="516"/>
            <p14:sldId id="483"/>
            <p14:sldId id="655"/>
            <p14:sldId id="656"/>
            <p14:sldId id="708"/>
            <p14:sldId id="748"/>
            <p14:sldId id="727"/>
            <p14:sldId id="784"/>
            <p14:sldId id="728"/>
            <p14:sldId id="746"/>
            <p14:sldId id="780"/>
            <p14:sldId id="745"/>
            <p14:sldId id="741"/>
            <p14:sldId id="742"/>
            <p14:sldId id="783"/>
            <p14:sldId id="713"/>
            <p14:sldId id="695"/>
            <p14:sldId id="647"/>
            <p14:sldId id="690"/>
            <p14:sldId id="648"/>
            <p14:sldId id="649"/>
            <p14:sldId id="696"/>
            <p14:sldId id="698"/>
            <p14:sldId id="699"/>
            <p14:sldId id="700"/>
            <p14:sldId id="701"/>
            <p14:sldId id="702"/>
            <p14:sldId id="703"/>
            <p14:sldId id="704"/>
            <p14:sldId id="705"/>
            <p14:sldId id="697"/>
            <p14:sldId id="714"/>
            <p14:sldId id="7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20D"/>
    <a:srgbClr val="999977"/>
    <a:srgbClr val="FF9900"/>
    <a:srgbClr val="00A000"/>
    <a:srgbClr val="00BBEE"/>
    <a:srgbClr val="E01F16"/>
    <a:srgbClr val="FF0000"/>
    <a:srgbClr val="1A673E"/>
    <a:srgbClr val="005A2E"/>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06" autoAdjust="0"/>
    <p:restoredTop sz="93358" autoAdjust="0"/>
  </p:normalViewPr>
  <p:slideViewPr>
    <p:cSldViewPr snapToGrid="0">
      <p:cViewPr varScale="1">
        <p:scale>
          <a:sx n="99" d="100"/>
          <a:sy n="99" d="100"/>
        </p:scale>
        <p:origin x="768" y="90"/>
      </p:cViewPr>
      <p:guideLst/>
    </p:cSldViewPr>
  </p:slideViewPr>
  <p:notesTextViewPr>
    <p:cViewPr>
      <p:scale>
        <a:sx n="3" d="2"/>
        <a:sy n="3" d="2"/>
      </p:scale>
      <p:origin x="0" y="0"/>
    </p:cViewPr>
  </p:notesTextViewPr>
  <p:sorterViewPr>
    <p:cViewPr>
      <p:scale>
        <a:sx n="90" d="100"/>
        <a:sy n="90" d="100"/>
      </p:scale>
      <p:origin x="0" y="-108"/>
    </p:cViewPr>
  </p:sorterViewPr>
  <p:notesViewPr>
    <p:cSldViewPr snapToGrid="0" showGuides="1">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2B26E-6804-4CD4-92A9-F012EA540FCA}" type="doc">
      <dgm:prSet loTypeId="urn:microsoft.com/office/officeart/2005/8/layout/pyramid1" loCatId="pyramid" qsTypeId="urn:microsoft.com/office/officeart/2005/8/quickstyle/3d3" qsCatId="3D" csTypeId="urn:microsoft.com/office/officeart/2005/8/colors/accent0_3" csCatId="mainScheme" phldr="1"/>
      <dgm:spPr/>
    </dgm:pt>
    <dgm:pt modelId="{1A141245-B013-420A-AF4B-A81AF5B85FFF}">
      <dgm:prSet phldrT="[Text]" custT="1"/>
      <dgm:spPr/>
      <dgm:t>
        <a:bodyPr/>
        <a:lstStyle/>
        <a:p>
          <a:r>
            <a:rPr lang="en-ZA" sz="2000" b="1" dirty="0" err="1">
              <a:solidFill>
                <a:schemeClr val="bg1"/>
              </a:solidFill>
            </a:rPr>
            <a:t>Im</a:t>
          </a:r>
          <a:r>
            <a:rPr lang="en-ZA" sz="2000" b="1" dirty="0">
              <a:solidFill>
                <a:schemeClr val="bg1"/>
              </a:solidFill>
            </a:rPr>
            <a:t>-</a:t>
          </a:r>
        </a:p>
        <a:p>
          <a:r>
            <a:rPr lang="en-ZA" sz="2000" b="1" dirty="0">
              <a:solidFill>
                <a:schemeClr val="bg1"/>
              </a:solidFill>
            </a:rPr>
            <a:t>pact</a:t>
          </a:r>
          <a:endParaRPr lang="en-ZA" sz="1400" b="1" dirty="0">
            <a:solidFill>
              <a:schemeClr val="bg1"/>
            </a:solidFill>
          </a:endParaRPr>
        </a:p>
      </dgm:t>
    </dgm:pt>
    <dgm:pt modelId="{0BDD941F-8432-4E7C-88C0-69CB45753280}" type="parTrans" cxnId="{6FBA6A5A-9C30-4DFC-A0B2-D211B5290A52}">
      <dgm:prSet/>
      <dgm:spPr/>
      <dgm:t>
        <a:bodyPr/>
        <a:lstStyle/>
        <a:p>
          <a:endParaRPr lang="en-ZA" sz="1100">
            <a:solidFill>
              <a:schemeClr val="bg1"/>
            </a:solidFill>
          </a:endParaRPr>
        </a:p>
      </dgm:t>
    </dgm:pt>
    <dgm:pt modelId="{337E196C-4B4F-4A80-9969-6923366F7DA1}" type="sibTrans" cxnId="{6FBA6A5A-9C30-4DFC-A0B2-D211B5290A52}">
      <dgm:prSet/>
      <dgm:spPr/>
      <dgm:t>
        <a:bodyPr/>
        <a:lstStyle/>
        <a:p>
          <a:endParaRPr lang="en-ZA" sz="1100">
            <a:solidFill>
              <a:schemeClr val="bg1"/>
            </a:solidFill>
          </a:endParaRPr>
        </a:p>
      </dgm:t>
    </dgm:pt>
    <dgm:pt modelId="{2D6C9C60-8125-4B3C-AE2F-48E23DE73314}">
      <dgm:prSet phldrT="[Text]" custT="1"/>
      <dgm:spPr/>
      <dgm:t>
        <a:bodyPr/>
        <a:lstStyle/>
        <a:p>
          <a:r>
            <a:rPr lang="en-ZA" sz="2400" b="1" dirty="0">
              <a:solidFill>
                <a:schemeClr val="bg1"/>
              </a:solidFill>
            </a:rPr>
            <a:t>Outcome</a:t>
          </a:r>
        </a:p>
      </dgm:t>
    </dgm:pt>
    <dgm:pt modelId="{548AC049-4593-44B7-9BA6-3F885BF7C9BA}" type="parTrans" cxnId="{2DD7AC49-CD96-4620-ACE6-497E8C6A01A3}">
      <dgm:prSet/>
      <dgm:spPr/>
      <dgm:t>
        <a:bodyPr/>
        <a:lstStyle/>
        <a:p>
          <a:endParaRPr lang="en-ZA" sz="1100">
            <a:solidFill>
              <a:schemeClr val="bg1"/>
            </a:solidFill>
          </a:endParaRPr>
        </a:p>
      </dgm:t>
    </dgm:pt>
    <dgm:pt modelId="{96F1F3D9-89A9-45B9-B355-05C3A5519A63}" type="sibTrans" cxnId="{2DD7AC49-CD96-4620-ACE6-497E8C6A01A3}">
      <dgm:prSet/>
      <dgm:spPr/>
      <dgm:t>
        <a:bodyPr/>
        <a:lstStyle/>
        <a:p>
          <a:endParaRPr lang="en-ZA" sz="1100">
            <a:solidFill>
              <a:schemeClr val="bg1"/>
            </a:solidFill>
          </a:endParaRPr>
        </a:p>
      </dgm:t>
    </dgm:pt>
    <dgm:pt modelId="{E1EA673E-4505-4313-80F2-995F890BD087}">
      <dgm:prSet phldrT="[Text]" custT="1"/>
      <dgm:spPr/>
      <dgm:t>
        <a:bodyPr/>
        <a:lstStyle/>
        <a:p>
          <a:r>
            <a:rPr lang="en-ZA" sz="2400" b="1">
              <a:solidFill>
                <a:schemeClr val="bg1"/>
              </a:solidFill>
            </a:rPr>
            <a:t>Outputs</a:t>
          </a:r>
          <a:endParaRPr lang="en-ZA" sz="2400" b="1" dirty="0">
            <a:solidFill>
              <a:schemeClr val="bg1"/>
            </a:solidFill>
          </a:endParaRPr>
        </a:p>
      </dgm:t>
    </dgm:pt>
    <dgm:pt modelId="{84020124-3FEC-422E-9426-4D8C29F9351E}" type="parTrans" cxnId="{9A447256-436D-484F-8F13-D86944BB8B7B}">
      <dgm:prSet/>
      <dgm:spPr/>
      <dgm:t>
        <a:bodyPr/>
        <a:lstStyle/>
        <a:p>
          <a:endParaRPr lang="en-ZA" sz="1100">
            <a:solidFill>
              <a:schemeClr val="bg1"/>
            </a:solidFill>
          </a:endParaRPr>
        </a:p>
      </dgm:t>
    </dgm:pt>
    <dgm:pt modelId="{326655A4-A5AE-4FEE-B70F-D473D63DD041}" type="sibTrans" cxnId="{9A447256-436D-484F-8F13-D86944BB8B7B}">
      <dgm:prSet/>
      <dgm:spPr/>
      <dgm:t>
        <a:bodyPr/>
        <a:lstStyle/>
        <a:p>
          <a:endParaRPr lang="en-ZA" sz="1100">
            <a:solidFill>
              <a:schemeClr val="bg1"/>
            </a:solidFill>
          </a:endParaRPr>
        </a:p>
      </dgm:t>
    </dgm:pt>
    <dgm:pt modelId="{B39E834C-8FA4-4B5A-B3E4-0AC8CE7D3BBD}">
      <dgm:prSet custT="1"/>
      <dgm:spPr/>
      <dgm:t>
        <a:bodyPr/>
        <a:lstStyle/>
        <a:p>
          <a:r>
            <a:rPr lang="en-ZA" sz="2400" b="1">
              <a:solidFill>
                <a:schemeClr val="bg1"/>
              </a:solidFill>
            </a:rPr>
            <a:t>Activities</a:t>
          </a:r>
          <a:endParaRPr lang="en-ZA" sz="2400" b="1" dirty="0">
            <a:solidFill>
              <a:schemeClr val="bg1"/>
            </a:solidFill>
          </a:endParaRPr>
        </a:p>
      </dgm:t>
    </dgm:pt>
    <dgm:pt modelId="{562032CE-CD5C-420F-9A0B-4DC337AF08AD}" type="parTrans" cxnId="{168E7069-8623-401F-8818-DCA51B7B77E9}">
      <dgm:prSet/>
      <dgm:spPr/>
      <dgm:t>
        <a:bodyPr/>
        <a:lstStyle/>
        <a:p>
          <a:endParaRPr lang="en-ZA" sz="1100">
            <a:solidFill>
              <a:schemeClr val="bg1"/>
            </a:solidFill>
          </a:endParaRPr>
        </a:p>
      </dgm:t>
    </dgm:pt>
    <dgm:pt modelId="{9F041638-B34A-4B7B-B49E-5E937F20D99A}" type="sibTrans" cxnId="{168E7069-8623-401F-8818-DCA51B7B77E9}">
      <dgm:prSet/>
      <dgm:spPr/>
      <dgm:t>
        <a:bodyPr/>
        <a:lstStyle/>
        <a:p>
          <a:endParaRPr lang="en-ZA" sz="1100">
            <a:solidFill>
              <a:schemeClr val="bg1"/>
            </a:solidFill>
          </a:endParaRPr>
        </a:p>
      </dgm:t>
    </dgm:pt>
    <dgm:pt modelId="{3EAD9DF8-8F5B-448D-8DA2-665684514F6F}">
      <dgm:prSet custT="1"/>
      <dgm:spPr/>
      <dgm:t>
        <a:bodyPr/>
        <a:lstStyle/>
        <a:p>
          <a:r>
            <a:rPr lang="en-ZA" sz="2400" b="1">
              <a:solidFill>
                <a:schemeClr val="bg1"/>
              </a:solidFill>
            </a:rPr>
            <a:t>Inputs</a:t>
          </a:r>
          <a:endParaRPr lang="en-ZA" sz="2400" b="1" dirty="0">
            <a:solidFill>
              <a:schemeClr val="bg1"/>
            </a:solidFill>
          </a:endParaRPr>
        </a:p>
      </dgm:t>
    </dgm:pt>
    <dgm:pt modelId="{5C271BB9-1C44-45B5-B99F-4D03255D897F}" type="parTrans" cxnId="{AB1270D7-BDC4-41D5-B1A6-5EC1FB23E36D}">
      <dgm:prSet/>
      <dgm:spPr/>
      <dgm:t>
        <a:bodyPr/>
        <a:lstStyle/>
        <a:p>
          <a:endParaRPr lang="en-ZA" sz="1100">
            <a:solidFill>
              <a:schemeClr val="bg1"/>
            </a:solidFill>
          </a:endParaRPr>
        </a:p>
      </dgm:t>
    </dgm:pt>
    <dgm:pt modelId="{9E319B3E-4266-4AD6-9EFC-115D15A76166}" type="sibTrans" cxnId="{AB1270D7-BDC4-41D5-B1A6-5EC1FB23E36D}">
      <dgm:prSet/>
      <dgm:spPr/>
      <dgm:t>
        <a:bodyPr/>
        <a:lstStyle/>
        <a:p>
          <a:endParaRPr lang="en-ZA" sz="1100">
            <a:solidFill>
              <a:schemeClr val="bg1"/>
            </a:solidFill>
          </a:endParaRPr>
        </a:p>
      </dgm:t>
    </dgm:pt>
    <dgm:pt modelId="{FECF76D9-40AD-49BB-8631-0B59213D43C8}" type="pres">
      <dgm:prSet presAssocID="{7332B26E-6804-4CD4-92A9-F012EA540FCA}" presName="Name0" presStyleCnt="0">
        <dgm:presLayoutVars>
          <dgm:dir/>
          <dgm:animLvl val="lvl"/>
          <dgm:resizeHandles val="exact"/>
        </dgm:presLayoutVars>
      </dgm:prSet>
      <dgm:spPr/>
    </dgm:pt>
    <dgm:pt modelId="{515FEEC0-DD94-4EB7-B3A3-69F0B8CF5D52}" type="pres">
      <dgm:prSet presAssocID="{1A141245-B013-420A-AF4B-A81AF5B85FFF}" presName="Name8" presStyleCnt="0"/>
      <dgm:spPr/>
    </dgm:pt>
    <dgm:pt modelId="{B7802A9C-4064-4D92-B197-E8A83BCFAB8C}" type="pres">
      <dgm:prSet presAssocID="{1A141245-B013-420A-AF4B-A81AF5B85FFF}" presName="level" presStyleLbl="node1" presStyleIdx="0" presStyleCnt="5">
        <dgm:presLayoutVars>
          <dgm:chMax val="1"/>
          <dgm:bulletEnabled val="1"/>
        </dgm:presLayoutVars>
      </dgm:prSet>
      <dgm:spPr/>
    </dgm:pt>
    <dgm:pt modelId="{6B9305FB-B0AF-469A-9356-ABC3AE351D7F}" type="pres">
      <dgm:prSet presAssocID="{1A141245-B013-420A-AF4B-A81AF5B85FFF}" presName="levelTx" presStyleLbl="revTx" presStyleIdx="0" presStyleCnt="0">
        <dgm:presLayoutVars>
          <dgm:chMax val="1"/>
          <dgm:bulletEnabled val="1"/>
        </dgm:presLayoutVars>
      </dgm:prSet>
      <dgm:spPr/>
    </dgm:pt>
    <dgm:pt modelId="{1C5D5C24-93BA-4EC6-825A-CE058CD60391}" type="pres">
      <dgm:prSet presAssocID="{2D6C9C60-8125-4B3C-AE2F-48E23DE73314}" presName="Name8" presStyleCnt="0"/>
      <dgm:spPr/>
    </dgm:pt>
    <dgm:pt modelId="{93192EE7-3BAF-4EFB-9DB5-A402DB575778}" type="pres">
      <dgm:prSet presAssocID="{2D6C9C60-8125-4B3C-AE2F-48E23DE73314}" presName="level" presStyleLbl="node1" presStyleIdx="1" presStyleCnt="5">
        <dgm:presLayoutVars>
          <dgm:chMax val="1"/>
          <dgm:bulletEnabled val="1"/>
        </dgm:presLayoutVars>
      </dgm:prSet>
      <dgm:spPr/>
    </dgm:pt>
    <dgm:pt modelId="{3B970592-9FBF-4277-BB77-9EAD3F561906}" type="pres">
      <dgm:prSet presAssocID="{2D6C9C60-8125-4B3C-AE2F-48E23DE73314}" presName="levelTx" presStyleLbl="revTx" presStyleIdx="0" presStyleCnt="0">
        <dgm:presLayoutVars>
          <dgm:chMax val="1"/>
          <dgm:bulletEnabled val="1"/>
        </dgm:presLayoutVars>
      </dgm:prSet>
      <dgm:spPr/>
    </dgm:pt>
    <dgm:pt modelId="{FA63FF3A-A749-4080-B937-A1F2FF7C35C4}" type="pres">
      <dgm:prSet presAssocID="{E1EA673E-4505-4313-80F2-995F890BD087}" presName="Name8" presStyleCnt="0"/>
      <dgm:spPr/>
    </dgm:pt>
    <dgm:pt modelId="{5A81AB68-ACE9-4FB4-95BD-C41A18E5F997}" type="pres">
      <dgm:prSet presAssocID="{E1EA673E-4505-4313-80F2-995F890BD087}" presName="level" presStyleLbl="node1" presStyleIdx="2" presStyleCnt="5">
        <dgm:presLayoutVars>
          <dgm:chMax val="1"/>
          <dgm:bulletEnabled val="1"/>
        </dgm:presLayoutVars>
      </dgm:prSet>
      <dgm:spPr/>
    </dgm:pt>
    <dgm:pt modelId="{88739976-0521-47BD-899C-87599AD1B094}" type="pres">
      <dgm:prSet presAssocID="{E1EA673E-4505-4313-80F2-995F890BD087}" presName="levelTx" presStyleLbl="revTx" presStyleIdx="0" presStyleCnt="0">
        <dgm:presLayoutVars>
          <dgm:chMax val="1"/>
          <dgm:bulletEnabled val="1"/>
        </dgm:presLayoutVars>
      </dgm:prSet>
      <dgm:spPr/>
    </dgm:pt>
    <dgm:pt modelId="{4676CB2B-5F06-48B9-AF30-8FB9AD6E131A}" type="pres">
      <dgm:prSet presAssocID="{B39E834C-8FA4-4B5A-B3E4-0AC8CE7D3BBD}" presName="Name8" presStyleCnt="0"/>
      <dgm:spPr/>
    </dgm:pt>
    <dgm:pt modelId="{276C2BA8-FFC5-4AB8-9761-38A1FB59AC9F}" type="pres">
      <dgm:prSet presAssocID="{B39E834C-8FA4-4B5A-B3E4-0AC8CE7D3BBD}" presName="level" presStyleLbl="node1" presStyleIdx="3" presStyleCnt="5">
        <dgm:presLayoutVars>
          <dgm:chMax val="1"/>
          <dgm:bulletEnabled val="1"/>
        </dgm:presLayoutVars>
      </dgm:prSet>
      <dgm:spPr/>
    </dgm:pt>
    <dgm:pt modelId="{079F31FA-5C02-4351-8AD4-24229D9DBE84}" type="pres">
      <dgm:prSet presAssocID="{B39E834C-8FA4-4B5A-B3E4-0AC8CE7D3BBD}" presName="levelTx" presStyleLbl="revTx" presStyleIdx="0" presStyleCnt="0">
        <dgm:presLayoutVars>
          <dgm:chMax val="1"/>
          <dgm:bulletEnabled val="1"/>
        </dgm:presLayoutVars>
      </dgm:prSet>
      <dgm:spPr/>
    </dgm:pt>
    <dgm:pt modelId="{0A196FC5-4E79-4EF5-90D4-B2BD9E7A2F81}" type="pres">
      <dgm:prSet presAssocID="{3EAD9DF8-8F5B-448D-8DA2-665684514F6F}" presName="Name8" presStyleCnt="0"/>
      <dgm:spPr/>
    </dgm:pt>
    <dgm:pt modelId="{5898A1A4-6C54-4A69-952C-DAA9711A4F30}" type="pres">
      <dgm:prSet presAssocID="{3EAD9DF8-8F5B-448D-8DA2-665684514F6F}" presName="level" presStyleLbl="node1" presStyleIdx="4" presStyleCnt="5" custLinFactNeighborX="946" custLinFactNeighborY="23838">
        <dgm:presLayoutVars>
          <dgm:chMax val="1"/>
          <dgm:bulletEnabled val="1"/>
        </dgm:presLayoutVars>
      </dgm:prSet>
      <dgm:spPr/>
    </dgm:pt>
    <dgm:pt modelId="{06D1BF2F-6549-44D0-B74B-FF660386EF1F}" type="pres">
      <dgm:prSet presAssocID="{3EAD9DF8-8F5B-448D-8DA2-665684514F6F}" presName="levelTx" presStyleLbl="revTx" presStyleIdx="0" presStyleCnt="0">
        <dgm:presLayoutVars>
          <dgm:chMax val="1"/>
          <dgm:bulletEnabled val="1"/>
        </dgm:presLayoutVars>
      </dgm:prSet>
      <dgm:spPr/>
    </dgm:pt>
  </dgm:ptLst>
  <dgm:cxnLst>
    <dgm:cxn modelId="{8384B017-363C-4F8A-BFE7-3761B03B7FD5}" type="presOf" srcId="{2D6C9C60-8125-4B3C-AE2F-48E23DE73314}" destId="{93192EE7-3BAF-4EFB-9DB5-A402DB575778}" srcOrd="0" destOrd="0" presId="urn:microsoft.com/office/officeart/2005/8/layout/pyramid1"/>
    <dgm:cxn modelId="{7AE41E34-F362-45D6-A6F1-326EBB7A7B8D}" type="presOf" srcId="{B39E834C-8FA4-4B5A-B3E4-0AC8CE7D3BBD}" destId="{276C2BA8-FFC5-4AB8-9761-38A1FB59AC9F}" srcOrd="0" destOrd="0" presId="urn:microsoft.com/office/officeart/2005/8/layout/pyramid1"/>
    <dgm:cxn modelId="{A345B23D-1F75-4E50-B893-936E643A1DAD}" type="presOf" srcId="{E1EA673E-4505-4313-80F2-995F890BD087}" destId="{5A81AB68-ACE9-4FB4-95BD-C41A18E5F997}" srcOrd="0" destOrd="0" presId="urn:microsoft.com/office/officeart/2005/8/layout/pyramid1"/>
    <dgm:cxn modelId="{AB1D985C-50C8-4616-BEFD-5B73ACA52B1B}" type="presOf" srcId="{B39E834C-8FA4-4B5A-B3E4-0AC8CE7D3BBD}" destId="{079F31FA-5C02-4351-8AD4-24229D9DBE84}" srcOrd="1" destOrd="0" presId="urn:microsoft.com/office/officeart/2005/8/layout/pyramid1"/>
    <dgm:cxn modelId="{9F51A45E-3AAE-431A-85F6-304536CDC64E}" type="presOf" srcId="{2D6C9C60-8125-4B3C-AE2F-48E23DE73314}" destId="{3B970592-9FBF-4277-BB77-9EAD3F561906}" srcOrd="1" destOrd="0" presId="urn:microsoft.com/office/officeart/2005/8/layout/pyramid1"/>
    <dgm:cxn modelId="{168E7069-8623-401F-8818-DCA51B7B77E9}" srcId="{7332B26E-6804-4CD4-92A9-F012EA540FCA}" destId="{B39E834C-8FA4-4B5A-B3E4-0AC8CE7D3BBD}" srcOrd="3" destOrd="0" parTransId="{562032CE-CD5C-420F-9A0B-4DC337AF08AD}" sibTransId="{9F041638-B34A-4B7B-B49E-5E937F20D99A}"/>
    <dgm:cxn modelId="{2DD7AC49-CD96-4620-ACE6-497E8C6A01A3}" srcId="{7332B26E-6804-4CD4-92A9-F012EA540FCA}" destId="{2D6C9C60-8125-4B3C-AE2F-48E23DE73314}" srcOrd="1" destOrd="0" parTransId="{548AC049-4593-44B7-9BA6-3F885BF7C9BA}" sibTransId="{96F1F3D9-89A9-45B9-B355-05C3A5519A63}"/>
    <dgm:cxn modelId="{9A447256-436D-484F-8F13-D86944BB8B7B}" srcId="{7332B26E-6804-4CD4-92A9-F012EA540FCA}" destId="{E1EA673E-4505-4313-80F2-995F890BD087}" srcOrd="2" destOrd="0" parTransId="{84020124-3FEC-422E-9426-4D8C29F9351E}" sibTransId="{326655A4-A5AE-4FEE-B70F-D473D63DD041}"/>
    <dgm:cxn modelId="{F44B8177-CE93-450A-8420-9DBDB3DEF5EE}" type="presOf" srcId="{1A141245-B013-420A-AF4B-A81AF5B85FFF}" destId="{6B9305FB-B0AF-469A-9356-ABC3AE351D7F}" srcOrd="1" destOrd="0" presId="urn:microsoft.com/office/officeart/2005/8/layout/pyramid1"/>
    <dgm:cxn modelId="{4BE21959-FC8F-4978-AF38-915A65885D8D}" type="presOf" srcId="{7332B26E-6804-4CD4-92A9-F012EA540FCA}" destId="{FECF76D9-40AD-49BB-8631-0B59213D43C8}" srcOrd="0" destOrd="0" presId="urn:microsoft.com/office/officeart/2005/8/layout/pyramid1"/>
    <dgm:cxn modelId="{6FBA6A5A-9C30-4DFC-A0B2-D211B5290A52}" srcId="{7332B26E-6804-4CD4-92A9-F012EA540FCA}" destId="{1A141245-B013-420A-AF4B-A81AF5B85FFF}" srcOrd="0" destOrd="0" parTransId="{0BDD941F-8432-4E7C-88C0-69CB45753280}" sibTransId="{337E196C-4B4F-4A80-9969-6923366F7DA1}"/>
    <dgm:cxn modelId="{FFE14E7F-636E-40D4-AA80-A5C6C2F20691}" type="presOf" srcId="{E1EA673E-4505-4313-80F2-995F890BD087}" destId="{88739976-0521-47BD-899C-87599AD1B094}" srcOrd="1" destOrd="0" presId="urn:microsoft.com/office/officeart/2005/8/layout/pyramid1"/>
    <dgm:cxn modelId="{259D939A-BB71-4043-9752-CE08AD9E8061}" type="presOf" srcId="{3EAD9DF8-8F5B-448D-8DA2-665684514F6F}" destId="{06D1BF2F-6549-44D0-B74B-FF660386EF1F}" srcOrd="1" destOrd="0" presId="urn:microsoft.com/office/officeart/2005/8/layout/pyramid1"/>
    <dgm:cxn modelId="{B4AF85C6-2572-459E-9649-EF3110023CA7}" type="presOf" srcId="{1A141245-B013-420A-AF4B-A81AF5B85FFF}" destId="{B7802A9C-4064-4D92-B197-E8A83BCFAB8C}" srcOrd="0" destOrd="0" presId="urn:microsoft.com/office/officeart/2005/8/layout/pyramid1"/>
    <dgm:cxn modelId="{0BB8A3CB-EC9F-4B2C-957D-DDCCA5D64F75}" type="presOf" srcId="{3EAD9DF8-8F5B-448D-8DA2-665684514F6F}" destId="{5898A1A4-6C54-4A69-952C-DAA9711A4F30}" srcOrd="0" destOrd="0" presId="urn:microsoft.com/office/officeart/2005/8/layout/pyramid1"/>
    <dgm:cxn modelId="{AB1270D7-BDC4-41D5-B1A6-5EC1FB23E36D}" srcId="{7332B26E-6804-4CD4-92A9-F012EA540FCA}" destId="{3EAD9DF8-8F5B-448D-8DA2-665684514F6F}" srcOrd="4" destOrd="0" parTransId="{5C271BB9-1C44-45B5-B99F-4D03255D897F}" sibTransId="{9E319B3E-4266-4AD6-9EFC-115D15A76166}"/>
    <dgm:cxn modelId="{3540FA32-1AE5-432C-A900-6575161DAE6D}" type="presParOf" srcId="{FECF76D9-40AD-49BB-8631-0B59213D43C8}" destId="{515FEEC0-DD94-4EB7-B3A3-69F0B8CF5D52}" srcOrd="0" destOrd="0" presId="urn:microsoft.com/office/officeart/2005/8/layout/pyramid1"/>
    <dgm:cxn modelId="{B79BC850-E4B3-4F74-BBF2-7A0D97C620E3}" type="presParOf" srcId="{515FEEC0-DD94-4EB7-B3A3-69F0B8CF5D52}" destId="{B7802A9C-4064-4D92-B197-E8A83BCFAB8C}" srcOrd="0" destOrd="0" presId="urn:microsoft.com/office/officeart/2005/8/layout/pyramid1"/>
    <dgm:cxn modelId="{DCAA4973-81F2-4FF7-9CEA-5D819738791E}" type="presParOf" srcId="{515FEEC0-DD94-4EB7-B3A3-69F0B8CF5D52}" destId="{6B9305FB-B0AF-469A-9356-ABC3AE351D7F}" srcOrd="1" destOrd="0" presId="urn:microsoft.com/office/officeart/2005/8/layout/pyramid1"/>
    <dgm:cxn modelId="{867808B6-BD9C-4B4B-BE4C-5770A8450A46}" type="presParOf" srcId="{FECF76D9-40AD-49BB-8631-0B59213D43C8}" destId="{1C5D5C24-93BA-4EC6-825A-CE058CD60391}" srcOrd="1" destOrd="0" presId="urn:microsoft.com/office/officeart/2005/8/layout/pyramid1"/>
    <dgm:cxn modelId="{CF6B4559-1034-4AB2-8E40-8AA0A9973D64}" type="presParOf" srcId="{1C5D5C24-93BA-4EC6-825A-CE058CD60391}" destId="{93192EE7-3BAF-4EFB-9DB5-A402DB575778}" srcOrd="0" destOrd="0" presId="urn:microsoft.com/office/officeart/2005/8/layout/pyramid1"/>
    <dgm:cxn modelId="{E5DCDC03-830A-44EF-BEC7-FA828D617D35}" type="presParOf" srcId="{1C5D5C24-93BA-4EC6-825A-CE058CD60391}" destId="{3B970592-9FBF-4277-BB77-9EAD3F561906}" srcOrd="1" destOrd="0" presId="urn:microsoft.com/office/officeart/2005/8/layout/pyramid1"/>
    <dgm:cxn modelId="{6943FC6B-1C77-4E9B-AA3A-CC6D8BBEE61B}" type="presParOf" srcId="{FECF76D9-40AD-49BB-8631-0B59213D43C8}" destId="{FA63FF3A-A749-4080-B937-A1F2FF7C35C4}" srcOrd="2" destOrd="0" presId="urn:microsoft.com/office/officeart/2005/8/layout/pyramid1"/>
    <dgm:cxn modelId="{A8F45F14-E413-4431-94E3-7E81BE11D277}" type="presParOf" srcId="{FA63FF3A-A749-4080-B937-A1F2FF7C35C4}" destId="{5A81AB68-ACE9-4FB4-95BD-C41A18E5F997}" srcOrd="0" destOrd="0" presId="urn:microsoft.com/office/officeart/2005/8/layout/pyramid1"/>
    <dgm:cxn modelId="{119E28D1-B643-4476-B462-AC298444EEA7}" type="presParOf" srcId="{FA63FF3A-A749-4080-B937-A1F2FF7C35C4}" destId="{88739976-0521-47BD-899C-87599AD1B094}" srcOrd="1" destOrd="0" presId="urn:microsoft.com/office/officeart/2005/8/layout/pyramid1"/>
    <dgm:cxn modelId="{64545E0C-E034-45E1-99AF-1EDDF1A59CFD}" type="presParOf" srcId="{FECF76D9-40AD-49BB-8631-0B59213D43C8}" destId="{4676CB2B-5F06-48B9-AF30-8FB9AD6E131A}" srcOrd="3" destOrd="0" presId="urn:microsoft.com/office/officeart/2005/8/layout/pyramid1"/>
    <dgm:cxn modelId="{A467EF0A-3F65-4BF2-A2AF-35A48FB4FEBE}" type="presParOf" srcId="{4676CB2B-5F06-48B9-AF30-8FB9AD6E131A}" destId="{276C2BA8-FFC5-4AB8-9761-38A1FB59AC9F}" srcOrd="0" destOrd="0" presId="urn:microsoft.com/office/officeart/2005/8/layout/pyramid1"/>
    <dgm:cxn modelId="{343844F6-65D4-4A14-B715-CDA8BFD06F17}" type="presParOf" srcId="{4676CB2B-5F06-48B9-AF30-8FB9AD6E131A}" destId="{079F31FA-5C02-4351-8AD4-24229D9DBE84}" srcOrd="1" destOrd="0" presId="urn:microsoft.com/office/officeart/2005/8/layout/pyramid1"/>
    <dgm:cxn modelId="{19775D76-7A77-4066-9F4D-8EE1578598C7}" type="presParOf" srcId="{FECF76D9-40AD-49BB-8631-0B59213D43C8}" destId="{0A196FC5-4E79-4EF5-90D4-B2BD9E7A2F81}" srcOrd="4" destOrd="0" presId="urn:microsoft.com/office/officeart/2005/8/layout/pyramid1"/>
    <dgm:cxn modelId="{17E8526C-77E3-43B3-A4D0-EE79F565E166}" type="presParOf" srcId="{0A196FC5-4E79-4EF5-90D4-B2BD9E7A2F81}" destId="{5898A1A4-6C54-4A69-952C-DAA9711A4F30}" srcOrd="0" destOrd="0" presId="urn:microsoft.com/office/officeart/2005/8/layout/pyramid1"/>
    <dgm:cxn modelId="{5D2E7A3E-9DC5-462B-83F9-676837A7178E}" type="presParOf" srcId="{0A196FC5-4E79-4EF5-90D4-B2BD9E7A2F81}" destId="{06D1BF2F-6549-44D0-B74B-FF660386EF1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2B26E-6804-4CD4-92A9-F012EA540FCA}" type="doc">
      <dgm:prSet loTypeId="urn:microsoft.com/office/officeart/2005/8/layout/pyramid1" loCatId="pyramid" qsTypeId="urn:microsoft.com/office/officeart/2005/8/quickstyle/3d3" qsCatId="3D" csTypeId="urn:microsoft.com/office/officeart/2005/8/colors/accent0_3" csCatId="mainScheme" phldr="1"/>
      <dgm:spPr/>
    </dgm:pt>
    <dgm:pt modelId="{1A141245-B013-420A-AF4B-A81AF5B85FFF}">
      <dgm:prSet phldrT="[Text]" custT="1"/>
      <dgm:spPr/>
      <dgm:t>
        <a:bodyPr/>
        <a:lstStyle/>
        <a:p>
          <a:r>
            <a:rPr lang="en-ZA" sz="2000" b="1" dirty="0" err="1">
              <a:solidFill>
                <a:schemeClr val="bg1"/>
              </a:solidFill>
            </a:rPr>
            <a:t>Im</a:t>
          </a:r>
          <a:r>
            <a:rPr lang="en-ZA" sz="2000" b="1" dirty="0">
              <a:solidFill>
                <a:schemeClr val="bg1"/>
              </a:solidFill>
            </a:rPr>
            <a:t>-</a:t>
          </a:r>
        </a:p>
        <a:p>
          <a:r>
            <a:rPr lang="en-ZA" sz="2000" b="1" dirty="0">
              <a:solidFill>
                <a:schemeClr val="bg1"/>
              </a:solidFill>
            </a:rPr>
            <a:t>pact</a:t>
          </a:r>
          <a:endParaRPr lang="en-ZA" sz="1400" b="1" dirty="0">
            <a:solidFill>
              <a:schemeClr val="bg1"/>
            </a:solidFill>
          </a:endParaRPr>
        </a:p>
      </dgm:t>
    </dgm:pt>
    <dgm:pt modelId="{0BDD941F-8432-4E7C-88C0-69CB45753280}" type="parTrans" cxnId="{6FBA6A5A-9C30-4DFC-A0B2-D211B5290A52}">
      <dgm:prSet/>
      <dgm:spPr/>
      <dgm:t>
        <a:bodyPr/>
        <a:lstStyle/>
        <a:p>
          <a:endParaRPr lang="en-ZA" sz="1100">
            <a:solidFill>
              <a:schemeClr val="bg1"/>
            </a:solidFill>
          </a:endParaRPr>
        </a:p>
      </dgm:t>
    </dgm:pt>
    <dgm:pt modelId="{337E196C-4B4F-4A80-9969-6923366F7DA1}" type="sibTrans" cxnId="{6FBA6A5A-9C30-4DFC-A0B2-D211B5290A52}">
      <dgm:prSet/>
      <dgm:spPr/>
      <dgm:t>
        <a:bodyPr/>
        <a:lstStyle/>
        <a:p>
          <a:endParaRPr lang="en-ZA" sz="1100">
            <a:solidFill>
              <a:schemeClr val="bg1"/>
            </a:solidFill>
          </a:endParaRPr>
        </a:p>
      </dgm:t>
    </dgm:pt>
    <dgm:pt modelId="{2D6C9C60-8125-4B3C-AE2F-48E23DE73314}">
      <dgm:prSet phldrT="[Text]" custT="1"/>
      <dgm:spPr/>
      <dgm:t>
        <a:bodyPr/>
        <a:lstStyle/>
        <a:p>
          <a:r>
            <a:rPr lang="en-ZA" sz="2400" b="1" dirty="0">
              <a:solidFill>
                <a:schemeClr val="bg1"/>
              </a:solidFill>
            </a:rPr>
            <a:t>Outcome</a:t>
          </a:r>
        </a:p>
      </dgm:t>
    </dgm:pt>
    <dgm:pt modelId="{548AC049-4593-44B7-9BA6-3F885BF7C9BA}" type="parTrans" cxnId="{2DD7AC49-CD96-4620-ACE6-497E8C6A01A3}">
      <dgm:prSet/>
      <dgm:spPr/>
      <dgm:t>
        <a:bodyPr/>
        <a:lstStyle/>
        <a:p>
          <a:endParaRPr lang="en-ZA" sz="1100">
            <a:solidFill>
              <a:schemeClr val="bg1"/>
            </a:solidFill>
          </a:endParaRPr>
        </a:p>
      </dgm:t>
    </dgm:pt>
    <dgm:pt modelId="{96F1F3D9-89A9-45B9-B355-05C3A5519A63}" type="sibTrans" cxnId="{2DD7AC49-CD96-4620-ACE6-497E8C6A01A3}">
      <dgm:prSet/>
      <dgm:spPr/>
      <dgm:t>
        <a:bodyPr/>
        <a:lstStyle/>
        <a:p>
          <a:endParaRPr lang="en-ZA" sz="1100">
            <a:solidFill>
              <a:schemeClr val="bg1"/>
            </a:solidFill>
          </a:endParaRPr>
        </a:p>
      </dgm:t>
    </dgm:pt>
    <dgm:pt modelId="{E1EA673E-4505-4313-80F2-995F890BD087}">
      <dgm:prSet phldrT="[Text]" custT="1"/>
      <dgm:spPr/>
      <dgm:t>
        <a:bodyPr/>
        <a:lstStyle/>
        <a:p>
          <a:r>
            <a:rPr lang="en-ZA" sz="2400" b="1">
              <a:solidFill>
                <a:schemeClr val="bg1"/>
              </a:solidFill>
            </a:rPr>
            <a:t>Outputs</a:t>
          </a:r>
          <a:endParaRPr lang="en-ZA" sz="2400" b="1" dirty="0">
            <a:solidFill>
              <a:schemeClr val="bg1"/>
            </a:solidFill>
          </a:endParaRPr>
        </a:p>
      </dgm:t>
    </dgm:pt>
    <dgm:pt modelId="{84020124-3FEC-422E-9426-4D8C29F9351E}" type="parTrans" cxnId="{9A447256-436D-484F-8F13-D86944BB8B7B}">
      <dgm:prSet/>
      <dgm:spPr/>
      <dgm:t>
        <a:bodyPr/>
        <a:lstStyle/>
        <a:p>
          <a:endParaRPr lang="en-ZA" sz="1100">
            <a:solidFill>
              <a:schemeClr val="bg1"/>
            </a:solidFill>
          </a:endParaRPr>
        </a:p>
      </dgm:t>
    </dgm:pt>
    <dgm:pt modelId="{326655A4-A5AE-4FEE-B70F-D473D63DD041}" type="sibTrans" cxnId="{9A447256-436D-484F-8F13-D86944BB8B7B}">
      <dgm:prSet/>
      <dgm:spPr/>
      <dgm:t>
        <a:bodyPr/>
        <a:lstStyle/>
        <a:p>
          <a:endParaRPr lang="en-ZA" sz="1100">
            <a:solidFill>
              <a:schemeClr val="bg1"/>
            </a:solidFill>
          </a:endParaRPr>
        </a:p>
      </dgm:t>
    </dgm:pt>
    <dgm:pt modelId="{B39E834C-8FA4-4B5A-B3E4-0AC8CE7D3BBD}">
      <dgm:prSet custT="1"/>
      <dgm:spPr/>
      <dgm:t>
        <a:bodyPr/>
        <a:lstStyle/>
        <a:p>
          <a:r>
            <a:rPr lang="en-ZA" sz="2400" b="1">
              <a:solidFill>
                <a:schemeClr val="bg1"/>
              </a:solidFill>
            </a:rPr>
            <a:t>Activities</a:t>
          </a:r>
          <a:endParaRPr lang="en-ZA" sz="2400" b="1" dirty="0">
            <a:solidFill>
              <a:schemeClr val="bg1"/>
            </a:solidFill>
          </a:endParaRPr>
        </a:p>
      </dgm:t>
    </dgm:pt>
    <dgm:pt modelId="{562032CE-CD5C-420F-9A0B-4DC337AF08AD}" type="parTrans" cxnId="{168E7069-8623-401F-8818-DCA51B7B77E9}">
      <dgm:prSet/>
      <dgm:spPr/>
      <dgm:t>
        <a:bodyPr/>
        <a:lstStyle/>
        <a:p>
          <a:endParaRPr lang="en-ZA" sz="1100">
            <a:solidFill>
              <a:schemeClr val="bg1"/>
            </a:solidFill>
          </a:endParaRPr>
        </a:p>
      </dgm:t>
    </dgm:pt>
    <dgm:pt modelId="{9F041638-B34A-4B7B-B49E-5E937F20D99A}" type="sibTrans" cxnId="{168E7069-8623-401F-8818-DCA51B7B77E9}">
      <dgm:prSet/>
      <dgm:spPr/>
      <dgm:t>
        <a:bodyPr/>
        <a:lstStyle/>
        <a:p>
          <a:endParaRPr lang="en-ZA" sz="1100">
            <a:solidFill>
              <a:schemeClr val="bg1"/>
            </a:solidFill>
          </a:endParaRPr>
        </a:p>
      </dgm:t>
    </dgm:pt>
    <dgm:pt modelId="{3EAD9DF8-8F5B-448D-8DA2-665684514F6F}">
      <dgm:prSet custT="1"/>
      <dgm:spPr/>
      <dgm:t>
        <a:bodyPr/>
        <a:lstStyle/>
        <a:p>
          <a:r>
            <a:rPr lang="en-ZA" sz="2400" b="1">
              <a:solidFill>
                <a:schemeClr val="bg1"/>
              </a:solidFill>
            </a:rPr>
            <a:t>Inputs</a:t>
          </a:r>
          <a:endParaRPr lang="en-ZA" sz="2400" b="1" dirty="0">
            <a:solidFill>
              <a:schemeClr val="bg1"/>
            </a:solidFill>
          </a:endParaRPr>
        </a:p>
      </dgm:t>
    </dgm:pt>
    <dgm:pt modelId="{5C271BB9-1C44-45B5-B99F-4D03255D897F}" type="parTrans" cxnId="{AB1270D7-BDC4-41D5-B1A6-5EC1FB23E36D}">
      <dgm:prSet/>
      <dgm:spPr/>
      <dgm:t>
        <a:bodyPr/>
        <a:lstStyle/>
        <a:p>
          <a:endParaRPr lang="en-ZA" sz="1100">
            <a:solidFill>
              <a:schemeClr val="bg1"/>
            </a:solidFill>
          </a:endParaRPr>
        </a:p>
      </dgm:t>
    </dgm:pt>
    <dgm:pt modelId="{9E319B3E-4266-4AD6-9EFC-115D15A76166}" type="sibTrans" cxnId="{AB1270D7-BDC4-41D5-B1A6-5EC1FB23E36D}">
      <dgm:prSet/>
      <dgm:spPr/>
      <dgm:t>
        <a:bodyPr/>
        <a:lstStyle/>
        <a:p>
          <a:endParaRPr lang="en-ZA" sz="1100">
            <a:solidFill>
              <a:schemeClr val="bg1"/>
            </a:solidFill>
          </a:endParaRPr>
        </a:p>
      </dgm:t>
    </dgm:pt>
    <dgm:pt modelId="{FECF76D9-40AD-49BB-8631-0B59213D43C8}" type="pres">
      <dgm:prSet presAssocID="{7332B26E-6804-4CD4-92A9-F012EA540FCA}" presName="Name0" presStyleCnt="0">
        <dgm:presLayoutVars>
          <dgm:dir/>
          <dgm:animLvl val="lvl"/>
          <dgm:resizeHandles val="exact"/>
        </dgm:presLayoutVars>
      </dgm:prSet>
      <dgm:spPr/>
    </dgm:pt>
    <dgm:pt modelId="{515FEEC0-DD94-4EB7-B3A3-69F0B8CF5D52}" type="pres">
      <dgm:prSet presAssocID="{1A141245-B013-420A-AF4B-A81AF5B85FFF}" presName="Name8" presStyleCnt="0"/>
      <dgm:spPr/>
    </dgm:pt>
    <dgm:pt modelId="{B7802A9C-4064-4D92-B197-E8A83BCFAB8C}" type="pres">
      <dgm:prSet presAssocID="{1A141245-B013-420A-AF4B-A81AF5B85FFF}" presName="level" presStyleLbl="node1" presStyleIdx="0" presStyleCnt="5">
        <dgm:presLayoutVars>
          <dgm:chMax val="1"/>
          <dgm:bulletEnabled val="1"/>
        </dgm:presLayoutVars>
      </dgm:prSet>
      <dgm:spPr/>
    </dgm:pt>
    <dgm:pt modelId="{6B9305FB-B0AF-469A-9356-ABC3AE351D7F}" type="pres">
      <dgm:prSet presAssocID="{1A141245-B013-420A-AF4B-A81AF5B85FFF}" presName="levelTx" presStyleLbl="revTx" presStyleIdx="0" presStyleCnt="0">
        <dgm:presLayoutVars>
          <dgm:chMax val="1"/>
          <dgm:bulletEnabled val="1"/>
        </dgm:presLayoutVars>
      </dgm:prSet>
      <dgm:spPr/>
    </dgm:pt>
    <dgm:pt modelId="{1C5D5C24-93BA-4EC6-825A-CE058CD60391}" type="pres">
      <dgm:prSet presAssocID="{2D6C9C60-8125-4B3C-AE2F-48E23DE73314}" presName="Name8" presStyleCnt="0"/>
      <dgm:spPr/>
    </dgm:pt>
    <dgm:pt modelId="{93192EE7-3BAF-4EFB-9DB5-A402DB575778}" type="pres">
      <dgm:prSet presAssocID="{2D6C9C60-8125-4B3C-AE2F-48E23DE73314}" presName="level" presStyleLbl="node1" presStyleIdx="1" presStyleCnt="5">
        <dgm:presLayoutVars>
          <dgm:chMax val="1"/>
          <dgm:bulletEnabled val="1"/>
        </dgm:presLayoutVars>
      </dgm:prSet>
      <dgm:spPr/>
    </dgm:pt>
    <dgm:pt modelId="{3B970592-9FBF-4277-BB77-9EAD3F561906}" type="pres">
      <dgm:prSet presAssocID="{2D6C9C60-8125-4B3C-AE2F-48E23DE73314}" presName="levelTx" presStyleLbl="revTx" presStyleIdx="0" presStyleCnt="0">
        <dgm:presLayoutVars>
          <dgm:chMax val="1"/>
          <dgm:bulletEnabled val="1"/>
        </dgm:presLayoutVars>
      </dgm:prSet>
      <dgm:spPr/>
    </dgm:pt>
    <dgm:pt modelId="{FA63FF3A-A749-4080-B937-A1F2FF7C35C4}" type="pres">
      <dgm:prSet presAssocID="{E1EA673E-4505-4313-80F2-995F890BD087}" presName="Name8" presStyleCnt="0"/>
      <dgm:spPr/>
    </dgm:pt>
    <dgm:pt modelId="{5A81AB68-ACE9-4FB4-95BD-C41A18E5F997}" type="pres">
      <dgm:prSet presAssocID="{E1EA673E-4505-4313-80F2-995F890BD087}" presName="level" presStyleLbl="node1" presStyleIdx="2" presStyleCnt="5">
        <dgm:presLayoutVars>
          <dgm:chMax val="1"/>
          <dgm:bulletEnabled val="1"/>
        </dgm:presLayoutVars>
      </dgm:prSet>
      <dgm:spPr/>
    </dgm:pt>
    <dgm:pt modelId="{88739976-0521-47BD-899C-87599AD1B094}" type="pres">
      <dgm:prSet presAssocID="{E1EA673E-4505-4313-80F2-995F890BD087}" presName="levelTx" presStyleLbl="revTx" presStyleIdx="0" presStyleCnt="0">
        <dgm:presLayoutVars>
          <dgm:chMax val="1"/>
          <dgm:bulletEnabled val="1"/>
        </dgm:presLayoutVars>
      </dgm:prSet>
      <dgm:spPr/>
    </dgm:pt>
    <dgm:pt modelId="{4676CB2B-5F06-48B9-AF30-8FB9AD6E131A}" type="pres">
      <dgm:prSet presAssocID="{B39E834C-8FA4-4B5A-B3E4-0AC8CE7D3BBD}" presName="Name8" presStyleCnt="0"/>
      <dgm:spPr/>
    </dgm:pt>
    <dgm:pt modelId="{276C2BA8-FFC5-4AB8-9761-38A1FB59AC9F}" type="pres">
      <dgm:prSet presAssocID="{B39E834C-8FA4-4B5A-B3E4-0AC8CE7D3BBD}" presName="level" presStyleLbl="node1" presStyleIdx="3" presStyleCnt="5">
        <dgm:presLayoutVars>
          <dgm:chMax val="1"/>
          <dgm:bulletEnabled val="1"/>
        </dgm:presLayoutVars>
      </dgm:prSet>
      <dgm:spPr/>
    </dgm:pt>
    <dgm:pt modelId="{079F31FA-5C02-4351-8AD4-24229D9DBE84}" type="pres">
      <dgm:prSet presAssocID="{B39E834C-8FA4-4B5A-B3E4-0AC8CE7D3BBD}" presName="levelTx" presStyleLbl="revTx" presStyleIdx="0" presStyleCnt="0">
        <dgm:presLayoutVars>
          <dgm:chMax val="1"/>
          <dgm:bulletEnabled val="1"/>
        </dgm:presLayoutVars>
      </dgm:prSet>
      <dgm:spPr/>
    </dgm:pt>
    <dgm:pt modelId="{0A196FC5-4E79-4EF5-90D4-B2BD9E7A2F81}" type="pres">
      <dgm:prSet presAssocID="{3EAD9DF8-8F5B-448D-8DA2-665684514F6F}" presName="Name8" presStyleCnt="0"/>
      <dgm:spPr/>
    </dgm:pt>
    <dgm:pt modelId="{5898A1A4-6C54-4A69-952C-DAA9711A4F30}" type="pres">
      <dgm:prSet presAssocID="{3EAD9DF8-8F5B-448D-8DA2-665684514F6F}" presName="level" presStyleLbl="node1" presStyleIdx="4" presStyleCnt="5" custLinFactNeighborX="946" custLinFactNeighborY="23838">
        <dgm:presLayoutVars>
          <dgm:chMax val="1"/>
          <dgm:bulletEnabled val="1"/>
        </dgm:presLayoutVars>
      </dgm:prSet>
      <dgm:spPr/>
    </dgm:pt>
    <dgm:pt modelId="{06D1BF2F-6549-44D0-B74B-FF660386EF1F}" type="pres">
      <dgm:prSet presAssocID="{3EAD9DF8-8F5B-448D-8DA2-665684514F6F}" presName="levelTx" presStyleLbl="revTx" presStyleIdx="0" presStyleCnt="0">
        <dgm:presLayoutVars>
          <dgm:chMax val="1"/>
          <dgm:bulletEnabled val="1"/>
        </dgm:presLayoutVars>
      </dgm:prSet>
      <dgm:spPr/>
    </dgm:pt>
  </dgm:ptLst>
  <dgm:cxnLst>
    <dgm:cxn modelId="{8384B017-363C-4F8A-BFE7-3761B03B7FD5}" type="presOf" srcId="{2D6C9C60-8125-4B3C-AE2F-48E23DE73314}" destId="{93192EE7-3BAF-4EFB-9DB5-A402DB575778}" srcOrd="0" destOrd="0" presId="urn:microsoft.com/office/officeart/2005/8/layout/pyramid1"/>
    <dgm:cxn modelId="{7AE41E34-F362-45D6-A6F1-326EBB7A7B8D}" type="presOf" srcId="{B39E834C-8FA4-4B5A-B3E4-0AC8CE7D3BBD}" destId="{276C2BA8-FFC5-4AB8-9761-38A1FB59AC9F}" srcOrd="0" destOrd="0" presId="urn:microsoft.com/office/officeart/2005/8/layout/pyramid1"/>
    <dgm:cxn modelId="{A345B23D-1F75-4E50-B893-936E643A1DAD}" type="presOf" srcId="{E1EA673E-4505-4313-80F2-995F890BD087}" destId="{5A81AB68-ACE9-4FB4-95BD-C41A18E5F997}" srcOrd="0" destOrd="0" presId="urn:microsoft.com/office/officeart/2005/8/layout/pyramid1"/>
    <dgm:cxn modelId="{AB1D985C-50C8-4616-BEFD-5B73ACA52B1B}" type="presOf" srcId="{B39E834C-8FA4-4B5A-B3E4-0AC8CE7D3BBD}" destId="{079F31FA-5C02-4351-8AD4-24229D9DBE84}" srcOrd="1" destOrd="0" presId="urn:microsoft.com/office/officeart/2005/8/layout/pyramid1"/>
    <dgm:cxn modelId="{9F51A45E-3AAE-431A-85F6-304536CDC64E}" type="presOf" srcId="{2D6C9C60-8125-4B3C-AE2F-48E23DE73314}" destId="{3B970592-9FBF-4277-BB77-9EAD3F561906}" srcOrd="1" destOrd="0" presId="urn:microsoft.com/office/officeart/2005/8/layout/pyramid1"/>
    <dgm:cxn modelId="{168E7069-8623-401F-8818-DCA51B7B77E9}" srcId="{7332B26E-6804-4CD4-92A9-F012EA540FCA}" destId="{B39E834C-8FA4-4B5A-B3E4-0AC8CE7D3BBD}" srcOrd="3" destOrd="0" parTransId="{562032CE-CD5C-420F-9A0B-4DC337AF08AD}" sibTransId="{9F041638-B34A-4B7B-B49E-5E937F20D99A}"/>
    <dgm:cxn modelId="{2DD7AC49-CD96-4620-ACE6-497E8C6A01A3}" srcId="{7332B26E-6804-4CD4-92A9-F012EA540FCA}" destId="{2D6C9C60-8125-4B3C-AE2F-48E23DE73314}" srcOrd="1" destOrd="0" parTransId="{548AC049-4593-44B7-9BA6-3F885BF7C9BA}" sibTransId="{96F1F3D9-89A9-45B9-B355-05C3A5519A63}"/>
    <dgm:cxn modelId="{9A447256-436D-484F-8F13-D86944BB8B7B}" srcId="{7332B26E-6804-4CD4-92A9-F012EA540FCA}" destId="{E1EA673E-4505-4313-80F2-995F890BD087}" srcOrd="2" destOrd="0" parTransId="{84020124-3FEC-422E-9426-4D8C29F9351E}" sibTransId="{326655A4-A5AE-4FEE-B70F-D473D63DD041}"/>
    <dgm:cxn modelId="{F44B8177-CE93-450A-8420-9DBDB3DEF5EE}" type="presOf" srcId="{1A141245-B013-420A-AF4B-A81AF5B85FFF}" destId="{6B9305FB-B0AF-469A-9356-ABC3AE351D7F}" srcOrd="1" destOrd="0" presId="urn:microsoft.com/office/officeart/2005/8/layout/pyramid1"/>
    <dgm:cxn modelId="{4BE21959-FC8F-4978-AF38-915A65885D8D}" type="presOf" srcId="{7332B26E-6804-4CD4-92A9-F012EA540FCA}" destId="{FECF76D9-40AD-49BB-8631-0B59213D43C8}" srcOrd="0" destOrd="0" presId="urn:microsoft.com/office/officeart/2005/8/layout/pyramid1"/>
    <dgm:cxn modelId="{6FBA6A5A-9C30-4DFC-A0B2-D211B5290A52}" srcId="{7332B26E-6804-4CD4-92A9-F012EA540FCA}" destId="{1A141245-B013-420A-AF4B-A81AF5B85FFF}" srcOrd="0" destOrd="0" parTransId="{0BDD941F-8432-4E7C-88C0-69CB45753280}" sibTransId="{337E196C-4B4F-4A80-9969-6923366F7DA1}"/>
    <dgm:cxn modelId="{FFE14E7F-636E-40D4-AA80-A5C6C2F20691}" type="presOf" srcId="{E1EA673E-4505-4313-80F2-995F890BD087}" destId="{88739976-0521-47BD-899C-87599AD1B094}" srcOrd="1" destOrd="0" presId="urn:microsoft.com/office/officeart/2005/8/layout/pyramid1"/>
    <dgm:cxn modelId="{259D939A-BB71-4043-9752-CE08AD9E8061}" type="presOf" srcId="{3EAD9DF8-8F5B-448D-8DA2-665684514F6F}" destId="{06D1BF2F-6549-44D0-B74B-FF660386EF1F}" srcOrd="1" destOrd="0" presId="urn:microsoft.com/office/officeart/2005/8/layout/pyramid1"/>
    <dgm:cxn modelId="{B4AF85C6-2572-459E-9649-EF3110023CA7}" type="presOf" srcId="{1A141245-B013-420A-AF4B-A81AF5B85FFF}" destId="{B7802A9C-4064-4D92-B197-E8A83BCFAB8C}" srcOrd="0" destOrd="0" presId="urn:microsoft.com/office/officeart/2005/8/layout/pyramid1"/>
    <dgm:cxn modelId="{0BB8A3CB-EC9F-4B2C-957D-DDCCA5D64F75}" type="presOf" srcId="{3EAD9DF8-8F5B-448D-8DA2-665684514F6F}" destId="{5898A1A4-6C54-4A69-952C-DAA9711A4F30}" srcOrd="0" destOrd="0" presId="urn:microsoft.com/office/officeart/2005/8/layout/pyramid1"/>
    <dgm:cxn modelId="{AB1270D7-BDC4-41D5-B1A6-5EC1FB23E36D}" srcId="{7332B26E-6804-4CD4-92A9-F012EA540FCA}" destId="{3EAD9DF8-8F5B-448D-8DA2-665684514F6F}" srcOrd="4" destOrd="0" parTransId="{5C271BB9-1C44-45B5-B99F-4D03255D897F}" sibTransId="{9E319B3E-4266-4AD6-9EFC-115D15A76166}"/>
    <dgm:cxn modelId="{3540FA32-1AE5-432C-A900-6575161DAE6D}" type="presParOf" srcId="{FECF76D9-40AD-49BB-8631-0B59213D43C8}" destId="{515FEEC0-DD94-4EB7-B3A3-69F0B8CF5D52}" srcOrd="0" destOrd="0" presId="urn:microsoft.com/office/officeart/2005/8/layout/pyramid1"/>
    <dgm:cxn modelId="{B79BC850-E4B3-4F74-BBF2-7A0D97C620E3}" type="presParOf" srcId="{515FEEC0-DD94-4EB7-B3A3-69F0B8CF5D52}" destId="{B7802A9C-4064-4D92-B197-E8A83BCFAB8C}" srcOrd="0" destOrd="0" presId="urn:microsoft.com/office/officeart/2005/8/layout/pyramid1"/>
    <dgm:cxn modelId="{DCAA4973-81F2-4FF7-9CEA-5D819738791E}" type="presParOf" srcId="{515FEEC0-DD94-4EB7-B3A3-69F0B8CF5D52}" destId="{6B9305FB-B0AF-469A-9356-ABC3AE351D7F}" srcOrd="1" destOrd="0" presId="urn:microsoft.com/office/officeart/2005/8/layout/pyramid1"/>
    <dgm:cxn modelId="{867808B6-BD9C-4B4B-BE4C-5770A8450A46}" type="presParOf" srcId="{FECF76D9-40AD-49BB-8631-0B59213D43C8}" destId="{1C5D5C24-93BA-4EC6-825A-CE058CD60391}" srcOrd="1" destOrd="0" presId="urn:microsoft.com/office/officeart/2005/8/layout/pyramid1"/>
    <dgm:cxn modelId="{CF6B4559-1034-4AB2-8E40-8AA0A9973D64}" type="presParOf" srcId="{1C5D5C24-93BA-4EC6-825A-CE058CD60391}" destId="{93192EE7-3BAF-4EFB-9DB5-A402DB575778}" srcOrd="0" destOrd="0" presId="urn:microsoft.com/office/officeart/2005/8/layout/pyramid1"/>
    <dgm:cxn modelId="{E5DCDC03-830A-44EF-BEC7-FA828D617D35}" type="presParOf" srcId="{1C5D5C24-93BA-4EC6-825A-CE058CD60391}" destId="{3B970592-9FBF-4277-BB77-9EAD3F561906}" srcOrd="1" destOrd="0" presId="urn:microsoft.com/office/officeart/2005/8/layout/pyramid1"/>
    <dgm:cxn modelId="{6943FC6B-1C77-4E9B-AA3A-CC6D8BBEE61B}" type="presParOf" srcId="{FECF76D9-40AD-49BB-8631-0B59213D43C8}" destId="{FA63FF3A-A749-4080-B937-A1F2FF7C35C4}" srcOrd="2" destOrd="0" presId="urn:microsoft.com/office/officeart/2005/8/layout/pyramid1"/>
    <dgm:cxn modelId="{A8F45F14-E413-4431-94E3-7E81BE11D277}" type="presParOf" srcId="{FA63FF3A-A749-4080-B937-A1F2FF7C35C4}" destId="{5A81AB68-ACE9-4FB4-95BD-C41A18E5F997}" srcOrd="0" destOrd="0" presId="urn:microsoft.com/office/officeart/2005/8/layout/pyramid1"/>
    <dgm:cxn modelId="{119E28D1-B643-4476-B462-AC298444EEA7}" type="presParOf" srcId="{FA63FF3A-A749-4080-B937-A1F2FF7C35C4}" destId="{88739976-0521-47BD-899C-87599AD1B094}" srcOrd="1" destOrd="0" presId="urn:microsoft.com/office/officeart/2005/8/layout/pyramid1"/>
    <dgm:cxn modelId="{64545E0C-E034-45E1-99AF-1EDDF1A59CFD}" type="presParOf" srcId="{FECF76D9-40AD-49BB-8631-0B59213D43C8}" destId="{4676CB2B-5F06-48B9-AF30-8FB9AD6E131A}" srcOrd="3" destOrd="0" presId="urn:microsoft.com/office/officeart/2005/8/layout/pyramid1"/>
    <dgm:cxn modelId="{A467EF0A-3F65-4BF2-A2AF-35A48FB4FEBE}" type="presParOf" srcId="{4676CB2B-5F06-48B9-AF30-8FB9AD6E131A}" destId="{276C2BA8-FFC5-4AB8-9761-38A1FB59AC9F}" srcOrd="0" destOrd="0" presId="urn:microsoft.com/office/officeart/2005/8/layout/pyramid1"/>
    <dgm:cxn modelId="{343844F6-65D4-4A14-B715-CDA8BFD06F17}" type="presParOf" srcId="{4676CB2B-5F06-48B9-AF30-8FB9AD6E131A}" destId="{079F31FA-5C02-4351-8AD4-24229D9DBE84}" srcOrd="1" destOrd="0" presId="urn:microsoft.com/office/officeart/2005/8/layout/pyramid1"/>
    <dgm:cxn modelId="{19775D76-7A77-4066-9F4D-8EE1578598C7}" type="presParOf" srcId="{FECF76D9-40AD-49BB-8631-0B59213D43C8}" destId="{0A196FC5-4E79-4EF5-90D4-B2BD9E7A2F81}" srcOrd="4" destOrd="0" presId="urn:microsoft.com/office/officeart/2005/8/layout/pyramid1"/>
    <dgm:cxn modelId="{17E8526C-77E3-43B3-A4D0-EE79F565E166}" type="presParOf" srcId="{0A196FC5-4E79-4EF5-90D4-B2BD9E7A2F81}" destId="{5898A1A4-6C54-4A69-952C-DAA9711A4F30}" srcOrd="0" destOrd="0" presId="urn:microsoft.com/office/officeart/2005/8/layout/pyramid1"/>
    <dgm:cxn modelId="{5D2E7A3E-9DC5-462B-83F9-676837A7178E}" type="presParOf" srcId="{0A196FC5-4E79-4EF5-90D4-B2BD9E7A2F81}" destId="{06D1BF2F-6549-44D0-B74B-FF660386EF1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2A9C-4064-4D92-B197-E8A83BCFAB8C}">
      <dsp:nvSpPr>
        <dsp:cNvPr id="0" name=""/>
        <dsp:cNvSpPr/>
      </dsp:nvSpPr>
      <dsp:spPr>
        <a:xfrm>
          <a:off x="2114155" y="0"/>
          <a:ext cx="1057077"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chemeClr val="bg1"/>
              </a:solidFill>
            </a:rPr>
            <a:t>Im</a:t>
          </a:r>
          <a:r>
            <a:rPr lang="en-ZA" sz="2000" b="1" kern="1200" dirty="0">
              <a:solidFill>
                <a:schemeClr val="bg1"/>
              </a:solidFill>
            </a:rPr>
            <a:t>-</a:t>
          </a:r>
        </a:p>
        <a:p>
          <a:pPr marL="0" lvl="0" indent="0" algn="ctr" defTabSz="889000">
            <a:lnSpc>
              <a:spcPct val="90000"/>
            </a:lnSpc>
            <a:spcBef>
              <a:spcPct val="0"/>
            </a:spcBef>
            <a:spcAft>
              <a:spcPct val="35000"/>
            </a:spcAft>
            <a:buNone/>
          </a:pPr>
          <a:r>
            <a:rPr lang="en-ZA" sz="2000" b="1" kern="1200" dirty="0">
              <a:solidFill>
                <a:schemeClr val="bg1"/>
              </a:solidFill>
            </a:rPr>
            <a:t>pact</a:t>
          </a:r>
          <a:endParaRPr lang="en-ZA" sz="1400" b="1" kern="1200" dirty="0">
            <a:solidFill>
              <a:schemeClr val="bg1"/>
            </a:solidFill>
          </a:endParaRPr>
        </a:p>
      </dsp:txBody>
      <dsp:txXfrm>
        <a:off x="2114155" y="0"/>
        <a:ext cx="1057077" cy="837573"/>
      </dsp:txXfrm>
    </dsp:sp>
    <dsp:sp modelId="{93192EE7-3BAF-4EFB-9DB5-A402DB575778}">
      <dsp:nvSpPr>
        <dsp:cNvPr id="0" name=""/>
        <dsp:cNvSpPr/>
      </dsp:nvSpPr>
      <dsp:spPr>
        <a:xfrm>
          <a:off x="1585616" y="837573"/>
          <a:ext cx="2114155"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dirty="0">
              <a:solidFill>
                <a:schemeClr val="bg1"/>
              </a:solidFill>
            </a:rPr>
            <a:t>Outcome</a:t>
          </a:r>
        </a:p>
      </dsp:txBody>
      <dsp:txXfrm>
        <a:off x="1955593" y="837573"/>
        <a:ext cx="1374200" cy="837573"/>
      </dsp:txXfrm>
    </dsp:sp>
    <dsp:sp modelId="{5A81AB68-ACE9-4FB4-95BD-C41A18E5F997}">
      <dsp:nvSpPr>
        <dsp:cNvPr id="0" name=""/>
        <dsp:cNvSpPr/>
      </dsp:nvSpPr>
      <dsp:spPr>
        <a:xfrm>
          <a:off x="1057077" y="1675146"/>
          <a:ext cx="3171232"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Outputs</a:t>
          </a:r>
          <a:endParaRPr lang="en-ZA" sz="2400" b="1" kern="1200" dirty="0">
            <a:solidFill>
              <a:schemeClr val="bg1"/>
            </a:solidFill>
          </a:endParaRPr>
        </a:p>
      </dsp:txBody>
      <dsp:txXfrm>
        <a:off x="1612043" y="1675146"/>
        <a:ext cx="2061301" cy="837573"/>
      </dsp:txXfrm>
    </dsp:sp>
    <dsp:sp modelId="{276C2BA8-FFC5-4AB8-9761-38A1FB59AC9F}">
      <dsp:nvSpPr>
        <dsp:cNvPr id="0" name=""/>
        <dsp:cNvSpPr/>
      </dsp:nvSpPr>
      <dsp:spPr>
        <a:xfrm>
          <a:off x="528538" y="2512719"/>
          <a:ext cx="4228310"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Activities</a:t>
          </a:r>
          <a:endParaRPr lang="en-ZA" sz="2400" b="1" kern="1200" dirty="0">
            <a:solidFill>
              <a:schemeClr val="bg1"/>
            </a:solidFill>
          </a:endParaRPr>
        </a:p>
      </dsp:txBody>
      <dsp:txXfrm>
        <a:off x="1268493" y="2512719"/>
        <a:ext cx="2748401" cy="837573"/>
      </dsp:txXfrm>
    </dsp:sp>
    <dsp:sp modelId="{5898A1A4-6C54-4A69-952C-DAA9711A4F30}">
      <dsp:nvSpPr>
        <dsp:cNvPr id="0" name=""/>
        <dsp:cNvSpPr/>
      </dsp:nvSpPr>
      <dsp:spPr>
        <a:xfrm>
          <a:off x="0" y="3350292"/>
          <a:ext cx="5285388"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Inputs</a:t>
          </a:r>
          <a:endParaRPr lang="en-ZA" sz="2400" b="1" kern="1200" dirty="0">
            <a:solidFill>
              <a:schemeClr val="bg1"/>
            </a:solidFill>
          </a:endParaRPr>
        </a:p>
      </dsp:txBody>
      <dsp:txXfrm>
        <a:off x="924942" y="3350292"/>
        <a:ext cx="3435502" cy="837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2A9C-4064-4D92-B197-E8A83BCFAB8C}">
      <dsp:nvSpPr>
        <dsp:cNvPr id="0" name=""/>
        <dsp:cNvSpPr/>
      </dsp:nvSpPr>
      <dsp:spPr>
        <a:xfrm>
          <a:off x="2114155" y="0"/>
          <a:ext cx="1057077"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chemeClr val="bg1"/>
              </a:solidFill>
            </a:rPr>
            <a:t>Im</a:t>
          </a:r>
          <a:r>
            <a:rPr lang="en-ZA" sz="2000" b="1" kern="1200" dirty="0">
              <a:solidFill>
                <a:schemeClr val="bg1"/>
              </a:solidFill>
            </a:rPr>
            <a:t>-</a:t>
          </a:r>
        </a:p>
        <a:p>
          <a:pPr marL="0" lvl="0" indent="0" algn="ctr" defTabSz="889000">
            <a:lnSpc>
              <a:spcPct val="90000"/>
            </a:lnSpc>
            <a:spcBef>
              <a:spcPct val="0"/>
            </a:spcBef>
            <a:spcAft>
              <a:spcPct val="35000"/>
            </a:spcAft>
            <a:buNone/>
          </a:pPr>
          <a:r>
            <a:rPr lang="en-ZA" sz="2000" b="1" kern="1200" dirty="0">
              <a:solidFill>
                <a:schemeClr val="bg1"/>
              </a:solidFill>
            </a:rPr>
            <a:t>pact</a:t>
          </a:r>
          <a:endParaRPr lang="en-ZA" sz="1400" b="1" kern="1200" dirty="0">
            <a:solidFill>
              <a:schemeClr val="bg1"/>
            </a:solidFill>
          </a:endParaRPr>
        </a:p>
      </dsp:txBody>
      <dsp:txXfrm>
        <a:off x="2114155" y="0"/>
        <a:ext cx="1057077" cy="837573"/>
      </dsp:txXfrm>
    </dsp:sp>
    <dsp:sp modelId="{93192EE7-3BAF-4EFB-9DB5-A402DB575778}">
      <dsp:nvSpPr>
        <dsp:cNvPr id="0" name=""/>
        <dsp:cNvSpPr/>
      </dsp:nvSpPr>
      <dsp:spPr>
        <a:xfrm>
          <a:off x="1585616" y="837573"/>
          <a:ext cx="2114155"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dirty="0">
              <a:solidFill>
                <a:schemeClr val="bg1"/>
              </a:solidFill>
            </a:rPr>
            <a:t>Outcome</a:t>
          </a:r>
        </a:p>
      </dsp:txBody>
      <dsp:txXfrm>
        <a:off x="1955593" y="837573"/>
        <a:ext cx="1374200" cy="837573"/>
      </dsp:txXfrm>
    </dsp:sp>
    <dsp:sp modelId="{5A81AB68-ACE9-4FB4-95BD-C41A18E5F997}">
      <dsp:nvSpPr>
        <dsp:cNvPr id="0" name=""/>
        <dsp:cNvSpPr/>
      </dsp:nvSpPr>
      <dsp:spPr>
        <a:xfrm>
          <a:off x="1057077" y="1675146"/>
          <a:ext cx="3171232"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Outputs</a:t>
          </a:r>
          <a:endParaRPr lang="en-ZA" sz="2400" b="1" kern="1200" dirty="0">
            <a:solidFill>
              <a:schemeClr val="bg1"/>
            </a:solidFill>
          </a:endParaRPr>
        </a:p>
      </dsp:txBody>
      <dsp:txXfrm>
        <a:off x="1612043" y="1675146"/>
        <a:ext cx="2061301" cy="837573"/>
      </dsp:txXfrm>
    </dsp:sp>
    <dsp:sp modelId="{276C2BA8-FFC5-4AB8-9761-38A1FB59AC9F}">
      <dsp:nvSpPr>
        <dsp:cNvPr id="0" name=""/>
        <dsp:cNvSpPr/>
      </dsp:nvSpPr>
      <dsp:spPr>
        <a:xfrm>
          <a:off x="528538" y="2512719"/>
          <a:ext cx="4228310"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Activities</a:t>
          </a:r>
          <a:endParaRPr lang="en-ZA" sz="2400" b="1" kern="1200" dirty="0">
            <a:solidFill>
              <a:schemeClr val="bg1"/>
            </a:solidFill>
          </a:endParaRPr>
        </a:p>
      </dsp:txBody>
      <dsp:txXfrm>
        <a:off x="1268493" y="2512719"/>
        <a:ext cx="2748401" cy="837573"/>
      </dsp:txXfrm>
    </dsp:sp>
    <dsp:sp modelId="{5898A1A4-6C54-4A69-952C-DAA9711A4F30}">
      <dsp:nvSpPr>
        <dsp:cNvPr id="0" name=""/>
        <dsp:cNvSpPr/>
      </dsp:nvSpPr>
      <dsp:spPr>
        <a:xfrm>
          <a:off x="0" y="3350292"/>
          <a:ext cx="5285388" cy="837573"/>
        </a:xfrm>
        <a:prstGeom prst="trapezoid">
          <a:avLst>
            <a:gd name="adj" fmla="val 63104"/>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ZA" sz="2400" b="1" kern="1200">
              <a:solidFill>
                <a:schemeClr val="bg1"/>
              </a:solidFill>
            </a:rPr>
            <a:t>Inputs</a:t>
          </a:r>
          <a:endParaRPr lang="en-ZA" sz="2400" b="1" kern="1200" dirty="0">
            <a:solidFill>
              <a:schemeClr val="bg1"/>
            </a:solidFill>
          </a:endParaRPr>
        </a:p>
      </dsp:txBody>
      <dsp:txXfrm>
        <a:off x="924942" y="3350292"/>
        <a:ext cx="3435502" cy="8375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2828" tIns="46414" rIns="92828" bIns="46414" rtlCol="0"/>
          <a:lstStyle>
            <a:lvl1pPr algn="r">
              <a:defRPr sz="1200"/>
            </a:lvl1pPr>
          </a:lstStyle>
          <a:p>
            <a:fld id="{8F77866E-5445-494B-80C4-2971F693D023}" type="datetimeFigureOut">
              <a:rPr lang="en-US" smtClean="0"/>
              <a:t>31-Aug-17</a:t>
            </a:fld>
            <a:endParaRPr lang="en-US"/>
          </a:p>
        </p:txBody>
      </p:sp>
      <p:sp>
        <p:nvSpPr>
          <p:cNvPr id="4" name="Footer Placeholder 3"/>
          <p:cNvSpPr>
            <a:spLocks noGrp="1"/>
          </p:cNvSpPr>
          <p:nvPr>
            <p:ph type="ftr" sz="quarter" idx="2"/>
          </p:nvPr>
        </p:nvSpPr>
        <p:spPr>
          <a:xfrm>
            <a:off x="0" y="8772669"/>
            <a:ext cx="3037840" cy="463407"/>
          </a:xfrm>
          <a:prstGeom prst="rect">
            <a:avLst/>
          </a:prstGeom>
        </p:spPr>
        <p:txBody>
          <a:bodyPr vert="horz" lIns="92828" tIns="46414" rIns="92828" bIns="4641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28" tIns="46414" rIns="92828" bIns="46414" rtlCol="0" anchor="b"/>
          <a:lstStyle>
            <a:lvl1pPr algn="r">
              <a:defRPr sz="1200"/>
            </a:lvl1pPr>
          </a:lstStyle>
          <a:p>
            <a:fld id="{E39FA43F-514A-4819-99C5-18BAC1690BF4}" type="slidenum">
              <a:rPr lang="en-US" smtClean="0"/>
              <a:t>‹#›</a:t>
            </a:fld>
            <a:endParaRPr lang="en-US"/>
          </a:p>
        </p:txBody>
      </p:sp>
    </p:spTree>
    <p:extLst>
      <p:ext uri="{BB962C8B-B14F-4D97-AF65-F5344CB8AC3E}">
        <p14:creationId xmlns:p14="http://schemas.microsoft.com/office/powerpoint/2010/main" val="3549872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8" tIns="46414" rIns="92828" bIns="46414"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28" tIns="46414" rIns="92828" bIns="46414" rtlCol="0"/>
          <a:lstStyle>
            <a:lvl1pPr algn="r">
              <a:defRPr sz="1200"/>
            </a:lvl1pPr>
          </a:lstStyle>
          <a:p>
            <a:fld id="{8993A062-8246-45CD-8A6E-2CF8D75FFBFC}" type="datetimeFigureOut">
              <a:rPr lang="en-US" smtClean="0"/>
              <a:t>31-Aug-17</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28" tIns="46414" rIns="92828" bIns="46414"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28" tIns="46414" rIns="92828" bIns="46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28" tIns="46414" rIns="92828" bIns="4641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28" tIns="46414" rIns="92828" bIns="46414" rtlCol="0" anchor="b"/>
          <a:lstStyle>
            <a:lvl1pPr algn="r">
              <a:defRPr sz="1200"/>
            </a:lvl1pPr>
          </a:lstStyle>
          <a:p>
            <a:fld id="{20BEA225-2C02-4597-977A-110E8D4382A6}" type="slidenum">
              <a:rPr lang="en-US" smtClean="0"/>
              <a:t>‹#›</a:t>
            </a:fld>
            <a:endParaRPr lang="en-US"/>
          </a:p>
        </p:txBody>
      </p:sp>
    </p:spTree>
    <p:extLst>
      <p:ext uri="{BB962C8B-B14F-4D97-AF65-F5344CB8AC3E}">
        <p14:creationId xmlns:p14="http://schemas.microsoft.com/office/powerpoint/2010/main" val="280246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3</a:t>
            </a:fld>
            <a:endParaRPr lang="en-US"/>
          </a:p>
        </p:txBody>
      </p:sp>
    </p:spTree>
    <p:extLst>
      <p:ext uri="{BB962C8B-B14F-4D97-AF65-F5344CB8AC3E}">
        <p14:creationId xmlns:p14="http://schemas.microsoft.com/office/powerpoint/2010/main" val="119686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66761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Complete animation</a:t>
            </a:r>
          </a:p>
        </p:txBody>
      </p:sp>
      <p:sp>
        <p:nvSpPr>
          <p:cNvPr id="4" name="Slide Number Placeholder 3"/>
          <p:cNvSpPr>
            <a:spLocks noGrp="1"/>
          </p:cNvSpPr>
          <p:nvPr>
            <p:ph type="sldNum" sz="quarter" idx="10"/>
          </p:nvPr>
        </p:nvSpPr>
        <p:spPr/>
        <p:txBody>
          <a:bodyPr/>
          <a:lstStyle/>
          <a:p>
            <a:fld id="{20BEA225-2C02-4597-977A-110E8D4382A6}" type="slidenum">
              <a:rPr lang="en-US" smtClean="0"/>
              <a:t>23</a:t>
            </a:fld>
            <a:endParaRPr lang="en-US"/>
          </a:p>
        </p:txBody>
      </p:sp>
    </p:spTree>
    <p:extLst>
      <p:ext uri="{BB962C8B-B14F-4D97-AF65-F5344CB8AC3E}">
        <p14:creationId xmlns:p14="http://schemas.microsoft.com/office/powerpoint/2010/main" val="272074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animation</a:t>
            </a:r>
          </a:p>
        </p:txBody>
      </p:sp>
      <p:sp>
        <p:nvSpPr>
          <p:cNvPr id="4" name="Slide Number Placeholder 3"/>
          <p:cNvSpPr>
            <a:spLocks noGrp="1"/>
          </p:cNvSpPr>
          <p:nvPr>
            <p:ph type="sldNum" sz="quarter" idx="10"/>
          </p:nvPr>
        </p:nvSpPr>
        <p:spPr/>
        <p:txBody>
          <a:bodyPr/>
          <a:lstStyle/>
          <a:p>
            <a:fld id="{20BEA225-2C02-4597-977A-110E8D4382A6}" type="slidenum">
              <a:rPr lang="en-US" smtClean="0"/>
              <a:t>24</a:t>
            </a:fld>
            <a:endParaRPr lang="en-US"/>
          </a:p>
        </p:txBody>
      </p:sp>
    </p:spTree>
    <p:extLst>
      <p:ext uri="{BB962C8B-B14F-4D97-AF65-F5344CB8AC3E}">
        <p14:creationId xmlns:p14="http://schemas.microsoft.com/office/powerpoint/2010/main" val="192757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25</a:t>
            </a:fld>
            <a:endParaRPr lang="en-US"/>
          </a:p>
        </p:txBody>
      </p:sp>
    </p:spTree>
    <p:extLst>
      <p:ext uri="{BB962C8B-B14F-4D97-AF65-F5344CB8AC3E}">
        <p14:creationId xmlns:p14="http://schemas.microsoft.com/office/powerpoint/2010/main" val="409711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Show how APEX cascade into different indicators (maternal care &amp; HIV)</a:t>
            </a:r>
          </a:p>
        </p:txBody>
      </p:sp>
      <p:sp>
        <p:nvSpPr>
          <p:cNvPr id="4" name="Slide Number Placeholder 3"/>
          <p:cNvSpPr>
            <a:spLocks noGrp="1"/>
          </p:cNvSpPr>
          <p:nvPr>
            <p:ph type="sldNum" sz="quarter" idx="10"/>
          </p:nvPr>
        </p:nvSpPr>
        <p:spPr/>
        <p:txBody>
          <a:bodyPr/>
          <a:lstStyle/>
          <a:p>
            <a:fld id="{20BEA225-2C02-4597-977A-110E8D4382A6}" type="slidenum">
              <a:rPr lang="en-US" smtClean="0"/>
              <a:t>27</a:t>
            </a:fld>
            <a:endParaRPr lang="en-US"/>
          </a:p>
        </p:txBody>
      </p:sp>
    </p:spTree>
    <p:extLst>
      <p:ext uri="{BB962C8B-B14F-4D97-AF65-F5344CB8AC3E}">
        <p14:creationId xmlns:p14="http://schemas.microsoft.com/office/powerpoint/2010/main" val="117353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Change to district aspiration</a:t>
            </a:r>
          </a:p>
        </p:txBody>
      </p:sp>
      <p:sp>
        <p:nvSpPr>
          <p:cNvPr id="4" name="Slide Number Placeholder 3"/>
          <p:cNvSpPr>
            <a:spLocks noGrp="1"/>
          </p:cNvSpPr>
          <p:nvPr>
            <p:ph type="sldNum" sz="quarter" idx="10"/>
          </p:nvPr>
        </p:nvSpPr>
        <p:spPr/>
        <p:txBody>
          <a:bodyPr/>
          <a:lstStyle/>
          <a:p>
            <a:fld id="{20BEA225-2C02-4597-977A-110E8D4382A6}" type="slidenum">
              <a:rPr lang="en-US" smtClean="0"/>
              <a:t>28</a:t>
            </a:fld>
            <a:endParaRPr lang="en-US"/>
          </a:p>
        </p:txBody>
      </p:sp>
    </p:spTree>
    <p:extLst>
      <p:ext uri="{BB962C8B-B14F-4D97-AF65-F5344CB8AC3E}">
        <p14:creationId xmlns:p14="http://schemas.microsoft.com/office/powerpoint/2010/main" val="3516889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800" dirty="0"/>
          </a:p>
        </p:txBody>
      </p:sp>
      <p:sp>
        <p:nvSpPr>
          <p:cNvPr id="4" name="Slide Number Placeholder 3"/>
          <p:cNvSpPr>
            <a:spLocks noGrp="1"/>
          </p:cNvSpPr>
          <p:nvPr>
            <p:ph type="sldNum" sz="quarter" idx="10"/>
          </p:nvPr>
        </p:nvSpPr>
        <p:spPr/>
        <p:txBody>
          <a:bodyPr/>
          <a:lstStyle/>
          <a:p>
            <a:fld id="{20BEA225-2C02-4597-977A-110E8D4382A6}" type="slidenum">
              <a:rPr lang="en-US" smtClean="0"/>
              <a:t>29</a:t>
            </a:fld>
            <a:endParaRPr lang="en-US"/>
          </a:p>
        </p:txBody>
      </p:sp>
    </p:spTree>
    <p:extLst>
      <p:ext uri="{BB962C8B-B14F-4D97-AF65-F5344CB8AC3E}">
        <p14:creationId xmlns:p14="http://schemas.microsoft.com/office/powerpoint/2010/main" val="178811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Get larger</a:t>
            </a:r>
          </a:p>
        </p:txBody>
      </p:sp>
      <p:sp>
        <p:nvSpPr>
          <p:cNvPr id="4" name="Slide Number Placeholder 3"/>
          <p:cNvSpPr>
            <a:spLocks noGrp="1"/>
          </p:cNvSpPr>
          <p:nvPr>
            <p:ph type="sldNum" sz="quarter" idx="10"/>
          </p:nvPr>
        </p:nvSpPr>
        <p:spPr/>
        <p:txBody>
          <a:bodyPr/>
          <a:lstStyle/>
          <a:p>
            <a:fld id="{20BEA225-2C02-4597-977A-110E8D4382A6}" type="slidenum">
              <a:rPr lang="en-US" smtClean="0"/>
              <a:t>30</a:t>
            </a:fld>
            <a:endParaRPr lang="en-US"/>
          </a:p>
        </p:txBody>
      </p:sp>
    </p:spTree>
    <p:extLst>
      <p:ext uri="{BB962C8B-B14F-4D97-AF65-F5344CB8AC3E}">
        <p14:creationId xmlns:p14="http://schemas.microsoft.com/office/powerpoint/2010/main" val="64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800" dirty="0"/>
          </a:p>
        </p:txBody>
      </p:sp>
      <p:sp>
        <p:nvSpPr>
          <p:cNvPr id="4" name="Slide Number Placeholder 3"/>
          <p:cNvSpPr>
            <a:spLocks noGrp="1"/>
          </p:cNvSpPr>
          <p:nvPr>
            <p:ph type="sldNum" sz="quarter" idx="10"/>
          </p:nvPr>
        </p:nvSpPr>
        <p:spPr/>
        <p:txBody>
          <a:bodyPr/>
          <a:lstStyle/>
          <a:p>
            <a:fld id="{20BEA225-2C02-4597-977A-110E8D4382A6}" type="slidenum">
              <a:rPr lang="en-US" smtClean="0"/>
              <a:t>31</a:t>
            </a:fld>
            <a:endParaRPr lang="en-US"/>
          </a:p>
        </p:txBody>
      </p:sp>
    </p:spTree>
    <p:extLst>
      <p:ext uri="{BB962C8B-B14F-4D97-AF65-F5344CB8AC3E}">
        <p14:creationId xmlns:p14="http://schemas.microsoft.com/office/powerpoint/2010/main" val="3729329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34</a:t>
            </a:fld>
            <a:endParaRPr lang="en-US"/>
          </a:p>
        </p:txBody>
      </p:sp>
    </p:spTree>
    <p:extLst>
      <p:ext uri="{BB962C8B-B14F-4D97-AF65-F5344CB8AC3E}">
        <p14:creationId xmlns:p14="http://schemas.microsoft.com/office/powerpoint/2010/main" val="72542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5</a:t>
            </a:fld>
            <a:endParaRPr lang="en-US"/>
          </a:p>
        </p:txBody>
      </p:sp>
    </p:spTree>
    <p:extLst>
      <p:ext uri="{BB962C8B-B14F-4D97-AF65-F5344CB8AC3E}">
        <p14:creationId xmlns:p14="http://schemas.microsoft.com/office/powerpoint/2010/main" val="2027964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dirty="0"/>
              <a:t>For BNA in mortality use CDR:</a:t>
            </a:r>
          </a:p>
          <a:p>
            <a:r>
              <a:rPr lang="en-ZA" sz="1100" dirty="0"/>
              <a:t>*CDR will contain:</a:t>
            </a:r>
          </a:p>
          <a:p>
            <a:r>
              <a:rPr lang="en-ZA" sz="1100" dirty="0"/>
              <a:t>-causes of death</a:t>
            </a:r>
          </a:p>
          <a:p>
            <a:r>
              <a:rPr lang="en-ZA" sz="1100" dirty="0"/>
              <a:t>-Numbers of death</a:t>
            </a:r>
          </a:p>
          <a:p>
            <a:r>
              <a:rPr lang="en-ZA" sz="1100" dirty="0"/>
              <a:t>-Interventions to address</a:t>
            </a:r>
          </a:p>
          <a:p>
            <a:r>
              <a:rPr lang="en-ZA" dirty="0"/>
              <a:t>(system vs facility)</a:t>
            </a:r>
          </a:p>
        </p:txBody>
      </p:sp>
      <p:sp>
        <p:nvSpPr>
          <p:cNvPr id="4" name="Slide Number Placeholder 3"/>
          <p:cNvSpPr>
            <a:spLocks noGrp="1"/>
          </p:cNvSpPr>
          <p:nvPr>
            <p:ph type="sldNum" sz="quarter" idx="10"/>
          </p:nvPr>
        </p:nvSpPr>
        <p:spPr/>
        <p:txBody>
          <a:bodyPr/>
          <a:lstStyle/>
          <a:p>
            <a:fld id="{20BEA225-2C02-4597-977A-110E8D4382A6}" type="slidenum">
              <a:rPr lang="en-US" smtClean="0"/>
              <a:t>35</a:t>
            </a:fld>
            <a:endParaRPr lang="en-US"/>
          </a:p>
        </p:txBody>
      </p:sp>
    </p:spTree>
    <p:extLst>
      <p:ext uri="{BB962C8B-B14F-4D97-AF65-F5344CB8AC3E}">
        <p14:creationId xmlns:p14="http://schemas.microsoft.com/office/powerpoint/2010/main" val="408975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defTabSz="856976">
              <a:defRPr/>
            </a:pPr>
            <a:endParaRPr lang="en-ZA" b="1" dirty="0"/>
          </a:p>
        </p:txBody>
      </p:sp>
    </p:spTree>
    <p:extLst>
      <p:ext uri="{BB962C8B-B14F-4D97-AF65-F5344CB8AC3E}">
        <p14:creationId xmlns:p14="http://schemas.microsoft.com/office/powerpoint/2010/main" val="230902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6976">
              <a:defRPr/>
            </a:pPr>
            <a:r>
              <a:rPr lang="en-US" sz="1100" dirty="0">
                <a:latin typeface="Arial" panose="020B0604020202020204" pitchFamily="34" charset="0"/>
                <a:cs typeface="Arial" panose="020B0604020202020204" pitchFamily="34" charset="0"/>
              </a:rPr>
              <a:t>Identify non-performing sub-districts and investigate reasons for suboptimum performance </a:t>
            </a:r>
          </a:p>
          <a:p>
            <a:pPr defTabSz="856976">
              <a:defRPr/>
            </a:pPr>
            <a:r>
              <a:rPr lang="en-US" sz="1100" dirty="0">
                <a:latin typeface="Arial" panose="020B0604020202020204" pitchFamily="34" charset="0"/>
                <a:cs typeface="Arial" panose="020B0604020202020204" pitchFamily="34" charset="0"/>
              </a:rPr>
              <a:t>Add district health barometer screenshot</a:t>
            </a:r>
          </a:p>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43</a:t>
            </a:fld>
            <a:endParaRPr lang="en-US"/>
          </a:p>
        </p:txBody>
      </p:sp>
    </p:spTree>
    <p:extLst>
      <p:ext uri="{BB962C8B-B14F-4D97-AF65-F5344CB8AC3E}">
        <p14:creationId xmlns:p14="http://schemas.microsoft.com/office/powerpoint/2010/main" val="1725528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46</a:t>
            </a:fld>
            <a:endParaRPr lang="en-US"/>
          </a:p>
        </p:txBody>
      </p:sp>
    </p:spTree>
    <p:extLst>
      <p:ext uri="{BB962C8B-B14F-4D97-AF65-F5344CB8AC3E}">
        <p14:creationId xmlns:p14="http://schemas.microsoft.com/office/powerpoint/2010/main" val="157878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47</a:t>
            </a:fld>
            <a:endParaRPr lang="en-US"/>
          </a:p>
        </p:txBody>
      </p:sp>
    </p:spTree>
    <p:extLst>
      <p:ext uri="{BB962C8B-B14F-4D97-AF65-F5344CB8AC3E}">
        <p14:creationId xmlns:p14="http://schemas.microsoft.com/office/powerpoint/2010/main" val="2402205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683" indent="-160683">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48</a:t>
            </a:fld>
            <a:endParaRPr lang="en-US"/>
          </a:p>
        </p:txBody>
      </p:sp>
    </p:spTree>
    <p:extLst>
      <p:ext uri="{BB962C8B-B14F-4D97-AF65-F5344CB8AC3E}">
        <p14:creationId xmlns:p14="http://schemas.microsoft.com/office/powerpoint/2010/main" val="2100106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50</a:t>
            </a:fld>
            <a:endParaRPr lang="en-US"/>
          </a:p>
        </p:txBody>
      </p:sp>
    </p:spTree>
    <p:extLst>
      <p:ext uri="{BB962C8B-B14F-4D97-AF65-F5344CB8AC3E}">
        <p14:creationId xmlns:p14="http://schemas.microsoft.com/office/powerpoint/2010/main" val="2657112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59</a:t>
            </a:fld>
            <a:endParaRPr lang="en-US"/>
          </a:p>
        </p:txBody>
      </p:sp>
    </p:spTree>
    <p:extLst>
      <p:ext uri="{BB962C8B-B14F-4D97-AF65-F5344CB8AC3E}">
        <p14:creationId xmlns:p14="http://schemas.microsoft.com/office/powerpoint/2010/main" val="381060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773113"/>
            <a:ext cx="2784475" cy="2089150"/>
          </a:xfrm>
          <a:prstGeom prst="rect">
            <a:avLst/>
          </a:prstGeom>
          <a:noFill/>
          <a:ln w="12700">
            <a:solidFill>
              <a:prstClr val="black"/>
            </a:solidFill>
          </a:ln>
        </p:spPr>
      </p:sp>
      <p:sp>
        <p:nvSpPr>
          <p:cNvPr id="3" name="Notes Placeholder 2"/>
          <p:cNvSpPr>
            <a:spLocks noGrp="1"/>
          </p:cNvSpPr>
          <p:nvPr>
            <p:ph type="body" idx="1"/>
          </p:nvPr>
        </p:nvSpPr>
        <p:spPr>
          <a:xfrm>
            <a:off x="902950" y="2978409"/>
            <a:ext cx="7223596" cy="2436879"/>
          </a:xfrm>
          <a:prstGeom prst="rect">
            <a:avLst/>
          </a:prstGeom>
        </p:spPr>
        <p:txBody>
          <a:bodyPr/>
          <a:lstStyle/>
          <a:p>
            <a:pPr algn="l"/>
            <a:endParaRPr lang="en-ZA" b="1" dirty="0"/>
          </a:p>
        </p:txBody>
      </p:sp>
    </p:spTree>
    <p:extLst>
      <p:ext uri="{BB962C8B-B14F-4D97-AF65-F5344CB8AC3E}">
        <p14:creationId xmlns:p14="http://schemas.microsoft.com/office/powerpoint/2010/main" val="3300202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61</a:t>
            </a:fld>
            <a:endParaRPr lang="en-US"/>
          </a:p>
        </p:txBody>
      </p:sp>
    </p:spTree>
    <p:extLst>
      <p:ext uri="{BB962C8B-B14F-4D97-AF65-F5344CB8AC3E}">
        <p14:creationId xmlns:p14="http://schemas.microsoft.com/office/powerpoint/2010/main" val="6977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6</a:t>
            </a:fld>
            <a:endParaRPr lang="en-US"/>
          </a:p>
        </p:txBody>
      </p:sp>
    </p:spTree>
    <p:extLst>
      <p:ext uri="{BB962C8B-B14F-4D97-AF65-F5344CB8AC3E}">
        <p14:creationId xmlns:p14="http://schemas.microsoft.com/office/powerpoint/2010/main" val="304104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773113"/>
            <a:ext cx="2784475" cy="2089150"/>
          </a:xfrm>
          <a:prstGeom prst="rect">
            <a:avLst/>
          </a:prstGeom>
          <a:noFill/>
          <a:ln w="12700">
            <a:solidFill>
              <a:prstClr val="black"/>
            </a:solidFill>
          </a:ln>
        </p:spPr>
      </p:sp>
      <p:sp>
        <p:nvSpPr>
          <p:cNvPr id="3" name="Notes Placeholder 2"/>
          <p:cNvSpPr>
            <a:spLocks noGrp="1"/>
          </p:cNvSpPr>
          <p:nvPr>
            <p:ph type="body" idx="1"/>
          </p:nvPr>
        </p:nvSpPr>
        <p:spPr>
          <a:xfrm>
            <a:off x="902950" y="2978409"/>
            <a:ext cx="7223596" cy="2436879"/>
          </a:xfrm>
          <a:prstGeom prst="rect">
            <a:avLst/>
          </a:prstGeom>
        </p:spPr>
        <p:txBody>
          <a:bodyPr/>
          <a:lstStyle/>
          <a:p>
            <a:endParaRPr lang="en-ZA" b="1" dirty="0"/>
          </a:p>
        </p:txBody>
      </p:sp>
    </p:spTree>
    <p:extLst>
      <p:ext uri="{BB962C8B-B14F-4D97-AF65-F5344CB8AC3E}">
        <p14:creationId xmlns:p14="http://schemas.microsoft.com/office/powerpoint/2010/main" val="1179250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773113"/>
            <a:ext cx="2784475" cy="2089150"/>
          </a:xfrm>
          <a:prstGeom prst="rect">
            <a:avLst/>
          </a:prstGeom>
          <a:noFill/>
          <a:ln w="12700">
            <a:solidFill>
              <a:prstClr val="black"/>
            </a:solidFill>
          </a:ln>
        </p:spPr>
      </p:sp>
      <p:sp>
        <p:nvSpPr>
          <p:cNvPr id="3" name="Notes Placeholder 2"/>
          <p:cNvSpPr>
            <a:spLocks noGrp="1"/>
          </p:cNvSpPr>
          <p:nvPr>
            <p:ph type="body" idx="1"/>
          </p:nvPr>
        </p:nvSpPr>
        <p:spPr>
          <a:xfrm>
            <a:off x="902950" y="2978409"/>
            <a:ext cx="7223596" cy="2436879"/>
          </a:xfrm>
          <a:prstGeom prst="rect">
            <a:avLst/>
          </a:prstGeom>
        </p:spPr>
        <p:txBody>
          <a:bodyPr/>
          <a:lstStyle/>
          <a:p>
            <a:pPr defTabSz="856976">
              <a:defRPr/>
            </a:pPr>
            <a:endParaRPr lang="en-ZA" b="1" dirty="0"/>
          </a:p>
        </p:txBody>
      </p:sp>
    </p:spTree>
    <p:extLst>
      <p:ext uri="{BB962C8B-B14F-4D97-AF65-F5344CB8AC3E}">
        <p14:creationId xmlns:p14="http://schemas.microsoft.com/office/powerpoint/2010/main" val="4012916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defTabSz="856976">
              <a:defRPr/>
            </a:pPr>
            <a:endParaRPr lang="en-ZA" b="1" dirty="0"/>
          </a:p>
        </p:txBody>
      </p:sp>
    </p:spTree>
    <p:extLst>
      <p:ext uri="{BB962C8B-B14F-4D97-AF65-F5344CB8AC3E}">
        <p14:creationId xmlns:p14="http://schemas.microsoft.com/office/powerpoint/2010/main" val="2616670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8EBD8-683B-4742-8634-4E0A1AD8A520}" type="slidenum">
              <a:rPr lang="en-US" smtClean="0"/>
              <a:t>69</a:t>
            </a:fld>
            <a:endParaRPr lang="en-US"/>
          </a:p>
        </p:txBody>
      </p:sp>
    </p:spTree>
    <p:extLst>
      <p:ext uri="{BB962C8B-B14F-4D97-AF65-F5344CB8AC3E}">
        <p14:creationId xmlns:p14="http://schemas.microsoft.com/office/powerpoint/2010/main" val="90684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71</a:t>
            </a:fld>
            <a:endParaRPr lang="en-US"/>
          </a:p>
        </p:txBody>
      </p:sp>
    </p:spTree>
    <p:extLst>
      <p:ext uri="{BB962C8B-B14F-4D97-AF65-F5344CB8AC3E}">
        <p14:creationId xmlns:p14="http://schemas.microsoft.com/office/powerpoint/2010/main" val="2074898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adapted /summarized this and added </a:t>
            </a:r>
            <a:r>
              <a:rPr lang="en-US" dirty="0">
                <a:solidFill>
                  <a:srgbClr val="FF0000"/>
                </a:solidFill>
              </a:rPr>
              <a:t>some words </a:t>
            </a:r>
          </a:p>
        </p:txBody>
      </p:sp>
      <p:sp>
        <p:nvSpPr>
          <p:cNvPr id="4" name="Slide Number Placeholder 3"/>
          <p:cNvSpPr>
            <a:spLocks noGrp="1"/>
          </p:cNvSpPr>
          <p:nvPr>
            <p:ph type="sldNum" sz="quarter" idx="10"/>
          </p:nvPr>
        </p:nvSpPr>
        <p:spPr/>
        <p:txBody>
          <a:bodyPr/>
          <a:lstStyle/>
          <a:p>
            <a:fld id="{20BEA225-2C02-4597-977A-110E8D4382A6}" type="slidenum">
              <a:rPr lang="en-US" smtClean="0"/>
              <a:t>79</a:t>
            </a:fld>
            <a:endParaRPr lang="en-US"/>
          </a:p>
        </p:txBody>
      </p:sp>
    </p:spTree>
    <p:extLst>
      <p:ext uri="{BB962C8B-B14F-4D97-AF65-F5344CB8AC3E}">
        <p14:creationId xmlns:p14="http://schemas.microsoft.com/office/powerpoint/2010/main" val="2667406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82</a:t>
            </a:fld>
            <a:endParaRPr lang="en-US"/>
          </a:p>
        </p:txBody>
      </p:sp>
    </p:spTree>
    <p:extLst>
      <p:ext uri="{BB962C8B-B14F-4D97-AF65-F5344CB8AC3E}">
        <p14:creationId xmlns:p14="http://schemas.microsoft.com/office/powerpoint/2010/main" val="21023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8</a:t>
            </a:fld>
            <a:endParaRPr lang="en-US"/>
          </a:p>
        </p:txBody>
      </p:sp>
    </p:spTree>
    <p:extLst>
      <p:ext uri="{BB962C8B-B14F-4D97-AF65-F5344CB8AC3E}">
        <p14:creationId xmlns:p14="http://schemas.microsoft.com/office/powerpoint/2010/main" val="138889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10</a:t>
            </a:fld>
            <a:endParaRPr lang="en-ZA"/>
          </a:p>
        </p:txBody>
      </p:sp>
    </p:spTree>
    <p:extLst>
      <p:ext uri="{BB962C8B-B14F-4D97-AF65-F5344CB8AC3E}">
        <p14:creationId xmlns:p14="http://schemas.microsoft.com/office/powerpoint/2010/main" val="167894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11</a:t>
            </a:fld>
            <a:endParaRPr lang="en-US"/>
          </a:p>
        </p:txBody>
      </p:sp>
    </p:spTree>
    <p:extLst>
      <p:ext uri="{BB962C8B-B14F-4D97-AF65-F5344CB8AC3E}">
        <p14:creationId xmlns:p14="http://schemas.microsoft.com/office/powerpoint/2010/main" val="351328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13</a:t>
            </a:fld>
            <a:endParaRPr lang="en-US"/>
          </a:p>
        </p:txBody>
      </p:sp>
    </p:spTree>
    <p:extLst>
      <p:ext uri="{BB962C8B-B14F-4D97-AF65-F5344CB8AC3E}">
        <p14:creationId xmlns:p14="http://schemas.microsoft.com/office/powerpoint/2010/main" val="284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0BEA225-2C02-4597-977A-110E8D4382A6}" type="slidenum">
              <a:rPr lang="en-US" smtClean="0"/>
              <a:t>16</a:t>
            </a:fld>
            <a:endParaRPr lang="en-US"/>
          </a:p>
        </p:txBody>
      </p:sp>
    </p:spTree>
    <p:extLst>
      <p:ext uri="{BB962C8B-B14F-4D97-AF65-F5344CB8AC3E}">
        <p14:creationId xmlns:p14="http://schemas.microsoft.com/office/powerpoint/2010/main" val="77014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EA225-2C02-4597-977A-110E8D4382A6}" type="slidenum">
              <a:rPr lang="en-US" smtClean="0"/>
              <a:t>21</a:t>
            </a:fld>
            <a:endParaRPr lang="en-US"/>
          </a:p>
        </p:txBody>
      </p:sp>
    </p:spTree>
    <p:extLst>
      <p:ext uri="{BB962C8B-B14F-4D97-AF65-F5344CB8AC3E}">
        <p14:creationId xmlns:p14="http://schemas.microsoft.com/office/powerpoint/2010/main" val="16284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7691696" cy="684213"/>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t>Click to edit Master title style</a:t>
            </a:r>
          </a:p>
        </p:txBody>
      </p:sp>
      <p:sp>
        <p:nvSpPr>
          <p:cNvPr id="4" name="Footer Placeholder 3"/>
          <p:cNvSpPr>
            <a:spLocks noGrp="1"/>
          </p:cNvSpPr>
          <p:nvPr>
            <p:ph type="ftr" sz="quarter" idx="3"/>
          </p:nvPr>
        </p:nvSpPr>
        <p:spPr>
          <a:xfrm>
            <a:off x="2562447" y="6303185"/>
            <a:ext cx="5627286" cy="365903"/>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4"/>
          <p:cNvSpPr>
            <a:spLocks noGrp="1"/>
          </p:cNvSpPr>
          <p:nvPr>
            <p:ph type="sldNum" sz="quarter" idx="4"/>
          </p:nvPr>
        </p:nvSpPr>
        <p:spPr>
          <a:xfrm>
            <a:off x="8282763" y="6303185"/>
            <a:ext cx="570650" cy="3659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6F95C33E-24F2-452D-AE9F-D6633E523EED}" type="slidenum">
              <a:rPr lang="en-ZA" smtClean="0"/>
              <a:pPr/>
              <a:t>‹#›</a:t>
            </a:fld>
            <a:endParaRPr lang="en-ZA"/>
          </a:p>
        </p:txBody>
      </p:sp>
    </p:spTree>
    <p:extLst>
      <p:ext uri="{BB962C8B-B14F-4D97-AF65-F5344CB8AC3E}">
        <p14:creationId xmlns:p14="http://schemas.microsoft.com/office/powerpoint/2010/main" val="7941144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1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345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8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p>
            <a:endParaRPr lang="en-ZA" dirty="0"/>
          </a:p>
        </p:txBody>
      </p:sp>
      <p:sp>
        <p:nvSpPr>
          <p:cNvPr id="4" name="Slide Number Placeholder 3"/>
          <p:cNvSpPr>
            <a:spLocks noGrp="1"/>
          </p:cNvSpPr>
          <p:nvPr>
            <p:ph type="sldNum" sz="quarter" idx="11"/>
          </p:nvPr>
        </p:nvSpPr>
        <p:spPr/>
        <p:txBody>
          <a:bodyPr/>
          <a:lstStyle/>
          <a:p>
            <a:fld id="{6F95C33E-24F2-452D-AE9F-D6633E523EED}" type="slidenum">
              <a:rPr lang="en-ZA" smtClean="0"/>
              <a:pPr/>
              <a:t>‹#›</a:t>
            </a:fld>
            <a:endParaRPr lang="en-ZA"/>
          </a:p>
        </p:txBody>
      </p:sp>
      <p:sp>
        <p:nvSpPr>
          <p:cNvPr id="6" name="Text Placeholder 5"/>
          <p:cNvSpPr>
            <a:spLocks noGrp="1"/>
          </p:cNvSpPr>
          <p:nvPr>
            <p:ph type="body" sz="quarter" idx="12"/>
          </p:nvPr>
        </p:nvSpPr>
        <p:spPr>
          <a:xfrm>
            <a:off x="250825" y="1665288"/>
            <a:ext cx="4108524" cy="4140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7"/>
          <p:cNvSpPr>
            <a:spLocks noGrp="1"/>
          </p:cNvSpPr>
          <p:nvPr>
            <p:ph type="body" sz="quarter" idx="13"/>
          </p:nvPr>
        </p:nvSpPr>
        <p:spPr>
          <a:xfrm>
            <a:off x="4784725" y="1665288"/>
            <a:ext cx="4068763" cy="414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ext Placeholder 9"/>
          <p:cNvSpPr>
            <a:spLocks noGrp="1"/>
          </p:cNvSpPr>
          <p:nvPr>
            <p:ph type="body" sz="quarter" idx="14"/>
          </p:nvPr>
        </p:nvSpPr>
        <p:spPr>
          <a:xfrm>
            <a:off x="250825" y="1268413"/>
            <a:ext cx="4108450" cy="396875"/>
          </a:xfrm>
        </p:spPr>
        <p:txBody>
          <a:bodyPr>
            <a:normAutofit/>
          </a:bodyPr>
          <a:lstStyle>
            <a:lvl1pPr marL="0" indent="0">
              <a:buNone/>
              <a:defRPr sz="1600">
                <a:solidFill>
                  <a:schemeClr val="tx2"/>
                </a:solidFill>
              </a:defRPr>
            </a:lvl1pPr>
            <a:lvl2pPr marL="457200" indent="0">
              <a:buNone/>
              <a:defRPr/>
            </a:lvl2pPr>
          </a:lstStyle>
          <a:p>
            <a:pPr lvl="0"/>
            <a:r>
              <a:rPr lang="en-US" dirty="0"/>
              <a:t>Edit Master text styles</a:t>
            </a:r>
          </a:p>
        </p:txBody>
      </p:sp>
      <p:sp>
        <p:nvSpPr>
          <p:cNvPr id="12" name="Text Placeholder 11"/>
          <p:cNvSpPr>
            <a:spLocks noGrp="1"/>
          </p:cNvSpPr>
          <p:nvPr>
            <p:ph type="body" sz="quarter" idx="15"/>
          </p:nvPr>
        </p:nvSpPr>
        <p:spPr>
          <a:xfrm>
            <a:off x="4784725" y="1268413"/>
            <a:ext cx="4071938" cy="396875"/>
          </a:xfrm>
        </p:spPr>
        <p:txBody>
          <a:bodyPr>
            <a:normAutofit/>
          </a:bodyPr>
          <a:lstStyle>
            <a:lvl1pPr marL="0" indent="0">
              <a:buNone/>
              <a:defRPr sz="1600">
                <a:solidFill>
                  <a:schemeClr val="tx2"/>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16696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2"/>
          <p:cNvSpPr>
            <a:spLocks noGrp="1"/>
          </p:cNvSpPr>
          <p:nvPr>
            <p:ph type="ftr" sz="quarter" idx="10"/>
          </p:nvPr>
        </p:nvSpPr>
        <p:spPr/>
        <p:txBody>
          <a:bodyPr/>
          <a:lstStyle/>
          <a:p>
            <a:endParaRPr lang="en-ZA" dirty="0"/>
          </a:p>
        </p:txBody>
      </p:sp>
      <p:sp>
        <p:nvSpPr>
          <p:cNvPr id="4" name="Slide Number Placeholder 3"/>
          <p:cNvSpPr>
            <a:spLocks noGrp="1"/>
          </p:cNvSpPr>
          <p:nvPr>
            <p:ph type="sldNum" sz="quarter" idx="11"/>
          </p:nvPr>
        </p:nvSpPr>
        <p:spPr/>
        <p:txBody>
          <a:bodyPr/>
          <a:lstStyle/>
          <a:p>
            <a:fld id="{6F95C33E-24F2-452D-AE9F-D6633E523EED}" type="slidenum">
              <a:rPr lang="en-ZA" smtClean="0"/>
              <a:pPr/>
              <a:t>‹#›</a:t>
            </a:fld>
            <a:endParaRPr lang="en-ZA"/>
          </a:p>
        </p:txBody>
      </p:sp>
      <p:sp>
        <p:nvSpPr>
          <p:cNvPr id="6" name="Text Placeholder 5"/>
          <p:cNvSpPr>
            <a:spLocks noGrp="1"/>
          </p:cNvSpPr>
          <p:nvPr>
            <p:ph type="body" sz="quarter" idx="12"/>
          </p:nvPr>
        </p:nvSpPr>
        <p:spPr>
          <a:xfrm>
            <a:off x="250825" y="1268413"/>
            <a:ext cx="8602663" cy="396875"/>
          </a:xfrm>
        </p:spPr>
        <p:txBody>
          <a:bodyPr>
            <a:normAutofit/>
          </a:bodyPr>
          <a:lstStyle>
            <a:lvl1pPr marL="0" indent="0">
              <a:buNone/>
              <a:defRPr sz="1600" b="0">
                <a:solidFill>
                  <a:schemeClr val="tx2"/>
                </a:solidFill>
              </a:defRPr>
            </a:lvl1pPr>
            <a:lvl2pPr marL="457200" indent="0">
              <a:buNone/>
              <a:defRPr/>
            </a:lvl2pPr>
          </a:lstStyle>
          <a:p>
            <a:pPr lvl="0"/>
            <a:r>
              <a:rPr lang="en-US" dirty="0"/>
              <a:t>Edit Master text styles</a:t>
            </a:r>
          </a:p>
        </p:txBody>
      </p:sp>
      <p:sp>
        <p:nvSpPr>
          <p:cNvPr id="8" name="Text Placeholder 7"/>
          <p:cNvSpPr>
            <a:spLocks noGrp="1"/>
          </p:cNvSpPr>
          <p:nvPr>
            <p:ph type="body" sz="quarter" idx="13"/>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5226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5" name="Picture 24" descr="Phila.jpg"/>
          <p:cNvPicPr>
            <a:picLocks noChangeAspect="1"/>
          </p:cNvPicPr>
          <p:nvPr userDrawn="1"/>
        </p:nvPicPr>
        <p:blipFill>
          <a:blip r:embed="rId2" cstate="print"/>
          <a:stretch>
            <a:fillRect/>
          </a:stretch>
        </p:blipFill>
        <p:spPr>
          <a:xfrm>
            <a:off x="5571460" y="5808746"/>
            <a:ext cx="1012666" cy="860343"/>
          </a:xfrm>
          <a:prstGeom prst="rect">
            <a:avLst/>
          </a:prstGeom>
        </p:spPr>
      </p:pic>
      <p:pic>
        <p:nvPicPr>
          <p:cNvPr id="26" name="Picture 25" descr="Logo - NDP - Full colour.jpg"/>
          <p:cNvPicPr>
            <a:picLocks noChangeAspect="1"/>
          </p:cNvPicPr>
          <p:nvPr userDrawn="1"/>
        </p:nvPicPr>
        <p:blipFill>
          <a:blip r:embed="rId3" cstate="print"/>
          <a:stretch>
            <a:fillRect/>
          </a:stretch>
        </p:blipFill>
        <p:spPr>
          <a:xfrm>
            <a:off x="6874965" y="5805264"/>
            <a:ext cx="863825" cy="863825"/>
          </a:xfrm>
          <a:prstGeom prst="rect">
            <a:avLst/>
          </a:prstGeom>
        </p:spPr>
      </p:pic>
      <p:sp>
        <p:nvSpPr>
          <p:cNvPr id="2" name="Title 1"/>
          <p:cNvSpPr>
            <a:spLocks noGrp="1"/>
          </p:cNvSpPr>
          <p:nvPr>
            <p:ph type="title" hasCustomPrompt="1"/>
          </p:nvPr>
        </p:nvSpPr>
        <p:spPr>
          <a:xfrm>
            <a:off x="2514600" y="1217612"/>
            <a:ext cx="6279018" cy="1325563"/>
          </a:xfrm>
          <a:prstGeom prst="rect">
            <a:avLst/>
          </a:prstGeom>
        </p:spPr>
        <p:txBody>
          <a:bodyPr/>
          <a:lstStyle>
            <a:lvl1pPr marL="0" algn="ctr"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9" name="Date Placeholder 1"/>
          <p:cNvSpPr>
            <a:spLocks noGrp="1"/>
          </p:cNvSpPr>
          <p:nvPr>
            <p:ph type="dt" sz="half" idx="10"/>
          </p:nvPr>
        </p:nvSpPr>
        <p:spPr>
          <a:xfrm>
            <a:off x="4413026" y="4504585"/>
            <a:ext cx="2808312" cy="365125"/>
          </a:xfrm>
          <a:prstGeom prst="rect">
            <a:avLst/>
          </a:prstGeom>
        </p:spPr>
        <p:txBody>
          <a:bodyPr/>
          <a:lstStyle>
            <a:lvl1pPr algn="ctr">
              <a:defRPr lang="en-US" sz="2400" kern="1200" smtClean="0">
                <a:solidFill>
                  <a:schemeClr val="tx1"/>
                </a:solidFill>
                <a:latin typeface="Arial" pitchFamily="34" charset="0"/>
                <a:ea typeface="+mn-ea"/>
                <a:cs typeface="Arial" pitchFamily="34" charset="0"/>
              </a:defRPr>
            </a:lvl1pPr>
          </a:lstStyle>
          <a:p>
            <a:endParaRPr lang="en-ZA" dirty="0"/>
          </a:p>
        </p:txBody>
      </p:sp>
      <p:cxnSp>
        <p:nvCxnSpPr>
          <p:cNvPr id="4" name="Straight Connector 3"/>
          <p:cNvCxnSpPr/>
          <p:nvPr userDrawn="1"/>
        </p:nvCxnSpPr>
        <p:spPr>
          <a:xfrm>
            <a:off x="2498651" y="2541181"/>
            <a:ext cx="6358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35606" y="4873264"/>
            <a:ext cx="6358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2514600" y="2541588"/>
            <a:ext cx="6342063" cy="1959443"/>
          </a:xfrm>
        </p:spPr>
        <p:txBody>
          <a:bodyPr>
            <a:normAutofit/>
          </a:bodyPr>
          <a:lstStyle>
            <a:lvl1pPr marL="0" indent="0" algn="ctr">
              <a:buNone/>
              <a:defRPr sz="2400" b="1"/>
            </a:lvl1pPr>
            <a:lvl2pPr marL="457200" indent="0">
              <a:buNone/>
              <a:defRPr/>
            </a:lvl2pPr>
          </a:lstStyle>
          <a:p>
            <a:pPr lvl="0"/>
            <a:r>
              <a:rPr lang="en-US" dirty="0"/>
              <a:t>Edit Master text styles</a:t>
            </a:r>
          </a:p>
        </p:txBody>
      </p:sp>
      <p:cxnSp>
        <p:nvCxnSpPr>
          <p:cNvPr id="20" name="Straight Connector 19"/>
          <p:cNvCxnSpPr/>
          <p:nvPr userDrawn="1"/>
        </p:nvCxnSpPr>
        <p:spPr>
          <a:xfrm flipV="1">
            <a:off x="-81517" y="5805488"/>
            <a:ext cx="9363740" cy="34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42526" y="-85060"/>
            <a:ext cx="9324750" cy="1302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11"/>
          <p:cNvPicPr>
            <a:picLocks noChangeAspect="1" noChangeArrowheads="1"/>
          </p:cNvPicPr>
          <p:nvPr userDrawn="1"/>
        </p:nvPicPr>
        <p:blipFill>
          <a:blip r:embed="rId4" cstate="print"/>
          <a:srcRect r="26000"/>
          <a:stretch>
            <a:fillRect/>
          </a:stretch>
        </p:blipFill>
        <p:spPr bwMode="auto">
          <a:xfrm>
            <a:off x="260499" y="1272365"/>
            <a:ext cx="1524000" cy="1372973"/>
          </a:xfrm>
          <a:prstGeom prst="rect">
            <a:avLst/>
          </a:prstGeom>
          <a:noFill/>
          <a:ln w="9525">
            <a:noFill/>
            <a:miter lim="800000"/>
            <a:headEnd/>
            <a:tailEnd/>
          </a:ln>
          <a:effectLst/>
        </p:spPr>
      </p:pic>
      <p:pic>
        <p:nvPicPr>
          <p:cNvPr id="23" name="Picture 7"/>
          <p:cNvPicPr>
            <a:picLocks noChangeAspect="1" noChangeArrowheads="1"/>
          </p:cNvPicPr>
          <p:nvPr userDrawn="1"/>
        </p:nvPicPr>
        <p:blipFill>
          <a:blip r:embed="rId5" cstate="print"/>
          <a:srcRect l="5799" r="18813"/>
          <a:stretch>
            <a:fillRect/>
          </a:stretch>
        </p:blipFill>
        <p:spPr bwMode="auto">
          <a:xfrm flipH="1">
            <a:off x="260499" y="2796365"/>
            <a:ext cx="1524000" cy="1333891"/>
          </a:xfrm>
          <a:prstGeom prst="rect">
            <a:avLst/>
          </a:prstGeom>
          <a:noFill/>
          <a:ln w="9525">
            <a:noFill/>
            <a:miter lim="800000"/>
            <a:headEnd/>
            <a:tailEnd/>
          </a:ln>
          <a:effectLst/>
        </p:spPr>
      </p:pic>
      <p:pic>
        <p:nvPicPr>
          <p:cNvPr id="24" name="Picture 23"/>
          <p:cNvPicPr>
            <a:picLocks noChangeAspect="1" noChangeArrowheads="1"/>
          </p:cNvPicPr>
          <p:nvPr userDrawn="1"/>
        </p:nvPicPr>
        <p:blipFill>
          <a:blip r:embed="rId6" cstate="print"/>
          <a:srcRect l="11563" r="32932" b="27168"/>
          <a:stretch>
            <a:fillRect/>
          </a:stretch>
        </p:blipFill>
        <p:spPr bwMode="auto">
          <a:xfrm>
            <a:off x="260499" y="4320365"/>
            <a:ext cx="1567543" cy="1371600"/>
          </a:xfrm>
          <a:prstGeom prst="rect">
            <a:avLst/>
          </a:prstGeom>
          <a:noFill/>
          <a:ln w="9525">
            <a:noFill/>
            <a:miter lim="800000"/>
            <a:headEnd/>
            <a:tailEnd/>
          </a:ln>
          <a:effectLst/>
        </p:spPr>
      </p:pic>
    </p:spTree>
    <p:extLst>
      <p:ext uri="{BB962C8B-B14F-4D97-AF65-F5344CB8AC3E}">
        <p14:creationId xmlns:p14="http://schemas.microsoft.com/office/powerpoint/2010/main" val="131458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A73B2-9DDA-47F4-BE82-4E13309EEA73}" type="slidenum">
              <a:rPr lang="en-US" smtClean="0"/>
              <a:t>‹#›</a:t>
            </a:fld>
            <a:endParaRPr lang="en-US"/>
          </a:p>
        </p:txBody>
      </p:sp>
    </p:spTree>
    <p:extLst>
      <p:ext uri="{BB962C8B-B14F-4D97-AF65-F5344CB8AC3E}">
        <p14:creationId xmlns:p14="http://schemas.microsoft.com/office/powerpoint/2010/main" val="17684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64" y="0"/>
            <a:ext cx="7912417"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0"/>
          <p:cNvSpPr>
            <a:spLocks noGrp="1" noChangeArrowheads="1"/>
          </p:cNvSpPr>
          <p:nvPr>
            <p:ph type="sldNum" sz="quarter" idx="10"/>
          </p:nvPr>
        </p:nvSpPr>
        <p:spPr>
          <a:ln/>
        </p:spPr>
        <p:txBody>
          <a:bodyPr/>
          <a:lstStyle>
            <a:lvl1pPr>
              <a:defRPr/>
            </a:lvl1pPr>
          </a:lstStyle>
          <a:p>
            <a:pPr>
              <a:defRPr/>
            </a:pPr>
            <a:fld id="{28A37779-3EFF-4C44-81BE-A0A03BDD188D}" type="slidenum">
              <a:rPr lang="en-AU" smtClean="0"/>
              <a:pPr>
                <a:defRPr/>
              </a:pPr>
              <a:t>‹#›</a:t>
            </a:fld>
            <a:endParaRPr lang="en-AU" dirty="0"/>
          </a:p>
        </p:txBody>
      </p:sp>
      <p:sp>
        <p:nvSpPr>
          <p:cNvPr id="5" name="Rectangle 62"/>
          <p:cNvSpPr>
            <a:spLocks noGrp="1" noChangeArrowheads="1"/>
          </p:cNvSpPr>
          <p:nvPr>
            <p:ph type="ftr" sz="quarter" idx="11"/>
          </p:nvPr>
        </p:nvSpPr>
        <p:spPr>
          <a:ln/>
        </p:spPr>
        <p:txBody>
          <a:bodyPr/>
          <a:lstStyle>
            <a:lvl1pPr>
              <a:defRPr/>
            </a:lvl1pPr>
          </a:lstStyle>
          <a:p>
            <a:pPr>
              <a:defRPr/>
            </a:pPr>
            <a:r>
              <a:rPr lang="en-ZA"/>
              <a:t>Copyright © 2017 Accenture  All Rights Reserved. Accenture, its logo, and High Performance Delivered are trademarks of Accenture.</a:t>
            </a:r>
            <a:endParaRPr lang="en-AU" dirty="0"/>
          </a:p>
        </p:txBody>
      </p:sp>
    </p:spTree>
    <p:extLst>
      <p:ext uri="{BB962C8B-B14F-4D97-AF65-F5344CB8AC3E}">
        <p14:creationId xmlns:p14="http://schemas.microsoft.com/office/powerpoint/2010/main" val="23294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463" y="0"/>
            <a:ext cx="7912100" cy="1143000"/>
          </a:xfrm>
        </p:spPr>
        <p:txBody>
          <a:bodyPr/>
          <a:lstStyle/>
          <a:p>
            <a:r>
              <a:rPr lang="en-US"/>
              <a:t>Click to edit Master title style</a:t>
            </a:r>
          </a:p>
        </p:txBody>
      </p:sp>
      <p:sp>
        <p:nvSpPr>
          <p:cNvPr id="3" name="Rectangle 62"/>
          <p:cNvSpPr>
            <a:spLocks noGrp="1" noChangeArrowheads="1"/>
          </p:cNvSpPr>
          <p:nvPr>
            <p:ph type="ftr" sz="quarter"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ZA"/>
              <a:t>Copyright © 2017 Accenture  All Rights Reserved. Accenture, its logo, and High Performance Delivered are trademarks of Accenture.</a:t>
            </a:r>
            <a:endParaRPr lang="en-AU" dirty="0"/>
          </a:p>
        </p:txBody>
      </p:sp>
      <p:sp>
        <p:nvSpPr>
          <p:cNvPr id="4" name="Rectangle 60"/>
          <p:cNvSpPr>
            <a:spLocks noGrp="1" noChangeArrowheads="1"/>
          </p:cNvSpPr>
          <p:nvPr>
            <p:ph type="sldNum" sz="quarter" idx="11"/>
          </p:nvPr>
        </p:nvSpPr>
        <p:spPr>
          <a:xfrm>
            <a:off x="7450138" y="6588125"/>
            <a:ext cx="1693862" cy="269875"/>
          </a:xfrm>
        </p:spPr>
        <p:txBody>
          <a:bodyPr/>
          <a:lstStyle>
            <a:lvl1pPr fontAlgn="base">
              <a:spcBef>
                <a:spcPct val="0"/>
              </a:spcBef>
              <a:spcAft>
                <a:spcPct val="0"/>
              </a:spcAft>
              <a:defRPr>
                <a:latin typeface="Arial" pitchFamily="34" charset="0"/>
                <a:cs typeface="Arial" pitchFamily="34" charset="0"/>
              </a:defRPr>
            </a:lvl1pPr>
          </a:lstStyle>
          <a:p>
            <a:pPr>
              <a:defRPr/>
            </a:pPr>
            <a:fld id="{86CC0091-CED5-4216-9AA8-5037903C1881}" type="slidenum">
              <a:rPr lang="en-AU"/>
              <a:pPr>
                <a:defRPr/>
              </a:pPr>
              <a:t>‹#›</a:t>
            </a:fld>
            <a:endParaRPr lang="en-AU" dirty="0"/>
          </a:p>
        </p:txBody>
      </p:sp>
    </p:spTree>
    <p:extLst>
      <p:ext uri="{BB962C8B-B14F-4D97-AF65-F5344CB8AC3E}">
        <p14:creationId xmlns:p14="http://schemas.microsoft.com/office/powerpoint/2010/main" val="32556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59E75B-75B9-424B-B057-2413D6B580AF}"/>
              </a:ext>
            </a:extLst>
          </p:cNvPr>
          <p:cNvSpPr>
            <a:spLocks noGrp="1"/>
          </p:cNvSpPr>
          <p:nvPr>
            <p:ph type="ftr" sz="quarter" idx="10"/>
          </p:nvPr>
        </p:nvSpPr>
        <p:spPr/>
        <p:txBody>
          <a:bodyPr/>
          <a:lstStyle/>
          <a:p>
            <a:endParaRPr lang="en-ZA" dirty="0"/>
          </a:p>
        </p:txBody>
      </p:sp>
      <p:sp>
        <p:nvSpPr>
          <p:cNvPr id="4" name="Slide Number Placeholder 3">
            <a:extLst>
              <a:ext uri="{FF2B5EF4-FFF2-40B4-BE49-F238E27FC236}">
                <a16:creationId xmlns:a16="http://schemas.microsoft.com/office/drawing/2014/main" id="{805F2B6D-ED1B-4E44-BD8B-E62E135ACC36}"/>
              </a:ext>
            </a:extLst>
          </p:cNvPr>
          <p:cNvSpPr>
            <a:spLocks noGrp="1"/>
          </p:cNvSpPr>
          <p:nvPr>
            <p:ph type="sldNum" sz="quarter" idx="11"/>
          </p:nvPr>
        </p:nvSpPr>
        <p:spPr/>
        <p:txBody>
          <a:bodyPr/>
          <a:lstStyle/>
          <a:p>
            <a:fld id="{6F95C33E-24F2-452D-AE9F-D6633E523EED}" type="slidenum">
              <a:rPr lang="en-ZA" smtClean="0"/>
              <a:pPr/>
              <a:t>‹#›</a:t>
            </a:fld>
            <a:endParaRPr lang="en-ZA"/>
          </a:p>
        </p:txBody>
      </p:sp>
    </p:spTree>
    <p:extLst>
      <p:ext uri="{BB962C8B-B14F-4D97-AF65-F5344CB8AC3E}">
        <p14:creationId xmlns:p14="http://schemas.microsoft.com/office/powerpoint/2010/main" val="303731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pPr lvl="0"/>
              <a:t>‹#›</a:t>
            </a:fld>
            <a:endParaRPr lang="en-US" dirty="0"/>
          </a:p>
        </p:txBody>
      </p:sp>
    </p:spTree>
    <p:extLst>
      <p:ext uri="{BB962C8B-B14F-4D97-AF65-F5344CB8AC3E}">
        <p14:creationId xmlns:p14="http://schemas.microsoft.com/office/powerpoint/2010/main" val="53811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4" cstate="print"/>
          <a:stretch>
            <a:fillRect/>
          </a:stretch>
        </p:blipFill>
        <p:spPr>
          <a:xfrm>
            <a:off x="276447" y="5844604"/>
            <a:ext cx="2286000" cy="824484"/>
          </a:xfrm>
          <a:prstGeom prst="rect">
            <a:avLst/>
          </a:prstGeom>
        </p:spPr>
      </p:pic>
      <p:pic>
        <p:nvPicPr>
          <p:cNvPr id="9" name="Picture 11"/>
          <p:cNvPicPr>
            <a:picLocks noChangeAspect="1" noChangeArrowheads="1"/>
          </p:cNvPicPr>
          <p:nvPr/>
        </p:nvPicPr>
        <p:blipFill>
          <a:blip r:embed="rId15" cstate="print"/>
          <a:srcRect r="26000"/>
          <a:stretch>
            <a:fillRect/>
          </a:stretch>
        </p:blipFill>
        <p:spPr bwMode="auto">
          <a:xfrm>
            <a:off x="7956081" y="-13646"/>
            <a:ext cx="1184147" cy="1066799"/>
          </a:xfrm>
          <a:prstGeom prst="rect">
            <a:avLst/>
          </a:prstGeom>
          <a:noFill/>
          <a:ln w="9525">
            <a:noFill/>
            <a:miter lim="800000"/>
            <a:headEnd/>
            <a:tailEnd/>
          </a:ln>
          <a:effectLst/>
        </p:spPr>
      </p:pic>
      <p:sp>
        <p:nvSpPr>
          <p:cNvPr id="2" name="Title Placeholder 1"/>
          <p:cNvSpPr>
            <a:spLocks noGrp="1"/>
          </p:cNvSpPr>
          <p:nvPr>
            <p:ph type="title"/>
          </p:nvPr>
        </p:nvSpPr>
        <p:spPr>
          <a:xfrm>
            <a:off x="250825" y="152401"/>
            <a:ext cx="7701484" cy="684212"/>
          </a:xfrm>
          <a:prstGeom prst="rect">
            <a:avLst/>
          </a:prstGeom>
        </p:spPr>
        <p:txBody>
          <a:bodyPr vert="horz" lIns="91440" tIns="45720" rIns="91440" bIns="4572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250825" y="1665288"/>
            <a:ext cx="8605838" cy="41401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3"/>
          <p:cNvSpPr>
            <a:spLocks noGrp="1"/>
          </p:cNvSpPr>
          <p:nvPr>
            <p:ph type="ftr" sz="quarter" idx="3"/>
          </p:nvPr>
        </p:nvSpPr>
        <p:spPr>
          <a:xfrm>
            <a:off x="2562447" y="6303185"/>
            <a:ext cx="5627286" cy="365903"/>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4"/>
          <p:cNvSpPr>
            <a:spLocks noGrp="1"/>
          </p:cNvSpPr>
          <p:nvPr>
            <p:ph type="sldNum" sz="quarter" idx="4"/>
          </p:nvPr>
        </p:nvSpPr>
        <p:spPr>
          <a:xfrm>
            <a:off x="8282763" y="6303185"/>
            <a:ext cx="570650" cy="365903"/>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6F95C33E-24F2-452D-AE9F-D6633E523EED}" type="slidenum">
              <a:rPr lang="en-ZA" smtClean="0"/>
              <a:pPr/>
              <a:t>‹#›</a:t>
            </a:fld>
            <a:endParaRPr lang="en-ZA"/>
          </a:p>
        </p:txBody>
      </p:sp>
    </p:spTree>
    <p:extLst>
      <p:ext uri="{BB962C8B-B14F-4D97-AF65-F5344CB8AC3E}">
        <p14:creationId xmlns:p14="http://schemas.microsoft.com/office/powerpoint/2010/main" val="266065302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94" r:id="rId5"/>
    <p:sldLayoutId id="2147483695"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userDrawn="1">
          <p15:clr>
            <a:srgbClr val="F26B43"/>
          </p15:clr>
        </p15:guide>
        <p15:guide id="2" orient="horz" pos="3657" userDrawn="1">
          <p15:clr>
            <a:srgbClr val="F26B43"/>
          </p15:clr>
        </p15:guide>
        <p15:guide id="3" pos="5579" userDrawn="1">
          <p15:clr>
            <a:srgbClr val="F26B43"/>
          </p15:clr>
        </p15:guide>
        <p15:guide id="4" orient="horz" pos="1049" userDrawn="1">
          <p15:clr>
            <a:srgbClr val="F26B43"/>
          </p15:clr>
        </p15:guide>
        <p15:guide id="5" orient="horz" pos="4201" userDrawn="1">
          <p15:clr>
            <a:srgbClr val="F26B43"/>
          </p15:clr>
        </p15:guide>
        <p15:guide id="6" orient="horz" pos="527" userDrawn="1">
          <p15:clr>
            <a:srgbClr val="F26B43"/>
          </p15:clr>
        </p15:guide>
        <p15:guide id="7" orient="horz" pos="799" userDrawn="1">
          <p15:clr>
            <a:srgbClr val="F26B43"/>
          </p15:clr>
        </p15:guide>
        <p15:guide id="8"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idealclinic.org.z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image" Target="../media/image40.png"/><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image" Target="../media/image35.png"/><Relationship Id="rId16" Type="http://schemas.openxmlformats.org/officeDocument/2006/relationships/tags" Target="../tags/tag16.xml"/><Relationship Id="rId107" Type="http://schemas.openxmlformats.org/officeDocument/2006/relationships/slideLayout" Target="../slideLayouts/slideLayout8.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110" Type="http://schemas.openxmlformats.org/officeDocument/2006/relationships/image" Target="../media/image33.png"/><Relationship Id="rId115" Type="http://schemas.openxmlformats.org/officeDocument/2006/relationships/image" Target="../media/image38.png"/><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image" Target="../media/image36.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notesSlide" Target="../notesSlides/notesSlide34.xml"/><Relationship Id="rId116" Type="http://schemas.openxmlformats.org/officeDocument/2006/relationships/image" Target="../media/image39.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image" Target="../media/image34.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image" Target="../media/image37.pn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image" Target="../media/image32.png"/><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tags" Target="../tags/tag145.xml"/><Relationship Id="rId21" Type="http://schemas.openxmlformats.org/officeDocument/2006/relationships/tags" Target="../tags/tag127.xml"/><Relationship Id="rId34" Type="http://schemas.openxmlformats.org/officeDocument/2006/relationships/tags" Target="../tags/tag140.xml"/><Relationship Id="rId42" Type="http://schemas.openxmlformats.org/officeDocument/2006/relationships/tags" Target="../tags/tag148.xml"/><Relationship Id="rId47" Type="http://schemas.openxmlformats.org/officeDocument/2006/relationships/tags" Target="../tags/tag153.xml"/><Relationship Id="rId50" Type="http://schemas.openxmlformats.org/officeDocument/2006/relationships/tags" Target="../tags/tag156.xml"/><Relationship Id="rId55" Type="http://schemas.openxmlformats.org/officeDocument/2006/relationships/tags" Target="../tags/tag161.xml"/><Relationship Id="rId63" Type="http://schemas.openxmlformats.org/officeDocument/2006/relationships/tags" Target="../tags/tag169.xml"/><Relationship Id="rId68" Type="http://schemas.openxmlformats.org/officeDocument/2006/relationships/tags" Target="../tags/tag174.xml"/><Relationship Id="rId76" Type="http://schemas.openxmlformats.org/officeDocument/2006/relationships/image" Target="../media/image41.png"/><Relationship Id="rId7" Type="http://schemas.openxmlformats.org/officeDocument/2006/relationships/tags" Target="../tags/tag113.xml"/><Relationship Id="rId71" Type="http://schemas.openxmlformats.org/officeDocument/2006/relationships/tags" Target="../tags/tag177.xml"/><Relationship Id="rId2" Type="http://schemas.openxmlformats.org/officeDocument/2006/relationships/tags" Target="../tags/tag108.xml"/><Relationship Id="rId16" Type="http://schemas.openxmlformats.org/officeDocument/2006/relationships/tags" Target="../tags/tag122.xml"/><Relationship Id="rId29" Type="http://schemas.openxmlformats.org/officeDocument/2006/relationships/tags" Target="../tags/tag135.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tags" Target="../tags/tag143.xml"/><Relationship Id="rId40" Type="http://schemas.openxmlformats.org/officeDocument/2006/relationships/tags" Target="../tags/tag146.xml"/><Relationship Id="rId45" Type="http://schemas.openxmlformats.org/officeDocument/2006/relationships/tags" Target="../tags/tag151.xml"/><Relationship Id="rId53" Type="http://schemas.openxmlformats.org/officeDocument/2006/relationships/tags" Target="../tags/tag159.xml"/><Relationship Id="rId58" Type="http://schemas.openxmlformats.org/officeDocument/2006/relationships/tags" Target="../tags/tag164.xml"/><Relationship Id="rId66" Type="http://schemas.openxmlformats.org/officeDocument/2006/relationships/tags" Target="../tags/tag172.xml"/><Relationship Id="rId74" Type="http://schemas.openxmlformats.org/officeDocument/2006/relationships/tags" Target="../tags/tag180.xml"/><Relationship Id="rId79" Type="http://schemas.openxmlformats.org/officeDocument/2006/relationships/image" Target="../media/image44.png"/><Relationship Id="rId5" Type="http://schemas.openxmlformats.org/officeDocument/2006/relationships/tags" Target="../tags/tag111.xml"/><Relationship Id="rId61" Type="http://schemas.openxmlformats.org/officeDocument/2006/relationships/tags" Target="../tags/tag167.xml"/><Relationship Id="rId82" Type="http://schemas.openxmlformats.org/officeDocument/2006/relationships/image" Target="../media/image47.png"/><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4" Type="http://schemas.openxmlformats.org/officeDocument/2006/relationships/tags" Target="../tags/tag150.xml"/><Relationship Id="rId52" Type="http://schemas.openxmlformats.org/officeDocument/2006/relationships/tags" Target="../tags/tag158.xml"/><Relationship Id="rId60" Type="http://schemas.openxmlformats.org/officeDocument/2006/relationships/tags" Target="../tags/tag166.xml"/><Relationship Id="rId65" Type="http://schemas.openxmlformats.org/officeDocument/2006/relationships/tags" Target="../tags/tag171.xml"/><Relationship Id="rId73" Type="http://schemas.openxmlformats.org/officeDocument/2006/relationships/tags" Target="../tags/tag179.xml"/><Relationship Id="rId78" Type="http://schemas.openxmlformats.org/officeDocument/2006/relationships/image" Target="../media/image43.png"/><Relationship Id="rId81" Type="http://schemas.openxmlformats.org/officeDocument/2006/relationships/image" Target="../media/image46.pn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tags" Target="../tags/tag141.xml"/><Relationship Id="rId43" Type="http://schemas.openxmlformats.org/officeDocument/2006/relationships/tags" Target="../tags/tag149.xml"/><Relationship Id="rId48" Type="http://schemas.openxmlformats.org/officeDocument/2006/relationships/tags" Target="../tags/tag154.xml"/><Relationship Id="rId56" Type="http://schemas.openxmlformats.org/officeDocument/2006/relationships/tags" Target="../tags/tag162.xml"/><Relationship Id="rId64" Type="http://schemas.openxmlformats.org/officeDocument/2006/relationships/tags" Target="../tags/tag170.xml"/><Relationship Id="rId69" Type="http://schemas.openxmlformats.org/officeDocument/2006/relationships/tags" Target="../tags/tag175.xml"/><Relationship Id="rId77" Type="http://schemas.openxmlformats.org/officeDocument/2006/relationships/image" Target="../media/image42.png"/><Relationship Id="rId8" Type="http://schemas.openxmlformats.org/officeDocument/2006/relationships/tags" Target="../tags/tag114.xml"/><Relationship Id="rId51" Type="http://schemas.openxmlformats.org/officeDocument/2006/relationships/tags" Target="../tags/tag157.xml"/><Relationship Id="rId72" Type="http://schemas.openxmlformats.org/officeDocument/2006/relationships/tags" Target="../tags/tag178.xml"/><Relationship Id="rId80" Type="http://schemas.openxmlformats.org/officeDocument/2006/relationships/image" Target="../media/image45.png"/><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tags" Target="../tags/tag152.xml"/><Relationship Id="rId59" Type="http://schemas.openxmlformats.org/officeDocument/2006/relationships/tags" Target="../tags/tag165.xml"/><Relationship Id="rId67" Type="http://schemas.openxmlformats.org/officeDocument/2006/relationships/tags" Target="../tags/tag173.xml"/><Relationship Id="rId20" Type="http://schemas.openxmlformats.org/officeDocument/2006/relationships/tags" Target="../tags/tag126.xml"/><Relationship Id="rId41" Type="http://schemas.openxmlformats.org/officeDocument/2006/relationships/tags" Target="../tags/tag147.xml"/><Relationship Id="rId54" Type="http://schemas.openxmlformats.org/officeDocument/2006/relationships/tags" Target="../tags/tag160.xml"/><Relationship Id="rId62" Type="http://schemas.openxmlformats.org/officeDocument/2006/relationships/tags" Target="../tags/tag168.xml"/><Relationship Id="rId70" Type="http://schemas.openxmlformats.org/officeDocument/2006/relationships/tags" Target="../tags/tag176.xml"/><Relationship Id="rId75" Type="http://schemas.openxmlformats.org/officeDocument/2006/relationships/slideLayout" Target="../slideLayouts/slideLayout8.xml"/><Relationship Id="rId1" Type="http://schemas.openxmlformats.org/officeDocument/2006/relationships/tags" Target="../tags/tag107.xml"/><Relationship Id="rId6" Type="http://schemas.openxmlformats.org/officeDocument/2006/relationships/tags" Target="../tags/tag112.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tags" Target="../tags/tag155.xml"/><Relationship Id="rId57" Type="http://schemas.openxmlformats.org/officeDocument/2006/relationships/tags" Target="../tags/tag163.xml"/></Relationships>
</file>

<file path=ppt/slides/_rels/slide74.xml.rels><?xml version="1.0" encoding="UTF-8" standalone="yes"?>
<Relationships xmlns="http://schemas.openxmlformats.org/package/2006/relationships"><Relationship Id="rId26" Type="http://schemas.openxmlformats.org/officeDocument/2006/relationships/tags" Target="../tags/tag206.xml"/><Relationship Id="rId21" Type="http://schemas.openxmlformats.org/officeDocument/2006/relationships/tags" Target="../tags/tag201.xml"/><Relationship Id="rId42" Type="http://schemas.openxmlformats.org/officeDocument/2006/relationships/tags" Target="../tags/tag222.xml"/><Relationship Id="rId47" Type="http://schemas.openxmlformats.org/officeDocument/2006/relationships/tags" Target="../tags/tag227.xml"/><Relationship Id="rId63" Type="http://schemas.openxmlformats.org/officeDocument/2006/relationships/tags" Target="../tags/tag243.xml"/><Relationship Id="rId68" Type="http://schemas.openxmlformats.org/officeDocument/2006/relationships/tags" Target="../tags/tag248.xml"/><Relationship Id="rId84" Type="http://schemas.openxmlformats.org/officeDocument/2006/relationships/tags" Target="../tags/tag264.xml"/><Relationship Id="rId89" Type="http://schemas.openxmlformats.org/officeDocument/2006/relationships/tags" Target="../tags/tag269.xml"/><Relationship Id="rId7" Type="http://schemas.openxmlformats.org/officeDocument/2006/relationships/tags" Target="../tags/tag187.xml"/><Relationship Id="rId71" Type="http://schemas.openxmlformats.org/officeDocument/2006/relationships/tags" Target="../tags/tag251.xml"/><Relationship Id="rId92" Type="http://schemas.openxmlformats.org/officeDocument/2006/relationships/tags" Target="../tags/tag272.xml"/><Relationship Id="rId2" Type="http://schemas.openxmlformats.org/officeDocument/2006/relationships/tags" Target="../tags/tag182.xml"/><Relationship Id="rId16" Type="http://schemas.openxmlformats.org/officeDocument/2006/relationships/tags" Target="../tags/tag196.xml"/><Relationship Id="rId29" Type="http://schemas.openxmlformats.org/officeDocument/2006/relationships/tags" Target="../tags/tag209.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3" Type="http://schemas.openxmlformats.org/officeDocument/2006/relationships/tags" Target="../tags/tag233.xml"/><Relationship Id="rId58" Type="http://schemas.openxmlformats.org/officeDocument/2006/relationships/tags" Target="../tags/tag238.xml"/><Relationship Id="rId66" Type="http://schemas.openxmlformats.org/officeDocument/2006/relationships/tags" Target="../tags/tag246.xml"/><Relationship Id="rId74" Type="http://schemas.openxmlformats.org/officeDocument/2006/relationships/tags" Target="../tags/tag254.xml"/><Relationship Id="rId79" Type="http://schemas.openxmlformats.org/officeDocument/2006/relationships/tags" Target="../tags/tag259.xml"/><Relationship Id="rId87" Type="http://schemas.openxmlformats.org/officeDocument/2006/relationships/tags" Target="../tags/tag267.xml"/><Relationship Id="rId102" Type="http://schemas.openxmlformats.org/officeDocument/2006/relationships/slideLayout" Target="../slideLayouts/slideLayout8.xml"/><Relationship Id="rId5" Type="http://schemas.openxmlformats.org/officeDocument/2006/relationships/tags" Target="../tags/tag185.xml"/><Relationship Id="rId61" Type="http://schemas.openxmlformats.org/officeDocument/2006/relationships/tags" Target="../tags/tag241.xml"/><Relationship Id="rId82" Type="http://schemas.openxmlformats.org/officeDocument/2006/relationships/tags" Target="../tags/tag262.xml"/><Relationship Id="rId90" Type="http://schemas.openxmlformats.org/officeDocument/2006/relationships/tags" Target="../tags/tag270.xml"/><Relationship Id="rId95" Type="http://schemas.openxmlformats.org/officeDocument/2006/relationships/tags" Target="../tags/tag275.xml"/><Relationship Id="rId19" Type="http://schemas.openxmlformats.org/officeDocument/2006/relationships/tags" Target="../tags/tag19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tags" Target="../tags/tag228.xml"/><Relationship Id="rId56" Type="http://schemas.openxmlformats.org/officeDocument/2006/relationships/tags" Target="../tags/tag236.xml"/><Relationship Id="rId64" Type="http://schemas.openxmlformats.org/officeDocument/2006/relationships/tags" Target="../tags/tag244.xml"/><Relationship Id="rId69" Type="http://schemas.openxmlformats.org/officeDocument/2006/relationships/tags" Target="../tags/tag249.xml"/><Relationship Id="rId77" Type="http://schemas.openxmlformats.org/officeDocument/2006/relationships/tags" Target="../tags/tag257.xml"/><Relationship Id="rId100" Type="http://schemas.openxmlformats.org/officeDocument/2006/relationships/tags" Target="../tags/tag280.xml"/><Relationship Id="rId8" Type="http://schemas.openxmlformats.org/officeDocument/2006/relationships/tags" Target="../tags/tag188.xml"/><Relationship Id="rId51" Type="http://schemas.openxmlformats.org/officeDocument/2006/relationships/tags" Target="../tags/tag231.xml"/><Relationship Id="rId72" Type="http://schemas.openxmlformats.org/officeDocument/2006/relationships/tags" Target="../tags/tag252.xml"/><Relationship Id="rId80" Type="http://schemas.openxmlformats.org/officeDocument/2006/relationships/tags" Target="../tags/tag260.xml"/><Relationship Id="rId85" Type="http://schemas.openxmlformats.org/officeDocument/2006/relationships/tags" Target="../tags/tag265.xml"/><Relationship Id="rId93" Type="http://schemas.openxmlformats.org/officeDocument/2006/relationships/tags" Target="../tags/tag273.xml"/><Relationship Id="rId98" Type="http://schemas.openxmlformats.org/officeDocument/2006/relationships/tags" Target="../tags/tag278.xml"/><Relationship Id="rId3" Type="http://schemas.openxmlformats.org/officeDocument/2006/relationships/tags" Target="../tags/tag183.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tags" Target="../tags/tag226.xml"/><Relationship Id="rId59" Type="http://schemas.openxmlformats.org/officeDocument/2006/relationships/tags" Target="../tags/tag239.xml"/><Relationship Id="rId67" Type="http://schemas.openxmlformats.org/officeDocument/2006/relationships/tags" Target="../tags/tag247.xml"/><Relationship Id="rId103" Type="http://schemas.openxmlformats.org/officeDocument/2006/relationships/image" Target="../media/image48.png"/><Relationship Id="rId20" Type="http://schemas.openxmlformats.org/officeDocument/2006/relationships/tags" Target="../tags/tag200.xml"/><Relationship Id="rId41" Type="http://schemas.openxmlformats.org/officeDocument/2006/relationships/tags" Target="../tags/tag221.xml"/><Relationship Id="rId54" Type="http://schemas.openxmlformats.org/officeDocument/2006/relationships/tags" Target="../tags/tag234.xml"/><Relationship Id="rId62" Type="http://schemas.openxmlformats.org/officeDocument/2006/relationships/tags" Target="../tags/tag242.xml"/><Relationship Id="rId70" Type="http://schemas.openxmlformats.org/officeDocument/2006/relationships/tags" Target="../tags/tag250.xml"/><Relationship Id="rId75" Type="http://schemas.openxmlformats.org/officeDocument/2006/relationships/tags" Target="../tags/tag255.xml"/><Relationship Id="rId83" Type="http://schemas.openxmlformats.org/officeDocument/2006/relationships/tags" Target="../tags/tag263.xml"/><Relationship Id="rId88" Type="http://schemas.openxmlformats.org/officeDocument/2006/relationships/tags" Target="../tags/tag268.xml"/><Relationship Id="rId91" Type="http://schemas.openxmlformats.org/officeDocument/2006/relationships/tags" Target="../tags/tag271.xml"/><Relationship Id="rId96" Type="http://schemas.openxmlformats.org/officeDocument/2006/relationships/tags" Target="../tags/tag276.xml"/><Relationship Id="rId1" Type="http://schemas.openxmlformats.org/officeDocument/2006/relationships/tags" Target="../tags/tag181.xml"/><Relationship Id="rId6" Type="http://schemas.openxmlformats.org/officeDocument/2006/relationships/tags" Target="../tags/tag186.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49" Type="http://schemas.openxmlformats.org/officeDocument/2006/relationships/tags" Target="../tags/tag229.xml"/><Relationship Id="rId57" Type="http://schemas.openxmlformats.org/officeDocument/2006/relationships/tags" Target="../tags/tag237.xml"/><Relationship Id="rId10" Type="http://schemas.openxmlformats.org/officeDocument/2006/relationships/tags" Target="../tags/tag190.xml"/><Relationship Id="rId31" Type="http://schemas.openxmlformats.org/officeDocument/2006/relationships/tags" Target="../tags/tag211.xml"/><Relationship Id="rId44" Type="http://schemas.openxmlformats.org/officeDocument/2006/relationships/tags" Target="../tags/tag224.xml"/><Relationship Id="rId52" Type="http://schemas.openxmlformats.org/officeDocument/2006/relationships/tags" Target="../tags/tag232.xml"/><Relationship Id="rId60" Type="http://schemas.openxmlformats.org/officeDocument/2006/relationships/tags" Target="../tags/tag240.xml"/><Relationship Id="rId65" Type="http://schemas.openxmlformats.org/officeDocument/2006/relationships/tags" Target="../tags/tag245.xml"/><Relationship Id="rId73" Type="http://schemas.openxmlformats.org/officeDocument/2006/relationships/tags" Target="../tags/tag253.xml"/><Relationship Id="rId78" Type="http://schemas.openxmlformats.org/officeDocument/2006/relationships/tags" Target="../tags/tag258.xml"/><Relationship Id="rId81" Type="http://schemas.openxmlformats.org/officeDocument/2006/relationships/tags" Target="../tags/tag261.xml"/><Relationship Id="rId86" Type="http://schemas.openxmlformats.org/officeDocument/2006/relationships/tags" Target="../tags/tag266.xml"/><Relationship Id="rId94" Type="http://schemas.openxmlformats.org/officeDocument/2006/relationships/tags" Target="../tags/tag274.xml"/><Relationship Id="rId99" Type="http://schemas.openxmlformats.org/officeDocument/2006/relationships/tags" Target="../tags/tag279.xml"/><Relationship Id="rId101" Type="http://schemas.openxmlformats.org/officeDocument/2006/relationships/tags" Target="../tags/tag281.xml"/><Relationship Id="rId4" Type="http://schemas.openxmlformats.org/officeDocument/2006/relationships/tags" Target="../tags/tag184.xml"/><Relationship Id="rId9" Type="http://schemas.openxmlformats.org/officeDocument/2006/relationships/tags" Target="../tags/tag189.xml"/><Relationship Id="rId13" Type="http://schemas.openxmlformats.org/officeDocument/2006/relationships/tags" Target="../tags/tag193.xml"/><Relationship Id="rId18" Type="http://schemas.openxmlformats.org/officeDocument/2006/relationships/tags" Target="../tags/tag198.xml"/><Relationship Id="rId39" Type="http://schemas.openxmlformats.org/officeDocument/2006/relationships/tags" Target="../tags/tag219.xml"/><Relationship Id="rId34" Type="http://schemas.openxmlformats.org/officeDocument/2006/relationships/tags" Target="../tags/tag214.xml"/><Relationship Id="rId50" Type="http://schemas.openxmlformats.org/officeDocument/2006/relationships/tags" Target="../tags/tag230.xml"/><Relationship Id="rId55" Type="http://schemas.openxmlformats.org/officeDocument/2006/relationships/tags" Target="../tags/tag235.xml"/><Relationship Id="rId76" Type="http://schemas.openxmlformats.org/officeDocument/2006/relationships/tags" Target="../tags/tag256.xml"/><Relationship Id="rId97" Type="http://schemas.openxmlformats.org/officeDocument/2006/relationships/tags" Target="../tags/tag277.xml"/><Relationship Id="rId104"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mailto:Gaurang.Tanna@health.gov.za" TargetMode="External"/><Relationship Id="rId2" Type="http://schemas.openxmlformats.org/officeDocument/2006/relationships/hyperlink" Target="mailto:DHP@health.gov.za" TargetMode="External"/><Relationship Id="rId1" Type="http://schemas.openxmlformats.org/officeDocument/2006/relationships/slideLayout" Target="../slideLayouts/slideLayout6.xml"/><Relationship Id="rId4" Type="http://schemas.openxmlformats.org/officeDocument/2006/relationships/hyperlink" Target="mailto:Bennett.Asia@health.gov.z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598" y="1207102"/>
            <a:ext cx="6960020" cy="1325563"/>
          </a:xfrm>
        </p:spPr>
        <p:txBody>
          <a:bodyPr/>
          <a:lstStyle/>
          <a:p>
            <a:pPr algn="ctr"/>
            <a:br>
              <a:rPr lang="en-ZA" sz="2400" dirty="0"/>
            </a:br>
            <a:br>
              <a:rPr lang="en-ZA" sz="2400" dirty="0"/>
            </a:br>
            <a:br>
              <a:rPr lang="en-ZA" sz="2400" dirty="0"/>
            </a:br>
            <a:r>
              <a:rPr lang="en-ZA" sz="2400" dirty="0"/>
              <a:t>District Planning and Monitoring Framework v23</a:t>
            </a:r>
            <a:br>
              <a:rPr lang="en-ZA" sz="2400" dirty="0"/>
            </a:br>
            <a:br>
              <a:rPr lang="en-ZA" dirty="0"/>
            </a:br>
            <a:r>
              <a:rPr lang="en-ZA" sz="1400" dirty="0"/>
              <a:t>(adapted after inputs from all Provincial DoH at the workshop on 5</a:t>
            </a:r>
            <a:r>
              <a:rPr lang="en-ZA" sz="1400" baseline="30000" dirty="0"/>
              <a:t>th</a:t>
            </a:r>
            <a:r>
              <a:rPr lang="en-ZA" sz="1400" dirty="0"/>
              <a:t> and 6</a:t>
            </a:r>
            <a:r>
              <a:rPr lang="en-ZA" sz="1400" baseline="30000" dirty="0"/>
              <a:t>th</a:t>
            </a:r>
            <a:r>
              <a:rPr lang="en-ZA" sz="1400" dirty="0"/>
              <a:t> July 2017, and further inputs received from LP, </a:t>
            </a:r>
            <a:r>
              <a:rPr lang="en-ZA" sz="1400" dirty="0" err="1"/>
              <a:t>KZN</a:t>
            </a:r>
            <a:r>
              <a:rPr lang="en-ZA" sz="1400" dirty="0"/>
              <a:t>, NC and </a:t>
            </a:r>
            <a:r>
              <a:rPr lang="en-ZA" sz="1400" dirty="0" err="1"/>
              <a:t>MPU</a:t>
            </a:r>
            <a:r>
              <a:rPr lang="en-ZA" sz="1400" dirty="0"/>
              <a:t>)</a:t>
            </a:r>
            <a:endParaRPr lang="en-US" dirty="0"/>
          </a:p>
        </p:txBody>
      </p:sp>
      <p:sp>
        <p:nvSpPr>
          <p:cNvPr id="5" name="Rectangle 4"/>
          <p:cNvSpPr/>
          <p:nvPr/>
        </p:nvSpPr>
        <p:spPr>
          <a:xfrm>
            <a:off x="1833598" y="3473669"/>
            <a:ext cx="7220607"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tx1"/>
              </a:solidFill>
              <a:latin typeface="Arial" panose="020B0604020202020204" pitchFamily="34" charset="0"/>
              <a:cs typeface="Arial" panose="020B0604020202020204" pitchFamily="34" charset="0"/>
            </a:endParaRPr>
          </a:p>
          <a:p>
            <a:pPr algn="ctr"/>
            <a:r>
              <a:rPr lang="en-ZA" sz="2400" b="1" dirty="0">
                <a:solidFill>
                  <a:schemeClr val="tx1"/>
                </a:solidFill>
                <a:latin typeface="Arial" panose="020B0604020202020204" pitchFamily="34" charset="0"/>
                <a:cs typeface="Arial" panose="020B0604020202020204" pitchFamily="34" charset="0"/>
              </a:rPr>
              <a:t> August 2017</a:t>
            </a:r>
          </a:p>
        </p:txBody>
      </p:sp>
    </p:spTree>
    <p:extLst>
      <p:ext uri="{BB962C8B-B14F-4D97-AF65-F5344CB8AC3E}">
        <p14:creationId xmlns:p14="http://schemas.microsoft.com/office/powerpoint/2010/main" val="45286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8"/>
          <p:cNvGrpSpPr>
            <a:grpSpLocks/>
          </p:cNvGrpSpPr>
          <p:nvPr/>
        </p:nvGrpSpPr>
        <p:grpSpPr bwMode="auto">
          <a:xfrm>
            <a:off x="1803775" y="1356235"/>
            <a:ext cx="5400675" cy="4236244"/>
            <a:chOff x="612" y="594"/>
            <a:chExt cx="4536" cy="3558"/>
          </a:xfrm>
        </p:grpSpPr>
        <p:sp>
          <p:nvSpPr>
            <p:cNvPr id="2053" name="Rectangle 2"/>
            <p:cNvSpPr>
              <a:spLocks noChangeArrowheads="1"/>
            </p:cNvSpPr>
            <p:nvPr/>
          </p:nvSpPr>
          <p:spPr bwMode="auto">
            <a:xfrm>
              <a:off x="612" y="594"/>
              <a:ext cx="3810" cy="272"/>
            </a:xfrm>
            <a:prstGeom prst="rect">
              <a:avLst/>
            </a:prstGeom>
            <a:solidFill>
              <a:srgbClr val="C00000"/>
            </a:solidFill>
            <a:ln w="9525">
              <a:solidFill>
                <a:schemeClr val="tx1"/>
              </a:solidFill>
              <a:miter lim="800000"/>
              <a:headEnd/>
              <a:tailEnd/>
            </a:ln>
          </p:spPr>
          <p:txBody>
            <a:bodyPr wrap="none" anchor="ctr"/>
            <a:lstStyle/>
            <a:p>
              <a:pPr algn="ctr"/>
              <a:r>
                <a:rPr lang="en-US" sz="1200" b="1" dirty="0">
                  <a:solidFill>
                    <a:schemeClr val="bg1"/>
                  </a:solidFill>
                  <a:latin typeface="Calibri" pitchFamily="34" charset="0"/>
                </a:rPr>
                <a:t>Medium Term Strategic Framework  (MTSF) 2014-2019</a:t>
              </a:r>
            </a:p>
          </p:txBody>
        </p:sp>
        <p:sp>
          <p:nvSpPr>
            <p:cNvPr id="2055" name="Line 4"/>
            <p:cNvSpPr>
              <a:spLocks noChangeShapeType="1"/>
            </p:cNvSpPr>
            <p:nvPr/>
          </p:nvSpPr>
          <p:spPr bwMode="auto">
            <a:xfrm>
              <a:off x="1728" y="912"/>
              <a:ext cx="0" cy="144"/>
            </a:xfrm>
            <a:prstGeom prst="line">
              <a:avLst/>
            </a:prstGeom>
            <a:noFill/>
            <a:ln w="9525">
              <a:solidFill>
                <a:schemeClr val="tx1"/>
              </a:solidFill>
              <a:round/>
              <a:headEnd/>
              <a:tailEnd/>
            </a:ln>
          </p:spPr>
          <p:txBody>
            <a:bodyPr/>
            <a:lstStyle/>
            <a:p>
              <a:endParaRPr lang="en-ZA" sz="1350"/>
            </a:p>
          </p:txBody>
        </p:sp>
        <p:sp>
          <p:nvSpPr>
            <p:cNvPr id="2056" name="Line 5"/>
            <p:cNvSpPr>
              <a:spLocks noChangeShapeType="1"/>
            </p:cNvSpPr>
            <p:nvPr/>
          </p:nvSpPr>
          <p:spPr bwMode="auto">
            <a:xfrm>
              <a:off x="2112" y="912"/>
              <a:ext cx="0" cy="144"/>
            </a:xfrm>
            <a:prstGeom prst="line">
              <a:avLst/>
            </a:prstGeom>
            <a:noFill/>
            <a:ln w="9525">
              <a:solidFill>
                <a:schemeClr val="tx1"/>
              </a:solidFill>
              <a:round/>
              <a:headEnd/>
              <a:tailEnd/>
            </a:ln>
          </p:spPr>
          <p:txBody>
            <a:bodyPr/>
            <a:lstStyle/>
            <a:p>
              <a:endParaRPr lang="en-ZA" sz="1350"/>
            </a:p>
          </p:txBody>
        </p:sp>
        <p:sp>
          <p:nvSpPr>
            <p:cNvPr id="2057" name="Line 6"/>
            <p:cNvSpPr>
              <a:spLocks noChangeShapeType="1"/>
            </p:cNvSpPr>
            <p:nvPr/>
          </p:nvSpPr>
          <p:spPr bwMode="auto">
            <a:xfrm>
              <a:off x="2496" y="912"/>
              <a:ext cx="0" cy="144"/>
            </a:xfrm>
            <a:prstGeom prst="line">
              <a:avLst/>
            </a:prstGeom>
            <a:noFill/>
            <a:ln w="9525">
              <a:solidFill>
                <a:schemeClr val="tx1"/>
              </a:solidFill>
              <a:round/>
              <a:headEnd/>
              <a:tailEnd/>
            </a:ln>
          </p:spPr>
          <p:txBody>
            <a:bodyPr/>
            <a:lstStyle/>
            <a:p>
              <a:endParaRPr lang="en-ZA" sz="1350"/>
            </a:p>
          </p:txBody>
        </p:sp>
        <p:sp>
          <p:nvSpPr>
            <p:cNvPr id="2058" name="Line 7"/>
            <p:cNvSpPr>
              <a:spLocks noChangeShapeType="1"/>
            </p:cNvSpPr>
            <p:nvPr/>
          </p:nvSpPr>
          <p:spPr bwMode="auto">
            <a:xfrm>
              <a:off x="2928" y="912"/>
              <a:ext cx="0" cy="144"/>
            </a:xfrm>
            <a:prstGeom prst="line">
              <a:avLst/>
            </a:prstGeom>
            <a:noFill/>
            <a:ln w="9525">
              <a:solidFill>
                <a:schemeClr val="tx1"/>
              </a:solidFill>
              <a:round/>
              <a:headEnd/>
              <a:tailEnd/>
            </a:ln>
          </p:spPr>
          <p:txBody>
            <a:bodyPr/>
            <a:lstStyle/>
            <a:p>
              <a:endParaRPr lang="en-ZA" sz="1350"/>
            </a:p>
          </p:txBody>
        </p:sp>
        <p:sp>
          <p:nvSpPr>
            <p:cNvPr id="2059" name="Line 8"/>
            <p:cNvSpPr>
              <a:spLocks noChangeShapeType="1"/>
            </p:cNvSpPr>
            <p:nvPr/>
          </p:nvSpPr>
          <p:spPr bwMode="auto">
            <a:xfrm>
              <a:off x="3360" y="912"/>
              <a:ext cx="0" cy="144"/>
            </a:xfrm>
            <a:prstGeom prst="line">
              <a:avLst/>
            </a:prstGeom>
            <a:noFill/>
            <a:ln w="9525">
              <a:solidFill>
                <a:schemeClr val="tx1"/>
              </a:solidFill>
              <a:round/>
              <a:headEnd/>
              <a:tailEnd/>
            </a:ln>
          </p:spPr>
          <p:txBody>
            <a:bodyPr/>
            <a:lstStyle/>
            <a:p>
              <a:endParaRPr lang="en-ZA" sz="1350"/>
            </a:p>
          </p:txBody>
        </p:sp>
        <p:sp>
          <p:nvSpPr>
            <p:cNvPr id="2060" name="AutoShape 12"/>
            <p:cNvSpPr>
              <a:spLocks noChangeArrowheads="1"/>
            </p:cNvSpPr>
            <p:nvPr/>
          </p:nvSpPr>
          <p:spPr bwMode="auto">
            <a:xfrm>
              <a:off x="1344" y="873"/>
              <a:ext cx="104" cy="1095"/>
            </a:xfrm>
            <a:prstGeom prst="downArrow">
              <a:avLst>
                <a:gd name="adj1" fmla="val 50000"/>
                <a:gd name="adj2" fmla="val 183333"/>
              </a:avLst>
            </a:prstGeom>
            <a:solidFill>
              <a:srgbClr val="800000"/>
            </a:solidFill>
            <a:ln w="9525">
              <a:solidFill>
                <a:schemeClr val="tx1"/>
              </a:solidFill>
              <a:miter lim="800000"/>
              <a:headEnd/>
              <a:tailEnd/>
            </a:ln>
          </p:spPr>
          <p:txBody>
            <a:bodyPr wrap="none" anchor="ctr"/>
            <a:lstStyle/>
            <a:p>
              <a:endParaRPr lang="en-US" sz="1350">
                <a:latin typeface="Calibri" pitchFamily="34" charset="0"/>
              </a:endParaRPr>
            </a:p>
          </p:txBody>
        </p:sp>
        <p:sp>
          <p:nvSpPr>
            <p:cNvPr id="2061" name="Rectangle 13"/>
            <p:cNvSpPr>
              <a:spLocks noChangeArrowheads="1"/>
            </p:cNvSpPr>
            <p:nvPr/>
          </p:nvSpPr>
          <p:spPr bwMode="auto">
            <a:xfrm>
              <a:off x="1344" y="1920"/>
              <a:ext cx="3096" cy="192"/>
            </a:xfrm>
            <a:prstGeom prst="rect">
              <a:avLst/>
            </a:prstGeom>
            <a:solidFill>
              <a:srgbClr val="800000"/>
            </a:solidFill>
            <a:ln w="9525">
              <a:solidFill>
                <a:schemeClr val="tx1"/>
              </a:solidFill>
              <a:miter lim="800000"/>
              <a:headEnd/>
              <a:tailEnd/>
            </a:ln>
          </p:spPr>
          <p:txBody>
            <a:bodyPr wrap="none" anchor="ctr"/>
            <a:lstStyle/>
            <a:p>
              <a:pPr algn="ctr"/>
              <a:r>
                <a:rPr lang="en-US" sz="900" dirty="0">
                  <a:solidFill>
                    <a:schemeClr val="bg1"/>
                  </a:solidFill>
                  <a:latin typeface="Calibri" pitchFamily="34" charset="0"/>
                </a:rPr>
                <a:t>National </a:t>
              </a:r>
              <a:r>
                <a:rPr lang="en-US" sz="900" dirty="0" err="1">
                  <a:solidFill>
                    <a:schemeClr val="bg1"/>
                  </a:solidFill>
                  <a:latin typeface="Calibri" pitchFamily="34" charset="0"/>
                </a:rPr>
                <a:t>DoH</a:t>
              </a:r>
              <a:r>
                <a:rPr lang="en-US" sz="900" dirty="0">
                  <a:solidFill>
                    <a:schemeClr val="bg1"/>
                  </a:solidFill>
                  <a:latin typeface="Calibri" pitchFamily="34" charset="0"/>
                </a:rPr>
                <a:t> Strategic Plan, Annual Performance Plans &amp; Budgets</a:t>
              </a:r>
            </a:p>
          </p:txBody>
        </p:sp>
        <p:sp>
          <p:nvSpPr>
            <p:cNvPr id="2062" name="Rectangle 14"/>
            <p:cNvSpPr>
              <a:spLocks noChangeArrowheads="1"/>
            </p:cNvSpPr>
            <p:nvPr/>
          </p:nvSpPr>
          <p:spPr bwMode="auto">
            <a:xfrm>
              <a:off x="1728" y="2115"/>
              <a:ext cx="3193" cy="141"/>
            </a:xfrm>
            <a:prstGeom prst="rect">
              <a:avLst/>
            </a:prstGeom>
            <a:solidFill>
              <a:srgbClr val="800000"/>
            </a:solidFill>
            <a:ln w="9525">
              <a:solidFill>
                <a:schemeClr val="tx1"/>
              </a:solidFill>
              <a:miter lim="800000"/>
              <a:headEnd/>
              <a:tailEnd/>
            </a:ln>
          </p:spPr>
          <p:txBody>
            <a:bodyPr wrap="none" anchor="ctr"/>
            <a:lstStyle/>
            <a:p>
              <a:pPr algn="ctr"/>
              <a:r>
                <a:rPr lang="en-US" sz="900" dirty="0">
                  <a:solidFill>
                    <a:schemeClr val="bg1"/>
                  </a:solidFill>
                  <a:latin typeface="Calibri" pitchFamily="34" charset="0"/>
                </a:rPr>
                <a:t>9x Provincial DoH Strategic Plan, Annual Performance Plans &amp; Budgets</a:t>
              </a:r>
            </a:p>
          </p:txBody>
        </p:sp>
        <p:sp>
          <p:nvSpPr>
            <p:cNvPr id="2063" name="Rectangle 15"/>
            <p:cNvSpPr>
              <a:spLocks noChangeArrowheads="1"/>
            </p:cNvSpPr>
            <p:nvPr/>
          </p:nvSpPr>
          <p:spPr bwMode="auto">
            <a:xfrm>
              <a:off x="2304" y="2256"/>
              <a:ext cx="2844" cy="144"/>
            </a:xfrm>
            <a:prstGeom prst="rect">
              <a:avLst/>
            </a:prstGeom>
            <a:solidFill>
              <a:srgbClr val="800000"/>
            </a:solidFill>
            <a:ln w="9525">
              <a:solidFill>
                <a:schemeClr val="tx1"/>
              </a:solidFill>
              <a:miter lim="800000"/>
              <a:headEnd/>
              <a:tailEnd/>
            </a:ln>
          </p:spPr>
          <p:txBody>
            <a:bodyPr wrap="none" anchor="ctr"/>
            <a:lstStyle/>
            <a:p>
              <a:pPr algn="ctr"/>
              <a:r>
                <a:rPr lang="en-US" sz="900" dirty="0">
                  <a:solidFill>
                    <a:schemeClr val="bg1"/>
                  </a:solidFill>
                  <a:latin typeface="Calibri" pitchFamily="34" charset="0"/>
                </a:rPr>
                <a:t>District Health Plans &amp; Budgets</a:t>
              </a:r>
            </a:p>
          </p:txBody>
        </p:sp>
        <p:sp>
          <p:nvSpPr>
            <p:cNvPr id="2064" name="Line 16"/>
            <p:cNvSpPr>
              <a:spLocks noChangeShapeType="1"/>
            </p:cNvSpPr>
            <p:nvPr/>
          </p:nvSpPr>
          <p:spPr bwMode="auto">
            <a:xfrm>
              <a:off x="1440" y="2112"/>
              <a:ext cx="0" cy="96"/>
            </a:xfrm>
            <a:prstGeom prst="line">
              <a:avLst/>
            </a:prstGeom>
            <a:noFill/>
            <a:ln w="9525">
              <a:solidFill>
                <a:schemeClr val="tx1"/>
              </a:solidFill>
              <a:round/>
              <a:headEnd/>
              <a:tailEnd/>
            </a:ln>
          </p:spPr>
          <p:txBody>
            <a:bodyPr/>
            <a:lstStyle/>
            <a:p>
              <a:endParaRPr lang="en-ZA" sz="1350"/>
            </a:p>
          </p:txBody>
        </p:sp>
        <p:sp>
          <p:nvSpPr>
            <p:cNvPr id="2065" name="Line 17"/>
            <p:cNvSpPr>
              <a:spLocks noChangeShapeType="1"/>
            </p:cNvSpPr>
            <p:nvPr/>
          </p:nvSpPr>
          <p:spPr bwMode="auto">
            <a:xfrm>
              <a:off x="1968" y="2256"/>
              <a:ext cx="0" cy="96"/>
            </a:xfrm>
            <a:prstGeom prst="line">
              <a:avLst/>
            </a:prstGeom>
            <a:noFill/>
            <a:ln w="9525">
              <a:solidFill>
                <a:schemeClr val="tx1"/>
              </a:solidFill>
              <a:round/>
              <a:headEnd/>
              <a:tailEnd/>
            </a:ln>
          </p:spPr>
          <p:txBody>
            <a:bodyPr/>
            <a:lstStyle/>
            <a:p>
              <a:endParaRPr lang="en-ZA" sz="1350"/>
            </a:p>
          </p:txBody>
        </p:sp>
        <p:sp>
          <p:nvSpPr>
            <p:cNvPr id="2066" name="Line 18"/>
            <p:cNvSpPr>
              <a:spLocks noChangeShapeType="1"/>
            </p:cNvSpPr>
            <p:nvPr/>
          </p:nvSpPr>
          <p:spPr bwMode="auto">
            <a:xfrm>
              <a:off x="1440" y="2208"/>
              <a:ext cx="288" cy="0"/>
            </a:xfrm>
            <a:prstGeom prst="line">
              <a:avLst/>
            </a:prstGeom>
            <a:noFill/>
            <a:ln w="9525">
              <a:solidFill>
                <a:schemeClr val="tx1"/>
              </a:solidFill>
              <a:round/>
              <a:headEnd/>
              <a:tailEnd type="triangle" w="med" len="med"/>
            </a:ln>
          </p:spPr>
          <p:txBody>
            <a:bodyPr/>
            <a:lstStyle/>
            <a:p>
              <a:endParaRPr lang="en-ZA" sz="1350"/>
            </a:p>
          </p:txBody>
        </p:sp>
        <p:sp>
          <p:nvSpPr>
            <p:cNvPr id="2067" name="Line 19"/>
            <p:cNvSpPr>
              <a:spLocks noChangeShapeType="1"/>
            </p:cNvSpPr>
            <p:nvPr/>
          </p:nvSpPr>
          <p:spPr bwMode="auto">
            <a:xfrm>
              <a:off x="1968" y="2352"/>
              <a:ext cx="336" cy="0"/>
            </a:xfrm>
            <a:prstGeom prst="line">
              <a:avLst/>
            </a:prstGeom>
            <a:noFill/>
            <a:ln w="9525">
              <a:solidFill>
                <a:schemeClr val="tx1"/>
              </a:solidFill>
              <a:round/>
              <a:headEnd/>
              <a:tailEnd type="triangle" w="med" len="med"/>
            </a:ln>
          </p:spPr>
          <p:txBody>
            <a:bodyPr/>
            <a:lstStyle/>
            <a:p>
              <a:endParaRPr lang="en-ZA" sz="1350"/>
            </a:p>
          </p:txBody>
        </p:sp>
        <p:sp>
          <p:nvSpPr>
            <p:cNvPr id="2068" name="Rectangle 20"/>
            <p:cNvSpPr>
              <a:spLocks noChangeArrowheads="1"/>
            </p:cNvSpPr>
            <p:nvPr/>
          </p:nvSpPr>
          <p:spPr bwMode="auto">
            <a:xfrm>
              <a:off x="1632" y="981"/>
              <a:ext cx="192" cy="768"/>
            </a:xfrm>
            <a:prstGeom prst="rect">
              <a:avLst/>
            </a:prstGeom>
            <a:solidFill>
              <a:srgbClr val="FFFFCC"/>
            </a:solidFill>
            <a:ln w="9525">
              <a:solidFill>
                <a:schemeClr val="tx1"/>
              </a:solidFill>
              <a:miter lim="800000"/>
              <a:headEnd/>
              <a:tailEnd/>
            </a:ln>
          </p:spPr>
          <p:txBody>
            <a:bodyPr wrap="none" anchor="ctr"/>
            <a:lstStyle/>
            <a:p>
              <a:pPr algn="ctr"/>
              <a:endParaRPr lang="en-US" sz="1350">
                <a:latin typeface="Calibri" pitchFamily="34" charset="0"/>
              </a:endParaRPr>
            </a:p>
          </p:txBody>
        </p:sp>
        <p:sp>
          <p:nvSpPr>
            <p:cNvPr id="2069" name="Rectangle 21"/>
            <p:cNvSpPr>
              <a:spLocks noChangeArrowheads="1"/>
            </p:cNvSpPr>
            <p:nvPr/>
          </p:nvSpPr>
          <p:spPr bwMode="auto">
            <a:xfrm>
              <a:off x="3264" y="984"/>
              <a:ext cx="192" cy="768"/>
            </a:xfrm>
            <a:prstGeom prst="rect">
              <a:avLst/>
            </a:prstGeom>
            <a:solidFill>
              <a:srgbClr val="99FF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070" name="Rectangle 22"/>
            <p:cNvSpPr>
              <a:spLocks noChangeArrowheads="1"/>
            </p:cNvSpPr>
            <p:nvPr/>
          </p:nvSpPr>
          <p:spPr bwMode="auto">
            <a:xfrm>
              <a:off x="3744" y="981"/>
              <a:ext cx="192" cy="816"/>
            </a:xfrm>
            <a:prstGeom prst="rect">
              <a:avLst/>
            </a:prstGeom>
            <a:solidFill>
              <a:srgbClr val="3399FF"/>
            </a:solidFill>
            <a:ln w="9525">
              <a:solidFill>
                <a:schemeClr val="tx1"/>
              </a:solidFill>
              <a:miter lim="800000"/>
              <a:headEnd/>
              <a:tailEnd/>
            </a:ln>
          </p:spPr>
          <p:txBody>
            <a:bodyPr wrap="none" anchor="ctr"/>
            <a:lstStyle/>
            <a:p>
              <a:pPr algn="ctr"/>
              <a:endParaRPr lang="en-US" sz="1350">
                <a:solidFill>
                  <a:schemeClr val="bg1"/>
                </a:solidFill>
                <a:latin typeface="Calibri" pitchFamily="34" charset="0"/>
              </a:endParaRPr>
            </a:p>
          </p:txBody>
        </p:sp>
        <p:sp>
          <p:nvSpPr>
            <p:cNvPr id="2072" name="Rectangle 25"/>
            <p:cNvSpPr>
              <a:spLocks noChangeArrowheads="1"/>
            </p:cNvSpPr>
            <p:nvPr/>
          </p:nvSpPr>
          <p:spPr bwMode="auto">
            <a:xfrm>
              <a:off x="2016" y="981"/>
              <a:ext cx="192" cy="768"/>
            </a:xfrm>
            <a:prstGeom prst="rect">
              <a:avLst/>
            </a:prstGeom>
            <a:solidFill>
              <a:srgbClr val="FFCC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073" name="Rectangle 26"/>
            <p:cNvSpPr>
              <a:spLocks noChangeArrowheads="1"/>
            </p:cNvSpPr>
            <p:nvPr/>
          </p:nvSpPr>
          <p:spPr bwMode="auto">
            <a:xfrm>
              <a:off x="2400" y="981"/>
              <a:ext cx="192" cy="768"/>
            </a:xfrm>
            <a:prstGeom prst="rect">
              <a:avLst/>
            </a:prstGeom>
            <a:solidFill>
              <a:srgbClr val="FF3300"/>
            </a:solidFill>
            <a:ln w="9525">
              <a:solidFill>
                <a:schemeClr val="tx1"/>
              </a:solidFill>
              <a:miter lim="800000"/>
              <a:headEnd/>
              <a:tailEnd/>
            </a:ln>
          </p:spPr>
          <p:txBody>
            <a:bodyPr wrap="none" anchor="ctr"/>
            <a:lstStyle/>
            <a:p>
              <a:endParaRPr lang="en-US" sz="1350">
                <a:latin typeface="Calibri" pitchFamily="34" charset="0"/>
              </a:endParaRPr>
            </a:p>
          </p:txBody>
        </p:sp>
        <p:sp>
          <p:nvSpPr>
            <p:cNvPr id="2074" name="Rectangle 27"/>
            <p:cNvSpPr>
              <a:spLocks noChangeArrowheads="1"/>
            </p:cNvSpPr>
            <p:nvPr/>
          </p:nvSpPr>
          <p:spPr bwMode="auto">
            <a:xfrm>
              <a:off x="2832" y="981"/>
              <a:ext cx="192" cy="768"/>
            </a:xfrm>
            <a:prstGeom prst="rect">
              <a:avLst/>
            </a:prstGeom>
            <a:solidFill>
              <a:schemeClr val="accent1"/>
            </a:solidFill>
            <a:ln w="9525">
              <a:solidFill>
                <a:schemeClr val="tx1"/>
              </a:solidFill>
              <a:miter lim="800000"/>
              <a:headEnd/>
              <a:tailEnd/>
            </a:ln>
          </p:spPr>
          <p:txBody>
            <a:bodyPr wrap="none" anchor="ctr"/>
            <a:lstStyle/>
            <a:p>
              <a:endParaRPr lang="en-US" sz="1350">
                <a:latin typeface="Calibri" pitchFamily="34" charset="0"/>
              </a:endParaRPr>
            </a:p>
          </p:txBody>
        </p:sp>
        <p:sp>
          <p:nvSpPr>
            <p:cNvPr id="2075" name="Line 28"/>
            <p:cNvSpPr>
              <a:spLocks noChangeShapeType="1"/>
            </p:cNvSpPr>
            <p:nvPr/>
          </p:nvSpPr>
          <p:spPr bwMode="auto">
            <a:xfrm>
              <a:off x="1156" y="2251"/>
              <a:ext cx="544" cy="0"/>
            </a:xfrm>
            <a:prstGeom prst="line">
              <a:avLst/>
            </a:prstGeom>
            <a:noFill/>
            <a:ln w="9525">
              <a:solidFill>
                <a:schemeClr val="tx1"/>
              </a:solidFill>
              <a:round/>
              <a:headEnd/>
              <a:tailEnd type="triangle" w="med" len="med"/>
            </a:ln>
          </p:spPr>
          <p:txBody>
            <a:bodyPr/>
            <a:lstStyle/>
            <a:p>
              <a:endParaRPr lang="en-ZA" sz="1350"/>
            </a:p>
          </p:txBody>
        </p:sp>
        <p:sp>
          <p:nvSpPr>
            <p:cNvPr id="2076" name="Line 29"/>
            <p:cNvSpPr>
              <a:spLocks noChangeShapeType="1"/>
            </p:cNvSpPr>
            <p:nvPr/>
          </p:nvSpPr>
          <p:spPr bwMode="auto">
            <a:xfrm flipH="1">
              <a:off x="1152" y="2251"/>
              <a:ext cx="0" cy="389"/>
            </a:xfrm>
            <a:prstGeom prst="line">
              <a:avLst/>
            </a:prstGeom>
            <a:noFill/>
            <a:ln w="19050">
              <a:solidFill>
                <a:schemeClr val="tx1"/>
              </a:solidFill>
              <a:round/>
              <a:headEnd/>
              <a:tailEnd/>
            </a:ln>
          </p:spPr>
          <p:txBody>
            <a:bodyPr/>
            <a:lstStyle/>
            <a:p>
              <a:endParaRPr lang="en-ZA" sz="1350"/>
            </a:p>
          </p:txBody>
        </p:sp>
        <p:sp>
          <p:nvSpPr>
            <p:cNvPr id="2077" name="Line 30"/>
            <p:cNvSpPr>
              <a:spLocks noChangeShapeType="1"/>
            </p:cNvSpPr>
            <p:nvPr/>
          </p:nvSpPr>
          <p:spPr bwMode="auto">
            <a:xfrm flipV="1">
              <a:off x="1728" y="4032"/>
              <a:ext cx="0" cy="96"/>
            </a:xfrm>
            <a:prstGeom prst="line">
              <a:avLst/>
            </a:prstGeom>
            <a:noFill/>
            <a:ln w="9525">
              <a:solidFill>
                <a:schemeClr val="tx1"/>
              </a:solidFill>
              <a:round/>
              <a:headEnd/>
              <a:tailEnd/>
            </a:ln>
          </p:spPr>
          <p:txBody>
            <a:bodyPr/>
            <a:lstStyle/>
            <a:p>
              <a:endParaRPr lang="en-ZA" sz="1350"/>
            </a:p>
          </p:txBody>
        </p:sp>
        <p:sp>
          <p:nvSpPr>
            <p:cNvPr id="2078" name="Line 31"/>
            <p:cNvSpPr>
              <a:spLocks noChangeShapeType="1"/>
            </p:cNvSpPr>
            <p:nvPr/>
          </p:nvSpPr>
          <p:spPr bwMode="auto">
            <a:xfrm flipV="1">
              <a:off x="2496" y="4032"/>
              <a:ext cx="0" cy="96"/>
            </a:xfrm>
            <a:prstGeom prst="line">
              <a:avLst/>
            </a:prstGeom>
            <a:noFill/>
            <a:ln w="9525">
              <a:solidFill>
                <a:schemeClr val="tx1"/>
              </a:solidFill>
              <a:round/>
              <a:headEnd/>
              <a:tailEnd/>
            </a:ln>
          </p:spPr>
          <p:txBody>
            <a:bodyPr/>
            <a:lstStyle/>
            <a:p>
              <a:endParaRPr lang="en-ZA" sz="1350"/>
            </a:p>
          </p:txBody>
        </p:sp>
        <p:sp>
          <p:nvSpPr>
            <p:cNvPr id="2079" name="Line 32"/>
            <p:cNvSpPr>
              <a:spLocks noChangeShapeType="1"/>
            </p:cNvSpPr>
            <p:nvPr/>
          </p:nvSpPr>
          <p:spPr bwMode="auto">
            <a:xfrm flipV="1">
              <a:off x="3216" y="4032"/>
              <a:ext cx="0" cy="96"/>
            </a:xfrm>
            <a:prstGeom prst="line">
              <a:avLst/>
            </a:prstGeom>
            <a:noFill/>
            <a:ln w="9525">
              <a:solidFill>
                <a:schemeClr val="tx1"/>
              </a:solidFill>
              <a:round/>
              <a:headEnd/>
              <a:tailEnd/>
            </a:ln>
          </p:spPr>
          <p:txBody>
            <a:bodyPr/>
            <a:lstStyle/>
            <a:p>
              <a:endParaRPr lang="en-ZA" sz="1350"/>
            </a:p>
          </p:txBody>
        </p:sp>
        <p:sp>
          <p:nvSpPr>
            <p:cNvPr id="2080" name="Line 33"/>
            <p:cNvSpPr>
              <a:spLocks noChangeShapeType="1"/>
            </p:cNvSpPr>
            <p:nvPr/>
          </p:nvSpPr>
          <p:spPr bwMode="auto">
            <a:xfrm flipV="1">
              <a:off x="3840" y="4032"/>
              <a:ext cx="0" cy="96"/>
            </a:xfrm>
            <a:prstGeom prst="line">
              <a:avLst/>
            </a:prstGeom>
            <a:noFill/>
            <a:ln w="9525">
              <a:solidFill>
                <a:schemeClr val="tx1"/>
              </a:solidFill>
              <a:round/>
              <a:headEnd/>
              <a:tailEnd/>
            </a:ln>
          </p:spPr>
          <p:txBody>
            <a:bodyPr/>
            <a:lstStyle/>
            <a:p>
              <a:endParaRPr lang="en-ZA" sz="1350"/>
            </a:p>
          </p:txBody>
        </p:sp>
        <p:sp>
          <p:nvSpPr>
            <p:cNvPr id="2081" name="Line 34"/>
            <p:cNvSpPr>
              <a:spLocks noChangeShapeType="1"/>
            </p:cNvSpPr>
            <p:nvPr/>
          </p:nvSpPr>
          <p:spPr bwMode="auto">
            <a:xfrm flipV="1">
              <a:off x="4416" y="4032"/>
              <a:ext cx="0" cy="96"/>
            </a:xfrm>
            <a:prstGeom prst="line">
              <a:avLst/>
            </a:prstGeom>
            <a:noFill/>
            <a:ln w="9525">
              <a:solidFill>
                <a:schemeClr val="tx1"/>
              </a:solidFill>
              <a:round/>
              <a:headEnd/>
              <a:tailEnd/>
            </a:ln>
          </p:spPr>
          <p:txBody>
            <a:bodyPr/>
            <a:lstStyle/>
            <a:p>
              <a:endParaRPr lang="en-ZA" sz="1350"/>
            </a:p>
          </p:txBody>
        </p:sp>
        <p:sp>
          <p:nvSpPr>
            <p:cNvPr id="2082" name="Line 35"/>
            <p:cNvSpPr>
              <a:spLocks noChangeShapeType="1"/>
            </p:cNvSpPr>
            <p:nvPr/>
          </p:nvSpPr>
          <p:spPr bwMode="auto">
            <a:xfrm>
              <a:off x="637" y="4152"/>
              <a:ext cx="4320" cy="0"/>
            </a:xfrm>
            <a:prstGeom prst="line">
              <a:avLst/>
            </a:prstGeom>
            <a:noFill/>
            <a:ln w="38100">
              <a:solidFill>
                <a:schemeClr val="tx1"/>
              </a:solidFill>
              <a:round/>
              <a:headEnd/>
              <a:tailEnd type="triangle" w="med" len="med"/>
            </a:ln>
          </p:spPr>
          <p:txBody>
            <a:bodyPr/>
            <a:lstStyle/>
            <a:p>
              <a:endParaRPr lang="en-ZA" sz="1350"/>
            </a:p>
          </p:txBody>
        </p:sp>
        <p:sp>
          <p:nvSpPr>
            <p:cNvPr id="2083" name="Line 36"/>
            <p:cNvSpPr>
              <a:spLocks noChangeShapeType="1"/>
            </p:cNvSpPr>
            <p:nvPr/>
          </p:nvSpPr>
          <p:spPr bwMode="auto">
            <a:xfrm>
              <a:off x="1152" y="2640"/>
              <a:ext cx="480" cy="0"/>
            </a:xfrm>
            <a:prstGeom prst="line">
              <a:avLst/>
            </a:prstGeom>
            <a:noFill/>
            <a:ln w="9525">
              <a:solidFill>
                <a:schemeClr val="tx1"/>
              </a:solidFill>
              <a:round/>
              <a:headEnd/>
              <a:tailEnd/>
            </a:ln>
          </p:spPr>
          <p:txBody>
            <a:bodyPr/>
            <a:lstStyle/>
            <a:p>
              <a:endParaRPr lang="en-ZA" sz="1350"/>
            </a:p>
          </p:txBody>
        </p:sp>
        <p:sp>
          <p:nvSpPr>
            <p:cNvPr id="2084" name="Line 37"/>
            <p:cNvSpPr>
              <a:spLocks noChangeShapeType="1"/>
            </p:cNvSpPr>
            <p:nvPr/>
          </p:nvSpPr>
          <p:spPr bwMode="auto">
            <a:xfrm flipV="1">
              <a:off x="1344" y="3421"/>
              <a:ext cx="288" cy="0"/>
            </a:xfrm>
            <a:prstGeom prst="line">
              <a:avLst/>
            </a:prstGeom>
            <a:noFill/>
            <a:ln w="9525">
              <a:solidFill>
                <a:schemeClr val="tx1"/>
              </a:solidFill>
              <a:round/>
              <a:headEnd/>
              <a:tailEnd/>
            </a:ln>
          </p:spPr>
          <p:txBody>
            <a:bodyPr/>
            <a:lstStyle/>
            <a:p>
              <a:endParaRPr lang="en-ZA" sz="1350"/>
            </a:p>
          </p:txBody>
        </p:sp>
        <p:sp>
          <p:nvSpPr>
            <p:cNvPr id="2085" name="Rectangle 38"/>
            <p:cNvSpPr>
              <a:spLocks noChangeArrowheads="1"/>
            </p:cNvSpPr>
            <p:nvPr/>
          </p:nvSpPr>
          <p:spPr bwMode="auto">
            <a:xfrm>
              <a:off x="1632" y="2523"/>
              <a:ext cx="2763" cy="192"/>
            </a:xfrm>
            <a:prstGeom prst="rect">
              <a:avLst/>
            </a:prstGeom>
            <a:solidFill>
              <a:srgbClr val="800000"/>
            </a:solidFill>
            <a:ln w="9525">
              <a:solidFill>
                <a:schemeClr val="tx1"/>
              </a:solidFill>
              <a:miter lim="800000"/>
              <a:headEnd/>
              <a:tailEnd/>
            </a:ln>
          </p:spPr>
          <p:txBody>
            <a:bodyPr wrap="none" anchor="ctr"/>
            <a:lstStyle/>
            <a:p>
              <a:pPr algn="ctr"/>
              <a:r>
                <a:rPr lang="en-US" sz="1200" dirty="0">
                  <a:solidFill>
                    <a:schemeClr val="bg1"/>
                  </a:solidFill>
                  <a:latin typeface="Calibri" pitchFamily="34" charset="0"/>
                </a:rPr>
                <a:t>Provincial Operational Plans</a:t>
              </a:r>
            </a:p>
          </p:txBody>
        </p:sp>
        <p:sp>
          <p:nvSpPr>
            <p:cNvPr id="2086" name="Rectangle 39"/>
            <p:cNvSpPr>
              <a:spLocks noChangeArrowheads="1"/>
            </p:cNvSpPr>
            <p:nvPr/>
          </p:nvSpPr>
          <p:spPr bwMode="auto">
            <a:xfrm>
              <a:off x="1610" y="3360"/>
              <a:ext cx="2830" cy="144"/>
            </a:xfrm>
            <a:prstGeom prst="rect">
              <a:avLst/>
            </a:prstGeom>
            <a:solidFill>
              <a:srgbClr val="800000"/>
            </a:solidFill>
            <a:ln w="9525">
              <a:solidFill>
                <a:schemeClr val="tx1"/>
              </a:solidFill>
              <a:miter lim="800000"/>
              <a:headEnd/>
              <a:tailEnd/>
            </a:ln>
          </p:spPr>
          <p:txBody>
            <a:bodyPr wrap="none" anchor="ctr"/>
            <a:lstStyle/>
            <a:p>
              <a:pPr algn="ctr"/>
              <a:r>
                <a:rPr lang="en-US" sz="1050" dirty="0">
                  <a:solidFill>
                    <a:schemeClr val="bg1"/>
                  </a:solidFill>
                  <a:latin typeface="Calibri" pitchFamily="34" charset="0"/>
                </a:rPr>
                <a:t>District Operational Plans (DOPs)</a:t>
              </a:r>
            </a:p>
          </p:txBody>
        </p:sp>
        <p:sp>
          <p:nvSpPr>
            <p:cNvPr id="2087" name="Text Box 40"/>
            <p:cNvSpPr txBox="1">
              <a:spLocks noChangeArrowheads="1"/>
            </p:cNvSpPr>
            <p:nvPr/>
          </p:nvSpPr>
          <p:spPr bwMode="auto">
            <a:xfrm>
              <a:off x="1548" y="3907"/>
              <a:ext cx="432" cy="174"/>
            </a:xfrm>
            <a:prstGeom prst="rect">
              <a:avLst/>
            </a:prstGeom>
            <a:noFill/>
            <a:ln w="9525">
              <a:noFill/>
              <a:miter lim="800000"/>
              <a:headEnd/>
              <a:tailEnd/>
            </a:ln>
          </p:spPr>
          <p:txBody>
            <a:bodyPr wrap="none">
              <a:spAutoFit/>
            </a:bodyPr>
            <a:lstStyle/>
            <a:p>
              <a:r>
                <a:rPr lang="en-US" sz="750" b="1" dirty="0">
                  <a:latin typeface="Calibri" pitchFamily="34" charset="0"/>
                </a:rPr>
                <a:t>2015/16</a:t>
              </a:r>
            </a:p>
          </p:txBody>
        </p:sp>
        <p:sp>
          <p:nvSpPr>
            <p:cNvPr id="2088" name="Text Box 41"/>
            <p:cNvSpPr txBox="1">
              <a:spLocks noChangeArrowheads="1"/>
            </p:cNvSpPr>
            <p:nvPr/>
          </p:nvSpPr>
          <p:spPr bwMode="auto">
            <a:xfrm>
              <a:off x="3072" y="3926"/>
              <a:ext cx="174" cy="174"/>
            </a:xfrm>
            <a:prstGeom prst="rect">
              <a:avLst/>
            </a:prstGeom>
            <a:noFill/>
            <a:ln w="9525">
              <a:noFill/>
              <a:miter lim="800000"/>
              <a:headEnd/>
              <a:tailEnd/>
            </a:ln>
          </p:spPr>
          <p:txBody>
            <a:bodyPr wrap="none">
              <a:spAutoFit/>
            </a:bodyPr>
            <a:lstStyle/>
            <a:p>
              <a:r>
                <a:rPr lang="en-US" sz="750" b="1" dirty="0">
                  <a:latin typeface="Calibri" pitchFamily="34" charset="0"/>
                </a:rPr>
                <a:t> </a:t>
              </a:r>
            </a:p>
          </p:txBody>
        </p:sp>
        <p:sp>
          <p:nvSpPr>
            <p:cNvPr id="2089" name="Text Box 42"/>
            <p:cNvSpPr txBox="1">
              <a:spLocks noChangeArrowheads="1"/>
            </p:cNvSpPr>
            <p:nvPr/>
          </p:nvSpPr>
          <p:spPr bwMode="auto">
            <a:xfrm>
              <a:off x="3692" y="3926"/>
              <a:ext cx="174" cy="174"/>
            </a:xfrm>
            <a:prstGeom prst="rect">
              <a:avLst/>
            </a:prstGeom>
            <a:noFill/>
            <a:ln w="9525">
              <a:noFill/>
              <a:miter lim="800000"/>
              <a:headEnd/>
              <a:tailEnd/>
            </a:ln>
          </p:spPr>
          <p:txBody>
            <a:bodyPr wrap="none">
              <a:spAutoFit/>
            </a:bodyPr>
            <a:lstStyle/>
            <a:p>
              <a:r>
                <a:rPr lang="en-US" sz="750" b="1" dirty="0">
                  <a:latin typeface="Calibri" pitchFamily="34" charset="0"/>
                </a:rPr>
                <a:t> </a:t>
              </a:r>
            </a:p>
          </p:txBody>
        </p:sp>
        <p:sp>
          <p:nvSpPr>
            <p:cNvPr id="2090" name="Text Box 43"/>
            <p:cNvSpPr txBox="1">
              <a:spLocks noChangeArrowheads="1"/>
            </p:cNvSpPr>
            <p:nvPr/>
          </p:nvSpPr>
          <p:spPr bwMode="auto">
            <a:xfrm>
              <a:off x="4244" y="3906"/>
              <a:ext cx="432" cy="174"/>
            </a:xfrm>
            <a:prstGeom prst="rect">
              <a:avLst/>
            </a:prstGeom>
            <a:noFill/>
            <a:ln w="9525">
              <a:noFill/>
              <a:miter lim="800000"/>
              <a:headEnd/>
              <a:tailEnd/>
            </a:ln>
          </p:spPr>
          <p:txBody>
            <a:bodyPr wrap="none">
              <a:spAutoFit/>
            </a:bodyPr>
            <a:lstStyle/>
            <a:p>
              <a:r>
                <a:rPr lang="en-US" sz="750" b="1" dirty="0">
                  <a:latin typeface="Calibri" pitchFamily="34" charset="0"/>
                </a:rPr>
                <a:t>2019/20</a:t>
              </a:r>
            </a:p>
          </p:txBody>
        </p:sp>
        <p:sp>
          <p:nvSpPr>
            <p:cNvPr id="2091" name="Text Box 44"/>
            <p:cNvSpPr txBox="1">
              <a:spLocks noChangeArrowheads="1"/>
            </p:cNvSpPr>
            <p:nvPr/>
          </p:nvSpPr>
          <p:spPr bwMode="auto">
            <a:xfrm>
              <a:off x="2328" y="3904"/>
              <a:ext cx="432" cy="174"/>
            </a:xfrm>
            <a:prstGeom prst="rect">
              <a:avLst/>
            </a:prstGeom>
            <a:noFill/>
            <a:ln w="9525">
              <a:noFill/>
              <a:miter lim="800000"/>
              <a:headEnd/>
              <a:tailEnd/>
            </a:ln>
          </p:spPr>
          <p:txBody>
            <a:bodyPr wrap="none">
              <a:spAutoFit/>
            </a:bodyPr>
            <a:lstStyle/>
            <a:p>
              <a:r>
                <a:rPr lang="en-US" sz="750" b="1" dirty="0">
                  <a:latin typeface="Calibri" pitchFamily="34" charset="0"/>
                </a:rPr>
                <a:t>2016/17</a:t>
              </a:r>
            </a:p>
          </p:txBody>
        </p:sp>
        <p:sp>
          <p:nvSpPr>
            <p:cNvPr id="2092" name="Line 45"/>
            <p:cNvSpPr>
              <a:spLocks noChangeShapeType="1"/>
            </p:cNvSpPr>
            <p:nvPr/>
          </p:nvSpPr>
          <p:spPr bwMode="auto">
            <a:xfrm>
              <a:off x="1728" y="2688"/>
              <a:ext cx="0" cy="96"/>
            </a:xfrm>
            <a:prstGeom prst="line">
              <a:avLst/>
            </a:prstGeom>
            <a:noFill/>
            <a:ln w="9525">
              <a:solidFill>
                <a:schemeClr val="tx1"/>
              </a:solidFill>
              <a:round/>
              <a:headEnd/>
              <a:tailEnd/>
            </a:ln>
          </p:spPr>
          <p:txBody>
            <a:bodyPr/>
            <a:lstStyle/>
            <a:p>
              <a:endParaRPr lang="en-ZA" sz="1350"/>
            </a:p>
          </p:txBody>
        </p:sp>
        <p:sp>
          <p:nvSpPr>
            <p:cNvPr id="2093" name="Line 46"/>
            <p:cNvSpPr>
              <a:spLocks noChangeShapeType="1"/>
            </p:cNvSpPr>
            <p:nvPr/>
          </p:nvSpPr>
          <p:spPr bwMode="auto">
            <a:xfrm>
              <a:off x="1728" y="3456"/>
              <a:ext cx="0" cy="96"/>
            </a:xfrm>
            <a:prstGeom prst="line">
              <a:avLst/>
            </a:prstGeom>
            <a:noFill/>
            <a:ln w="9525">
              <a:solidFill>
                <a:schemeClr val="tx1"/>
              </a:solidFill>
              <a:round/>
              <a:headEnd/>
              <a:tailEnd/>
            </a:ln>
          </p:spPr>
          <p:txBody>
            <a:bodyPr/>
            <a:lstStyle/>
            <a:p>
              <a:endParaRPr lang="en-ZA" sz="1350"/>
            </a:p>
          </p:txBody>
        </p:sp>
        <p:sp>
          <p:nvSpPr>
            <p:cNvPr id="2094" name="Line 47"/>
            <p:cNvSpPr>
              <a:spLocks noChangeShapeType="1"/>
            </p:cNvSpPr>
            <p:nvPr/>
          </p:nvSpPr>
          <p:spPr bwMode="auto">
            <a:xfrm>
              <a:off x="2112" y="2688"/>
              <a:ext cx="0" cy="96"/>
            </a:xfrm>
            <a:prstGeom prst="line">
              <a:avLst/>
            </a:prstGeom>
            <a:noFill/>
            <a:ln w="9525">
              <a:solidFill>
                <a:schemeClr val="tx1"/>
              </a:solidFill>
              <a:round/>
              <a:headEnd/>
              <a:tailEnd/>
            </a:ln>
          </p:spPr>
          <p:txBody>
            <a:bodyPr/>
            <a:lstStyle/>
            <a:p>
              <a:endParaRPr lang="en-ZA" sz="1350"/>
            </a:p>
          </p:txBody>
        </p:sp>
        <p:sp>
          <p:nvSpPr>
            <p:cNvPr id="2095" name="Line 48"/>
            <p:cNvSpPr>
              <a:spLocks noChangeShapeType="1"/>
            </p:cNvSpPr>
            <p:nvPr/>
          </p:nvSpPr>
          <p:spPr bwMode="auto">
            <a:xfrm>
              <a:off x="2496" y="2688"/>
              <a:ext cx="0" cy="96"/>
            </a:xfrm>
            <a:prstGeom prst="line">
              <a:avLst/>
            </a:prstGeom>
            <a:noFill/>
            <a:ln w="9525">
              <a:solidFill>
                <a:schemeClr val="tx1"/>
              </a:solidFill>
              <a:round/>
              <a:headEnd/>
              <a:tailEnd/>
            </a:ln>
          </p:spPr>
          <p:txBody>
            <a:bodyPr/>
            <a:lstStyle/>
            <a:p>
              <a:endParaRPr lang="en-ZA" sz="1350"/>
            </a:p>
          </p:txBody>
        </p:sp>
        <p:sp>
          <p:nvSpPr>
            <p:cNvPr id="2096" name="Line 49"/>
            <p:cNvSpPr>
              <a:spLocks noChangeShapeType="1"/>
            </p:cNvSpPr>
            <p:nvPr/>
          </p:nvSpPr>
          <p:spPr bwMode="auto">
            <a:xfrm>
              <a:off x="2976" y="2688"/>
              <a:ext cx="0" cy="96"/>
            </a:xfrm>
            <a:prstGeom prst="line">
              <a:avLst/>
            </a:prstGeom>
            <a:noFill/>
            <a:ln w="9525">
              <a:solidFill>
                <a:schemeClr val="tx1"/>
              </a:solidFill>
              <a:round/>
              <a:headEnd/>
              <a:tailEnd/>
            </a:ln>
          </p:spPr>
          <p:txBody>
            <a:bodyPr/>
            <a:lstStyle/>
            <a:p>
              <a:endParaRPr lang="en-ZA" sz="1350"/>
            </a:p>
          </p:txBody>
        </p:sp>
        <p:sp>
          <p:nvSpPr>
            <p:cNvPr id="2097" name="Line 50"/>
            <p:cNvSpPr>
              <a:spLocks noChangeShapeType="1"/>
            </p:cNvSpPr>
            <p:nvPr/>
          </p:nvSpPr>
          <p:spPr bwMode="auto">
            <a:xfrm>
              <a:off x="3456" y="2688"/>
              <a:ext cx="0" cy="96"/>
            </a:xfrm>
            <a:prstGeom prst="line">
              <a:avLst/>
            </a:prstGeom>
            <a:noFill/>
            <a:ln w="9525">
              <a:solidFill>
                <a:schemeClr val="tx1"/>
              </a:solidFill>
              <a:round/>
              <a:headEnd/>
              <a:tailEnd/>
            </a:ln>
          </p:spPr>
          <p:txBody>
            <a:bodyPr/>
            <a:lstStyle/>
            <a:p>
              <a:endParaRPr lang="en-ZA" sz="1350"/>
            </a:p>
          </p:txBody>
        </p:sp>
        <p:sp>
          <p:nvSpPr>
            <p:cNvPr id="2098" name="Line 51"/>
            <p:cNvSpPr>
              <a:spLocks noChangeShapeType="1"/>
            </p:cNvSpPr>
            <p:nvPr/>
          </p:nvSpPr>
          <p:spPr bwMode="auto">
            <a:xfrm>
              <a:off x="3888" y="2688"/>
              <a:ext cx="0" cy="96"/>
            </a:xfrm>
            <a:prstGeom prst="line">
              <a:avLst/>
            </a:prstGeom>
            <a:noFill/>
            <a:ln w="9525">
              <a:solidFill>
                <a:schemeClr val="tx1"/>
              </a:solidFill>
              <a:round/>
              <a:headEnd/>
              <a:tailEnd/>
            </a:ln>
          </p:spPr>
          <p:txBody>
            <a:bodyPr/>
            <a:lstStyle/>
            <a:p>
              <a:endParaRPr lang="en-ZA" sz="1350"/>
            </a:p>
          </p:txBody>
        </p:sp>
        <p:sp>
          <p:nvSpPr>
            <p:cNvPr id="2100" name="Rectangle 54"/>
            <p:cNvSpPr>
              <a:spLocks noChangeArrowheads="1"/>
            </p:cNvSpPr>
            <p:nvPr/>
          </p:nvSpPr>
          <p:spPr bwMode="auto">
            <a:xfrm>
              <a:off x="1632" y="2784"/>
              <a:ext cx="192" cy="528"/>
            </a:xfrm>
            <a:prstGeom prst="rect">
              <a:avLst/>
            </a:prstGeom>
            <a:solidFill>
              <a:srgbClr val="FFFF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1" name="Rectangle 55"/>
            <p:cNvSpPr>
              <a:spLocks noChangeArrowheads="1"/>
            </p:cNvSpPr>
            <p:nvPr/>
          </p:nvSpPr>
          <p:spPr bwMode="auto">
            <a:xfrm>
              <a:off x="1632" y="3552"/>
              <a:ext cx="192" cy="384"/>
            </a:xfrm>
            <a:prstGeom prst="rect">
              <a:avLst/>
            </a:prstGeom>
            <a:solidFill>
              <a:srgbClr val="FFFF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2" name="Rectangle 56"/>
            <p:cNvSpPr>
              <a:spLocks noChangeArrowheads="1"/>
            </p:cNvSpPr>
            <p:nvPr/>
          </p:nvSpPr>
          <p:spPr bwMode="auto">
            <a:xfrm>
              <a:off x="2016" y="2784"/>
              <a:ext cx="192" cy="528"/>
            </a:xfrm>
            <a:prstGeom prst="rect">
              <a:avLst/>
            </a:prstGeom>
            <a:solidFill>
              <a:srgbClr val="FFCC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3" name="Rectangle 57"/>
            <p:cNvSpPr>
              <a:spLocks noChangeArrowheads="1"/>
            </p:cNvSpPr>
            <p:nvPr/>
          </p:nvSpPr>
          <p:spPr bwMode="auto">
            <a:xfrm>
              <a:off x="2400" y="2784"/>
              <a:ext cx="192" cy="528"/>
            </a:xfrm>
            <a:prstGeom prst="rect">
              <a:avLst/>
            </a:prstGeom>
            <a:solidFill>
              <a:srgbClr val="FF3300"/>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4" name="Rectangle 58"/>
            <p:cNvSpPr>
              <a:spLocks noChangeArrowheads="1"/>
            </p:cNvSpPr>
            <p:nvPr/>
          </p:nvSpPr>
          <p:spPr bwMode="auto">
            <a:xfrm>
              <a:off x="2880" y="2784"/>
              <a:ext cx="192" cy="528"/>
            </a:xfrm>
            <a:prstGeom prst="rect">
              <a:avLst/>
            </a:prstGeom>
            <a:solidFill>
              <a:schemeClr val="accent1"/>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5" name="Rectangle 59"/>
            <p:cNvSpPr>
              <a:spLocks noChangeArrowheads="1"/>
            </p:cNvSpPr>
            <p:nvPr/>
          </p:nvSpPr>
          <p:spPr bwMode="auto">
            <a:xfrm>
              <a:off x="3360" y="2784"/>
              <a:ext cx="192" cy="528"/>
            </a:xfrm>
            <a:prstGeom prst="rect">
              <a:avLst/>
            </a:prstGeom>
            <a:solidFill>
              <a:srgbClr val="99FF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6" name="Rectangle 60"/>
            <p:cNvSpPr>
              <a:spLocks noChangeArrowheads="1"/>
            </p:cNvSpPr>
            <p:nvPr/>
          </p:nvSpPr>
          <p:spPr bwMode="auto">
            <a:xfrm>
              <a:off x="3792" y="2784"/>
              <a:ext cx="192" cy="528"/>
            </a:xfrm>
            <a:prstGeom prst="rect">
              <a:avLst/>
            </a:prstGeom>
            <a:solidFill>
              <a:srgbClr val="3399FF"/>
            </a:solidFill>
            <a:ln w="9525">
              <a:solidFill>
                <a:schemeClr val="tx1"/>
              </a:solidFill>
              <a:miter lim="800000"/>
              <a:headEnd/>
              <a:tailEnd/>
            </a:ln>
          </p:spPr>
          <p:txBody>
            <a:bodyPr wrap="none" anchor="ctr"/>
            <a:lstStyle/>
            <a:p>
              <a:endParaRPr lang="en-US" sz="1350">
                <a:latin typeface="Calibri" pitchFamily="34" charset="0"/>
              </a:endParaRPr>
            </a:p>
          </p:txBody>
        </p:sp>
        <p:sp>
          <p:nvSpPr>
            <p:cNvPr id="2108" name="Line 63"/>
            <p:cNvSpPr>
              <a:spLocks noChangeShapeType="1"/>
            </p:cNvSpPr>
            <p:nvPr/>
          </p:nvSpPr>
          <p:spPr bwMode="auto">
            <a:xfrm>
              <a:off x="2112" y="3456"/>
              <a:ext cx="0" cy="96"/>
            </a:xfrm>
            <a:prstGeom prst="line">
              <a:avLst/>
            </a:prstGeom>
            <a:noFill/>
            <a:ln w="9525">
              <a:solidFill>
                <a:schemeClr val="tx1"/>
              </a:solidFill>
              <a:round/>
              <a:headEnd/>
              <a:tailEnd/>
            </a:ln>
          </p:spPr>
          <p:txBody>
            <a:bodyPr/>
            <a:lstStyle/>
            <a:p>
              <a:endParaRPr lang="en-ZA" sz="1350"/>
            </a:p>
          </p:txBody>
        </p:sp>
        <p:sp>
          <p:nvSpPr>
            <p:cNvPr id="2109" name="Line 64"/>
            <p:cNvSpPr>
              <a:spLocks noChangeShapeType="1"/>
            </p:cNvSpPr>
            <p:nvPr/>
          </p:nvSpPr>
          <p:spPr bwMode="auto">
            <a:xfrm>
              <a:off x="2544" y="3456"/>
              <a:ext cx="0" cy="96"/>
            </a:xfrm>
            <a:prstGeom prst="line">
              <a:avLst/>
            </a:prstGeom>
            <a:noFill/>
            <a:ln w="9525">
              <a:solidFill>
                <a:schemeClr val="tx1"/>
              </a:solidFill>
              <a:round/>
              <a:headEnd/>
              <a:tailEnd/>
            </a:ln>
          </p:spPr>
          <p:txBody>
            <a:bodyPr/>
            <a:lstStyle/>
            <a:p>
              <a:endParaRPr lang="en-ZA" sz="1350"/>
            </a:p>
          </p:txBody>
        </p:sp>
        <p:sp>
          <p:nvSpPr>
            <p:cNvPr id="2110" name="Line 65"/>
            <p:cNvSpPr>
              <a:spLocks noChangeShapeType="1"/>
            </p:cNvSpPr>
            <p:nvPr/>
          </p:nvSpPr>
          <p:spPr bwMode="auto">
            <a:xfrm>
              <a:off x="2976" y="3456"/>
              <a:ext cx="0" cy="96"/>
            </a:xfrm>
            <a:prstGeom prst="line">
              <a:avLst/>
            </a:prstGeom>
            <a:noFill/>
            <a:ln w="9525">
              <a:solidFill>
                <a:schemeClr val="tx1"/>
              </a:solidFill>
              <a:round/>
              <a:headEnd/>
              <a:tailEnd/>
            </a:ln>
          </p:spPr>
          <p:txBody>
            <a:bodyPr/>
            <a:lstStyle/>
            <a:p>
              <a:endParaRPr lang="en-ZA" sz="1350"/>
            </a:p>
          </p:txBody>
        </p:sp>
        <p:sp>
          <p:nvSpPr>
            <p:cNvPr id="2111" name="Line 66"/>
            <p:cNvSpPr>
              <a:spLocks noChangeShapeType="1"/>
            </p:cNvSpPr>
            <p:nvPr/>
          </p:nvSpPr>
          <p:spPr bwMode="auto">
            <a:xfrm>
              <a:off x="3456" y="3456"/>
              <a:ext cx="0" cy="96"/>
            </a:xfrm>
            <a:prstGeom prst="line">
              <a:avLst/>
            </a:prstGeom>
            <a:noFill/>
            <a:ln w="9525">
              <a:solidFill>
                <a:schemeClr val="tx1"/>
              </a:solidFill>
              <a:round/>
              <a:headEnd/>
              <a:tailEnd/>
            </a:ln>
          </p:spPr>
          <p:txBody>
            <a:bodyPr/>
            <a:lstStyle/>
            <a:p>
              <a:endParaRPr lang="en-ZA" sz="1350"/>
            </a:p>
          </p:txBody>
        </p:sp>
        <p:sp>
          <p:nvSpPr>
            <p:cNvPr id="2112" name="Line 67"/>
            <p:cNvSpPr>
              <a:spLocks noChangeShapeType="1"/>
            </p:cNvSpPr>
            <p:nvPr/>
          </p:nvSpPr>
          <p:spPr bwMode="auto">
            <a:xfrm>
              <a:off x="3888" y="3456"/>
              <a:ext cx="0" cy="96"/>
            </a:xfrm>
            <a:prstGeom prst="line">
              <a:avLst/>
            </a:prstGeom>
            <a:noFill/>
            <a:ln w="9525">
              <a:solidFill>
                <a:schemeClr val="tx1"/>
              </a:solidFill>
              <a:round/>
              <a:headEnd/>
              <a:tailEnd/>
            </a:ln>
          </p:spPr>
          <p:txBody>
            <a:bodyPr/>
            <a:lstStyle/>
            <a:p>
              <a:endParaRPr lang="en-ZA" sz="1350"/>
            </a:p>
          </p:txBody>
        </p:sp>
        <p:sp>
          <p:nvSpPr>
            <p:cNvPr id="2115" name="Rectangle 71"/>
            <p:cNvSpPr>
              <a:spLocks noChangeArrowheads="1"/>
            </p:cNvSpPr>
            <p:nvPr/>
          </p:nvSpPr>
          <p:spPr bwMode="auto">
            <a:xfrm>
              <a:off x="2016" y="3552"/>
              <a:ext cx="192" cy="384"/>
            </a:xfrm>
            <a:prstGeom prst="rect">
              <a:avLst/>
            </a:prstGeom>
            <a:solidFill>
              <a:srgbClr val="FFCC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16" name="Rectangle 72"/>
            <p:cNvSpPr>
              <a:spLocks noChangeArrowheads="1"/>
            </p:cNvSpPr>
            <p:nvPr/>
          </p:nvSpPr>
          <p:spPr bwMode="auto">
            <a:xfrm>
              <a:off x="2448" y="3552"/>
              <a:ext cx="192" cy="384"/>
            </a:xfrm>
            <a:prstGeom prst="rect">
              <a:avLst/>
            </a:prstGeom>
            <a:solidFill>
              <a:srgbClr val="FF3300"/>
            </a:solidFill>
            <a:ln w="9525">
              <a:solidFill>
                <a:schemeClr val="tx1"/>
              </a:solidFill>
              <a:miter lim="800000"/>
              <a:headEnd/>
              <a:tailEnd/>
            </a:ln>
          </p:spPr>
          <p:txBody>
            <a:bodyPr wrap="none" anchor="ctr"/>
            <a:lstStyle/>
            <a:p>
              <a:endParaRPr lang="en-US" sz="1350">
                <a:latin typeface="Calibri" pitchFamily="34" charset="0"/>
              </a:endParaRPr>
            </a:p>
          </p:txBody>
        </p:sp>
        <p:sp>
          <p:nvSpPr>
            <p:cNvPr id="2117" name="Rectangle 73"/>
            <p:cNvSpPr>
              <a:spLocks noChangeArrowheads="1"/>
            </p:cNvSpPr>
            <p:nvPr/>
          </p:nvSpPr>
          <p:spPr bwMode="auto">
            <a:xfrm>
              <a:off x="2880" y="3552"/>
              <a:ext cx="192" cy="384"/>
            </a:xfrm>
            <a:prstGeom prst="rect">
              <a:avLst/>
            </a:prstGeom>
            <a:solidFill>
              <a:schemeClr val="accent1"/>
            </a:solidFill>
            <a:ln w="9525">
              <a:solidFill>
                <a:schemeClr val="tx1"/>
              </a:solidFill>
              <a:miter lim="800000"/>
              <a:headEnd/>
              <a:tailEnd/>
            </a:ln>
          </p:spPr>
          <p:txBody>
            <a:bodyPr wrap="none" anchor="ctr"/>
            <a:lstStyle/>
            <a:p>
              <a:endParaRPr lang="en-US" sz="1350">
                <a:latin typeface="Calibri" pitchFamily="34" charset="0"/>
              </a:endParaRPr>
            </a:p>
          </p:txBody>
        </p:sp>
        <p:sp>
          <p:nvSpPr>
            <p:cNvPr id="2118" name="Rectangle 74"/>
            <p:cNvSpPr>
              <a:spLocks noChangeArrowheads="1"/>
            </p:cNvSpPr>
            <p:nvPr/>
          </p:nvSpPr>
          <p:spPr bwMode="auto">
            <a:xfrm>
              <a:off x="3360" y="3552"/>
              <a:ext cx="192" cy="384"/>
            </a:xfrm>
            <a:prstGeom prst="rect">
              <a:avLst/>
            </a:prstGeom>
            <a:solidFill>
              <a:srgbClr val="99FFCC"/>
            </a:solidFill>
            <a:ln w="9525">
              <a:solidFill>
                <a:schemeClr val="tx1"/>
              </a:solidFill>
              <a:miter lim="800000"/>
              <a:headEnd/>
              <a:tailEnd/>
            </a:ln>
          </p:spPr>
          <p:txBody>
            <a:bodyPr wrap="none" anchor="ctr"/>
            <a:lstStyle/>
            <a:p>
              <a:endParaRPr lang="en-US" sz="1350">
                <a:latin typeface="Calibri" pitchFamily="34" charset="0"/>
              </a:endParaRPr>
            </a:p>
          </p:txBody>
        </p:sp>
        <p:sp>
          <p:nvSpPr>
            <p:cNvPr id="2119" name="Rectangle 75"/>
            <p:cNvSpPr>
              <a:spLocks noChangeArrowheads="1"/>
            </p:cNvSpPr>
            <p:nvPr/>
          </p:nvSpPr>
          <p:spPr bwMode="auto">
            <a:xfrm>
              <a:off x="3792" y="3552"/>
              <a:ext cx="192" cy="384"/>
            </a:xfrm>
            <a:prstGeom prst="rect">
              <a:avLst/>
            </a:prstGeom>
            <a:solidFill>
              <a:srgbClr val="3399FF"/>
            </a:solidFill>
            <a:ln w="9525">
              <a:solidFill>
                <a:schemeClr val="tx1"/>
              </a:solidFill>
              <a:miter lim="800000"/>
              <a:headEnd/>
              <a:tailEnd/>
            </a:ln>
          </p:spPr>
          <p:txBody>
            <a:bodyPr wrap="none" anchor="ctr"/>
            <a:lstStyle/>
            <a:p>
              <a:endParaRPr lang="en-US" sz="1350">
                <a:latin typeface="Calibri" pitchFamily="34" charset="0"/>
              </a:endParaRPr>
            </a:p>
          </p:txBody>
        </p:sp>
        <p:sp>
          <p:nvSpPr>
            <p:cNvPr id="2121" name="Text Box 78"/>
            <p:cNvSpPr txBox="1">
              <a:spLocks noChangeArrowheads="1"/>
            </p:cNvSpPr>
            <p:nvPr/>
          </p:nvSpPr>
          <p:spPr bwMode="auto">
            <a:xfrm rot="10800000">
              <a:off x="1642" y="1104"/>
              <a:ext cx="233" cy="624"/>
            </a:xfrm>
            <a:prstGeom prst="rect">
              <a:avLst/>
            </a:prstGeom>
            <a:noFill/>
            <a:ln w="9525">
              <a:noFill/>
              <a:miter lim="800000"/>
              <a:headEnd/>
              <a:tailEnd/>
            </a:ln>
          </p:spPr>
          <p:txBody>
            <a:bodyPr vert="eaVert">
              <a:spAutoFit/>
            </a:bodyPr>
            <a:lstStyle/>
            <a:p>
              <a:r>
                <a:rPr lang="en-US" sz="600" b="1">
                  <a:latin typeface="Calibri" pitchFamily="34" charset="0"/>
                </a:rPr>
                <a:t>Maternal  Health </a:t>
              </a:r>
            </a:p>
          </p:txBody>
        </p:sp>
        <p:sp>
          <p:nvSpPr>
            <p:cNvPr id="2122" name="Text Box 79"/>
            <p:cNvSpPr txBox="1">
              <a:spLocks noChangeArrowheads="1"/>
            </p:cNvSpPr>
            <p:nvPr/>
          </p:nvSpPr>
          <p:spPr bwMode="auto">
            <a:xfrm rot="10800000">
              <a:off x="1997" y="1104"/>
              <a:ext cx="233" cy="480"/>
            </a:xfrm>
            <a:prstGeom prst="rect">
              <a:avLst/>
            </a:prstGeom>
            <a:noFill/>
            <a:ln w="9525">
              <a:noFill/>
              <a:miter lim="800000"/>
              <a:headEnd/>
              <a:tailEnd/>
            </a:ln>
          </p:spPr>
          <p:txBody>
            <a:bodyPr vert="eaVert">
              <a:spAutoFit/>
            </a:bodyPr>
            <a:lstStyle/>
            <a:p>
              <a:r>
                <a:rPr lang="en-US" sz="600" b="1">
                  <a:latin typeface="Calibri" pitchFamily="34" charset="0"/>
                </a:rPr>
                <a:t>Child Health </a:t>
              </a:r>
            </a:p>
          </p:txBody>
        </p:sp>
        <p:sp>
          <p:nvSpPr>
            <p:cNvPr id="2123" name="Text Box 80"/>
            <p:cNvSpPr txBox="1">
              <a:spLocks noChangeArrowheads="1"/>
            </p:cNvSpPr>
            <p:nvPr/>
          </p:nvSpPr>
          <p:spPr bwMode="auto">
            <a:xfrm rot="10800000">
              <a:off x="2366" y="1097"/>
              <a:ext cx="233" cy="488"/>
            </a:xfrm>
            <a:prstGeom prst="rect">
              <a:avLst/>
            </a:prstGeom>
            <a:noFill/>
            <a:ln w="9525">
              <a:noFill/>
              <a:miter lim="800000"/>
              <a:headEnd/>
              <a:tailEnd/>
            </a:ln>
          </p:spPr>
          <p:txBody>
            <a:bodyPr vert="eaVert" wrap="none">
              <a:spAutoFit/>
            </a:bodyPr>
            <a:lstStyle/>
            <a:p>
              <a:r>
                <a:rPr lang="en-US" sz="600" b="1">
                  <a:latin typeface="Calibri" pitchFamily="34" charset="0"/>
                </a:rPr>
                <a:t>HIV &amp; Aids NSP</a:t>
              </a:r>
            </a:p>
          </p:txBody>
        </p:sp>
        <p:sp>
          <p:nvSpPr>
            <p:cNvPr id="2124" name="Text Box 81"/>
            <p:cNvSpPr txBox="1">
              <a:spLocks noChangeArrowheads="1"/>
            </p:cNvSpPr>
            <p:nvPr/>
          </p:nvSpPr>
          <p:spPr bwMode="auto">
            <a:xfrm rot="10800000">
              <a:off x="2813" y="1220"/>
              <a:ext cx="233" cy="78"/>
            </a:xfrm>
            <a:prstGeom prst="rect">
              <a:avLst/>
            </a:prstGeom>
            <a:noFill/>
            <a:ln w="9525">
              <a:noFill/>
              <a:miter lim="800000"/>
              <a:headEnd/>
              <a:tailEnd/>
            </a:ln>
          </p:spPr>
          <p:txBody>
            <a:bodyPr vert="eaVert" wrap="none">
              <a:spAutoFit/>
            </a:bodyPr>
            <a:lstStyle/>
            <a:p>
              <a:endParaRPr lang="en-US" sz="600" b="1" dirty="0">
                <a:latin typeface="Calibri" pitchFamily="34" charset="0"/>
              </a:endParaRPr>
            </a:p>
          </p:txBody>
        </p:sp>
        <p:sp>
          <p:nvSpPr>
            <p:cNvPr id="2125" name="Text Box 82"/>
            <p:cNvSpPr txBox="1">
              <a:spLocks noChangeArrowheads="1"/>
            </p:cNvSpPr>
            <p:nvPr/>
          </p:nvSpPr>
          <p:spPr bwMode="auto">
            <a:xfrm rot="10800000">
              <a:off x="3245" y="1102"/>
              <a:ext cx="233" cy="405"/>
            </a:xfrm>
            <a:prstGeom prst="rect">
              <a:avLst/>
            </a:prstGeom>
            <a:noFill/>
            <a:ln w="9525">
              <a:noFill/>
              <a:miter lim="800000"/>
              <a:headEnd/>
              <a:tailEnd/>
            </a:ln>
          </p:spPr>
          <p:txBody>
            <a:bodyPr vert="eaVert" wrap="none">
              <a:spAutoFit/>
            </a:bodyPr>
            <a:lstStyle/>
            <a:p>
              <a:r>
                <a:rPr lang="en-US" sz="600" b="1">
                  <a:latin typeface="Calibri" pitchFamily="34" charset="0"/>
                </a:rPr>
                <a:t>BOD &amp; COD </a:t>
              </a:r>
            </a:p>
          </p:txBody>
        </p:sp>
        <p:sp>
          <p:nvSpPr>
            <p:cNvPr id="2126" name="Text Box 83"/>
            <p:cNvSpPr txBox="1">
              <a:spLocks noChangeArrowheads="1"/>
            </p:cNvSpPr>
            <p:nvPr/>
          </p:nvSpPr>
          <p:spPr bwMode="auto">
            <a:xfrm rot="10800000">
              <a:off x="3693" y="971"/>
              <a:ext cx="310" cy="756"/>
            </a:xfrm>
            <a:prstGeom prst="rect">
              <a:avLst/>
            </a:prstGeom>
            <a:noFill/>
            <a:ln w="9525">
              <a:noFill/>
              <a:miter lim="800000"/>
              <a:headEnd/>
              <a:tailEnd/>
            </a:ln>
          </p:spPr>
          <p:txBody>
            <a:bodyPr vert="eaVert" wrap="none">
              <a:spAutoFit/>
            </a:bodyPr>
            <a:lstStyle/>
            <a:p>
              <a:r>
                <a:rPr lang="en-US" sz="600" b="1">
                  <a:latin typeface="Calibri" pitchFamily="34" charset="0"/>
                </a:rPr>
                <a:t>Risk factors /</a:t>
              </a:r>
            </a:p>
            <a:p>
              <a:r>
                <a:rPr lang="en-US" sz="600" b="1">
                  <a:latin typeface="Calibri" pitchFamily="34" charset="0"/>
                </a:rPr>
                <a:t> determinants (Research)</a:t>
              </a:r>
            </a:p>
          </p:txBody>
        </p:sp>
        <p:sp>
          <p:nvSpPr>
            <p:cNvPr id="2071" name="Rectangle 24"/>
            <p:cNvSpPr>
              <a:spLocks noChangeArrowheads="1"/>
            </p:cNvSpPr>
            <p:nvPr/>
          </p:nvSpPr>
          <p:spPr bwMode="auto">
            <a:xfrm>
              <a:off x="1519" y="1706"/>
              <a:ext cx="2903" cy="151"/>
            </a:xfrm>
            <a:prstGeom prst="rect">
              <a:avLst/>
            </a:prstGeom>
            <a:solidFill>
              <a:srgbClr val="FF9933"/>
            </a:solidFill>
            <a:ln w="9525">
              <a:solidFill>
                <a:schemeClr val="tx1"/>
              </a:solidFill>
              <a:miter lim="800000"/>
              <a:headEnd/>
              <a:tailEnd/>
            </a:ln>
          </p:spPr>
          <p:txBody>
            <a:bodyPr wrap="none" anchor="ctr"/>
            <a:lstStyle/>
            <a:p>
              <a:endParaRPr lang="en-US" sz="1350">
                <a:latin typeface="Calibri" pitchFamily="34" charset="0"/>
              </a:endParaRPr>
            </a:p>
          </p:txBody>
        </p:sp>
        <p:sp>
          <p:nvSpPr>
            <p:cNvPr id="2127" name="Text Box 85"/>
            <p:cNvSpPr txBox="1">
              <a:spLocks noChangeArrowheads="1"/>
            </p:cNvSpPr>
            <p:nvPr/>
          </p:nvSpPr>
          <p:spPr bwMode="auto">
            <a:xfrm rot="16200000">
              <a:off x="2971" y="199"/>
              <a:ext cx="271" cy="3175"/>
            </a:xfrm>
            <a:prstGeom prst="rect">
              <a:avLst/>
            </a:prstGeom>
            <a:noFill/>
            <a:ln w="9525">
              <a:noFill/>
              <a:miter lim="800000"/>
              <a:headEnd/>
              <a:tailEnd/>
            </a:ln>
          </p:spPr>
          <p:txBody>
            <a:bodyPr vert="eaVert" wrap="square">
              <a:spAutoFit/>
            </a:bodyPr>
            <a:lstStyle/>
            <a:p>
              <a:r>
                <a:rPr lang="en-US" sz="900" b="1" dirty="0">
                  <a:latin typeface="Calibri" pitchFamily="34" charset="0"/>
                </a:rPr>
                <a:t>Health System effectiveness - includes Quality Improvement and NHI </a:t>
              </a:r>
            </a:p>
          </p:txBody>
        </p:sp>
      </p:grpSp>
      <p:sp>
        <p:nvSpPr>
          <p:cNvPr id="2052" name="Line 8"/>
          <p:cNvSpPr>
            <a:spLocks noChangeShapeType="1"/>
          </p:cNvSpPr>
          <p:nvPr/>
        </p:nvSpPr>
        <p:spPr bwMode="auto">
          <a:xfrm>
            <a:off x="5667698" y="1943100"/>
            <a:ext cx="0" cy="171450"/>
          </a:xfrm>
          <a:prstGeom prst="line">
            <a:avLst/>
          </a:prstGeom>
          <a:noFill/>
          <a:ln w="9525">
            <a:solidFill>
              <a:schemeClr val="tx1"/>
            </a:solidFill>
            <a:round/>
            <a:headEnd/>
            <a:tailEnd/>
          </a:ln>
        </p:spPr>
        <p:txBody>
          <a:bodyPr/>
          <a:lstStyle/>
          <a:p>
            <a:endParaRPr lang="en-ZA" sz="1350"/>
          </a:p>
        </p:txBody>
      </p:sp>
      <p:sp>
        <p:nvSpPr>
          <p:cNvPr id="85" name="Rectangle 84"/>
          <p:cNvSpPr/>
          <p:nvPr/>
        </p:nvSpPr>
        <p:spPr>
          <a:xfrm>
            <a:off x="7101881" y="1954376"/>
            <a:ext cx="808647" cy="6049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Annual National Health Plan </a:t>
            </a:r>
          </a:p>
        </p:txBody>
      </p:sp>
      <p:cxnSp>
        <p:nvCxnSpPr>
          <p:cNvPr id="89" name="Shape 88"/>
          <p:cNvCxnSpPr>
            <a:stCxn id="2061" idx="3"/>
            <a:endCxn id="85" idx="2"/>
          </p:cNvCxnSpPr>
          <p:nvPr/>
        </p:nvCxnSpPr>
        <p:spPr>
          <a:xfrm flipV="1">
            <a:off x="6361489" y="2559313"/>
            <a:ext cx="1144717" cy="48999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93" name="Shape 92"/>
          <p:cNvCxnSpPr>
            <a:stCxn id="2062" idx="3"/>
          </p:cNvCxnSpPr>
          <p:nvPr/>
        </p:nvCxnSpPr>
        <p:spPr>
          <a:xfrm flipV="1">
            <a:off x="6934180" y="2548441"/>
            <a:ext cx="399677" cy="702674"/>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94" name="Oval 93"/>
          <p:cNvSpPr/>
          <p:nvPr/>
        </p:nvSpPr>
        <p:spPr>
          <a:xfrm>
            <a:off x="1250182" y="970061"/>
            <a:ext cx="6723366" cy="3518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dirty="0"/>
              <a:t>Sustainable Development Goals  2030</a:t>
            </a:r>
          </a:p>
          <a:p>
            <a:pPr algn="ctr"/>
            <a:r>
              <a:rPr lang="en-ZA" sz="1350" dirty="0"/>
              <a:t>National Development Plan 2030</a:t>
            </a:r>
          </a:p>
        </p:txBody>
      </p:sp>
      <p:sp>
        <p:nvSpPr>
          <p:cNvPr id="95" name="AutoShape 12"/>
          <p:cNvSpPr>
            <a:spLocks noChangeArrowheads="1"/>
          </p:cNvSpPr>
          <p:nvPr/>
        </p:nvSpPr>
        <p:spPr bwMode="auto">
          <a:xfrm>
            <a:off x="1537375" y="1047938"/>
            <a:ext cx="171450" cy="1944216"/>
          </a:xfrm>
          <a:prstGeom prst="downArrow">
            <a:avLst>
              <a:gd name="adj1" fmla="val 50000"/>
              <a:gd name="adj2" fmla="val 183333"/>
            </a:avLst>
          </a:prstGeom>
          <a:solidFill>
            <a:srgbClr val="00B050"/>
          </a:solidFill>
          <a:ln w="9525">
            <a:solidFill>
              <a:schemeClr val="tx1"/>
            </a:solidFill>
            <a:miter lim="800000"/>
            <a:headEnd/>
            <a:tailEnd/>
          </a:ln>
        </p:spPr>
        <p:txBody>
          <a:bodyPr wrap="none" anchor="ctr"/>
          <a:lstStyle/>
          <a:p>
            <a:endParaRPr lang="en-US" sz="1350">
              <a:latin typeface="Calibri" pitchFamily="34" charset="0"/>
            </a:endParaRPr>
          </a:p>
        </p:txBody>
      </p:sp>
      <p:sp>
        <p:nvSpPr>
          <p:cNvPr id="96" name="Rounded Rectangle 95"/>
          <p:cNvSpPr/>
          <p:nvPr/>
        </p:nvSpPr>
        <p:spPr>
          <a:xfrm>
            <a:off x="1409534" y="2951784"/>
            <a:ext cx="1034123" cy="926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dirty="0"/>
              <a:t>Provincial Long Term Plans for Health</a:t>
            </a:r>
          </a:p>
        </p:txBody>
      </p:sp>
      <p:sp>
        <p:nvSpPr>
          <p:cNvPr id="97" name="AutoShape 12"/>
          <p:cNvSpPr>
            <a:spLocks noChangeArrowheads="1"/>
          </p:cNvSpPr>
          <p:nvPr/>
        </p:nvSpPr>
        <p:spPr bwMode="auto">
          <a:xfrm>
            <a:off x="1932411" y="1143001"/>
            <a:ext cx="164258" cy="1865933"/>
          </a:xfrm>
          <a:prstGeom prst="downArrow">
            <a:avLst>
              <a:gd name="adj1" fmla="val 50000"/>
              <a:gd name="adj2" fmla="val 183333"/>
            </a:avLst>
          </a:prstGeom>
          <a:solidFill>
            <a:srgbClr val="00B050"/>
          </a:solidFill>
          <a:ln w="9525">
            <a:solidFill>
              <a:schemeClr val="tx1"/>
            </a:solidFill>
            <a:miter lim="800000"/>
            <a:headEnd/>
            <a:tailEnd/>
          </a:ln>
        </p:spPr>
        <p:txBody>
          <a:bodyPr wrap="none" anchor="ctr"/>
          <a:lstStyle/>
          <a:p>
            <a:endParaRPr lang="en-US" sz="1350">
              <a:latin typeface="Calibri" pitchFamily="34" charset="0"/>
            </a:endParaRPr>
          </a:p>
        </p:txBody>
      </p:sp>
      <p:sp>
        <p:nvSpPr>
          <p:cNvPr id="109" name="Line 18"/>
          <p:cNvSpPr>
            <a:spLocks noChangeShapeType="1"/>
          </p:cNvSpPr>
          <p:nvPr/>
        </p:nvSpPr>
        <p:spPr bwMode="auto">
          <a:xfrm>
            <a:off x="2460841" y="3214800"/>
            <a:ext cx="696080" cy="595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ZA" sz="1350"/>
          </a:p>
        </p:txBody>
      </p:sp>
      <p:sp>
        <p:nvSpPr>
          <p:cNvPr id="110" name="Rectangle 2"/>
          <p:cNvSpPr>
            <a:spLocks noChangeArrowheads="1"/>
          </p:cNvSpPr>
          <p:nvPr/>
        </p:nvSpPr>
        <p:spPr bwMode="auto">
          <a:xfrm>
            <a:off x="6369930" y="1267094"/>
            <a:ext cx="702078" cy="324036"/>
          </a:xfrm>
          <a:prstGeom prst="rect">
            <a:avLst/>
          </a:prstGeom>
          <a:solidFill>
            <a:srgbClr val="C00000"/>
          </a:solidFill>
          <a:ln w="9525">
            <a:solidFill>
              <a:schemeClr val="tx1"/>
            </a:solidFill>
            <a:miter lim="800000"/>
            <a:headEnd/>
            <a:tailEnd/>
          </a:ln>
        </p:spPr>
        <p:txBody>
          <a:bodyPr wrap="none" anchor="ctr"/>
          <a:lstStyle/>
          <a:p>
            <a:pPr algn="ctr"/>
            <a:r>
              <a:rPr lang="en-US" sz="1050" b="1" dirty="0">
                <a:solidFill>
                  <a:schemeClr val="bg1"/>
                </a:solidFill>
                <a:latin typeface="Calibri" pitchFamily="34" charset="0"/>
              </a:rPr>
              <a:t>MTSF </a:t>
            </a:r>
          </a:p>
          <a:p>
            <a:pPr algn="ctr"/>
            <a:r>
              <a:rPr lang="en-US" sz="1050" b="1" dirty="0">
                <a:solidFill>
                  <a:schemeClr val="bg1"/>
                </a:solidFill>
                <a:latin typeface="Calibri" pitchFamily="34" charset="0"/>
              </a:rPr>
              <a:t>2019-2024</a:t>
            </a:r>
          </a:p>
        </p:txBody>
      </p:sp>
      <p:sp>
        <p:nvSpPr>
          <p:cNvPr id="111" name="Rectangle 2"/>
          <p:cNvSpPr>
            <a:spLocks noChangeArrowheads="1"/>
          </p:cNvSpPr>
          <p:nvPr/>
        </p:nvSpPr>
        <p:spPr bwMode="auto">
          <a:xfrm>
            <a:off x="7101881" y="1267094"/>
            <a:ext cx="756084" cy="324036"/>
          </a:xfrm>
          <a:prstGeom prst="rect">
            <a:avLst/>
          </a:prstGeom>
          <a:solidFill>
            <a:srgbClr val="C00000"/>
          </a:solidFill>
          <a:ln w="9525">
            <a:solidFill>
              <a:schemeClr val="tx1"/>
            </a:solidFill>
            <a:miter lim="800000"/>
            <a:headEnd/>
            <a:tailEnd/>
          </a:ln>
        </p:spPr>
        <p:txBody>
          <a:bodyPr wrap="none" anchor="ctr"/>
          <a:lstStyle/>
          <a:p>
            <a:pPr algn="ctr"/>
            <a:r>
              <a:rPr lang="en-US" sz="1050" b="1" dirty="0">
                <a:solidFill>
                  <a:schemeClr val="bg1"/>
                </a:solidFill>
                <a:latin typeface="Calibri" pitchFamily="34" charset="0"/>
              </a:rPr>
              <a:t>MTSF </a:t>
            </a:r>
          </a:p>
          <a:p>
            <a:pPr algn="ctr"/>
            <a:r>
              <a:rPr lang="en-US" sz="1050" b="1" dirty="0">
                <a:solidFill>
                  <a:schemeClr val="bg1"/>
                </a:solidFill>
                <a:latin typeface="Calibri" pitchFamily="34" charset="0"/>
              </a:rPr>
              <a:t>2024-2029</a:t>
            </a:r>
          </a:p>
        </p:txBody>
      </p:sp>
      <p:sp>
        <p:nvSpPr>
          <p:cNvPr id="113" name="Rectangle 112"/>
          <p:cNvSpPr/>
          <p:nvPr/>
        </p:nvSpPr>
        <p:spPr>
          <a:xfrm>
            <a:off x="7157776" y="3791202"/>
            <a:ext cx="994292" cy="5940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t>District Health Expenditure Review</a:t>
            </a:r>
          </a:p>
        </p:txBody>
      </p:sp>
      <p:cxnSp>
        <p:nvCxnSpPr>
          <p:cNvPr id="118" name="Shape 117"/>
          <p:cNvCxnSpPr>
            <a:stCxn id="113" idx="0"/>
            <a:endCxn id="2063" idx="3"/>
          </p:cNvCxnSpPr>
          <p:nvPr/>
        </p:nvCxnSpPr>
        <p:spPr>
          <a:xfrm rot="16200000" flipV="1">
            <a:off x="7244476" y="3380755"/>
            <a:ext cx="370423" cy="450471"/>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22" name="Oval 121"/>
          <p:cNvSpPr/>
          <p:nvPr/>
        </p:nvSpPr>
        <p:spPr>
          <a:xfrm>
            <a:off x="1095698" y="4509120"/>
            <a:ext cx="1322766" cy="11341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25" dirty="0"/>
              <a:t>Provincial Growth &amp; Development Plans</a:t>
            </a:r>
          </a:p>
        </p:txBody>
      </p:sp>
      <p:sp>
        <p:nvSpPr>
          <p:cNvPr id="123" name="AutoShape 12"/>
          <p:cNvSpPr>
            <a:spLocks noChangeArrowheads="1"/>
          </p:cNvSpPr>
          <p:nvPr/>
        </p:nvSpPr>
        <p:spPr bwMode="auto">
          <a:xfrm rot="10800000">
            <a:off x="1662380" y="3861048"/>
            <a:ext cx="171450" cy="648072"/>
          </a:xfrm>
          <a:prstGeom prst="downArrow">
            <a:avLst>
              <a:gd name="adj1" fmla="val 50000"/>
              <a:gd name="adj2" fmla="val 183333"/>
            </a:avLst>
          </a:prstGeom>
          <a:solidFill>
            <a:srgbClr val="00B050"/>
          </a:solidFill>
          <a:ln w="9525">
            <a:solidFill>
              <a:schemeClr val="tx1"/>
            </a:solidFill>
            <a:miter lim="800000"/>
            <a:headEnd/>
            <a:tailEnd/>
          </a:ln>
        </p:spPr>
        <p:txBody>
          <a:bodyPr wrap="none" anchor="ctr"/>
          <a:lstStyle/>
          <a:p>
            <a:endParaRPr lang="en-US" sz="1350">
              <a:latin typeface="Calibri" pitchFamily="34" charset="0"/>
            </a:endParaRPr>
          </a:p>
        </p:txBody>
      </p:sp>
      <p:sp>
        <p:nvSpPr>
          <p:cNvPr id="124" name="AutoShape 12"/>
          <p:cNvSpPr>
            <a:spLocks noChangeArrowheads="1"/>
          </p:cNvSpPr>
          <p:nvPr/>
        </p:nvSpPr>
        <p:spPr bwMode="auto">
          <a:xfrm>
            <a:off x="1230332" y="1052736"/>
            <a:ext cx="162018" cy="3564396"/>
          </a:xfrm>
          <a:prstGeom prst="downArrow">
            <a:avLst>
              <a:gd name="adj1" fmla="val 50000"/>
              <a:gd name="adj2" fmla="val 183333"/>
            </a:avLst>
          </a:prstGeom>
          <a:solidFill>
            <a:srgbClr val="00B050"/>
          </a:solidFill>
          <a:ln w="9525">
            <a:solidFill>
              <a:schemeClr val="tx1"/>
            </a:solidFill>
            <a:miter lim="800000"/>
            <a:headEnd/>
            <a:tailEnd/>
          </a:ln>
        </p:spPr>
        <p:txBody>
          <a:bodyPr wrap="none" anchor="ctr"/>
          <a:lstStyle/>
          <a:p>
            <a:endParaRPr lang="en-US" sz="1350">
              <a:latin typeface="Calibri" pitchFamily="34" charset="0"/>
            </a:endParaRPr>
          </a:p>
        </p:txBody>
      </p:sp>
      <p:sp>
        <p:nvSpPr>
          <p:cNvPr id="136" name="Rectangle 135"/>
          <p:cNvSpPr/>
          <p:nvPr/>
        </p:nvSpPr>
        <p:spPr>
          <a:xfrm>
            <a:off x="7228235" y="4960685"/>
            <a:ext cx="980557" cy="7492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a:t>Integrated Development Plans of Municipalities</a:t>
            </a:r>
          </a:p>
        </p:txBody>
      </p:sp>
      <p:cxnSp>
        <p:nvCxnSpPr>
          <p:cNvPr id="138" name="Shape 137"/>
          <p:cNvCxnSpPr>
            <a:endCxn id="136" idx="1"/>
          </p:cNvCxnSpPr>
          <p:nvPr/>
        </p:nvCxnSpPr>
        <p:spPr>
          <a:xfrm rot="16200000" flipH="1">
            <a:off x="6032895" y="4139964"/>
            <a:ext cx="1815620" cy="575059"/>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2" name="Title 1"/>
          <p:cNvSpPr txBox="1">
            <a:spLocks/>
          </p:cNvSpPr>
          <p:nvPr/>
        </p:nvSpPr>
        <p:spPr>
          <a:xfrm>
            <a:off x="250258" y="122859"/>
            <a:ext cx="7255948" cy="668298"/>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400" b="1" dirty="0">
                <a:solidFill>
                  <a:schemeClr val="bg1"/>
                </a:solidFill>
              </a:rPr>
              <a:t>Health Sector’s macro </a:t>
            </a:r>
            <a:r>
              <a:rPr lang="en-ZA" sz="3400" b="1" u="sng" dirty="0">
                <a:solidFill>
                  <a:schemeClr val="bg1"/>
                </a:solidFill>
              </a:rPr>
              <a:t>Planning Terrain (System)</a:t>
            </a:r>
          </a:p>
          <a:p>
            <a:pPr algn="l"/>
            <a:r>
              <a:rPr lang="en-ZA" sz="2800" dirty="0">
                <a:solidFill>
                  <a:schemeClr val="bg1"/>
                </a:solidFill>
              </a:rPr>
              <a:t>Where are District Health Plans located?</a:t>
            </a:r>
            <a:endParaRPr lang="en-US" sz="2800" dirty="0">
              <a:solidFill>
                <a:schemeClr val="bg1"/>
              </a:solidFill>
            </a:endParaRPr>
          </a:p>
          <a:p>
            <a:pPr algn="l"/>
            <a:endParaRPr lang="en-US" sz="2800" b="1" u="sng" dirty="0">
              <a:solidFill>
                <a:schemeClr val="bg1"/>
              </a:solidFill>
            </a:endParaRPr>
          </a:p>
        </p:txBody>
      </p:sp>
      <p:sp>
        <p:nvSpPr>
          <p:cNvPr id="98" name="Line 36"/>
          <p:cNvSpPr>
            <a:spLocks noChangeShapeType="1"/>
          </p:cNvSpPr>
          <p:nvPr/>
        </p:nvSpPr>
        <p:spPr bwMode="auto">
          <a:xfrm>
            <a:off x="2675313" y="3449354"/>
            <a:ext cx="742950" cy="0"/>
          </a:xfrm>
          <a:prstGeom prst="line">
            <a:avLst/>
          </a:prstGeom>
          <a:noFill/>
          <a:ln w="9525">
            <a:solidFill>
              <a:schemeClr val="tx1"/>
            </a:solidFill>
            <a:round/>
            <a:headEnd/>
            <a:tailEnd/>
          </a:ln>
        </p:spPr>
        <p:txBody>
          <a:bodyPr/>
          <a:lstStyle/>
          <a:p>
            <a:endParaRPr lang="en-ZA" sz="1350"/>
          </a:p>
        </p:txBody>
      </p:sp>
      <p:sp>
        <p:nvSpPr>
          <p:cNvPr id="99" name="Line 29"/>
          <p:cNvSpPr>
            <a:spLocks noChangeShapeType="1"/>
          </p:cNvSpPr>
          <p:nvPr/>
        </p:nvSpPr>
        <p:spPr bwMode="auto">
          <a:xfrm flipH="1">
            <a:off x="2675313" y="3467452"/>
            <a:ext cx="0" cy="1254680"/>
          </a:xfrm>
          <a:prstGeom prst="line">
            <a:avLst/>
          </a:prstGeom>
          <a:noFill/>
          <a:ln w="19050">
            <a:solidFill>
              <a:schemeClr val="tx1"/>
            </a:solidFill>
            <a:round/>
            <a:headEnd/>
            <a:tailEnd/>
          </a:ln>
        </p:spPr>
        <p:txBody>
          <a:bodyPr/>
          <a:lstStyle/>
          <a:p>
            <a:endParaRPr lang="en-ZA" sz="1350" dirty="0"/>
          </a:p>
        </p:txBody>
      </p:sp>
      <p:sp>
        <p:nvSpPr>
          <p:cNvPr id="101" name="Text Box 44"/>
          <p:cNvSpPr txBox="1">
            <a:spLocks noChangeArrowheads="1"/>
          </p:cNvSpPr>
          <p:nvPr/>
        </p:nvSpPr>
        <p:spPr bwMode="auto">
          <a:xfrm>
            <a:off x="4618412" y="5302366"/>
            <a:ext cx="514885" cy="207749"/>
          </a:xfrm>
          <a:prstGeom prst="rect">
            <a:avLst/>
          </a:prstGeom>
          <a:noFill/>
          <a:ln w="9525">
            <a:noFill/>
            <a:miter lim="800000"/>
            <a:headEnd/>
            <a:tailEnd/>
          </a:ln>
        </p:spPr>
        <p:txBody>
          <a:bodyPr wrap="none">
            <a:spAutoFit/>
          </a:bodyPr>
          <a:lstStyle/>
          <a:p>
            <a:r>
              <a:rPr lang="en-US" sz="750" b="1" dirty="0">
                <a:latin typeface="Calibri" pitchFamily="34" charset="0"/>
              </a:rPr>
              <a:t>2017/18</a:t>
            </a:r>
          </a:p>
        </p:txBody>
      </p:sp>
      <p:sp>
        <p:nvSpPr>
          <p:cNvPr id="102" name="Text Box 44"/>
          <p:cNvSpPr txBox="1">
            <a:spLocks noChangeArrowheads="1"/>
          </p:cNvSpPr>
          <p:nvPr/>
        </p:nvSpPr>
        <p:spPr bwMode="auto">
          <a:xfrm>
            <a:off x="5431654" y="5299808"/>
            <a:ext cx="514885" cy="207749"/>
          </a:xfrm>
          <a:prstGeom prst="rect">
            <a:avLst/>
          </a:prstGeom>
          <a:noFill/>
          <a:ln w="9525">
            <a:noFill/>
            <a:miter lim="800000"/>
            <a:headEnd/>
            <a:tailEnd/>
          </a:ln>
        </p:spPr>
        <p:txBody>
          <a:bodyPr wrap="none">
            <a:spAutoFit/>
          </a:bodyPr>
          <a:lstStyle/>
          <a:p>
            <a:r>
              <a:rPr lang="en-US" sz="750" b="1" dirty="0">
                <a:latin typeface="Calibri" pitchFamily="34" charset="0"/>
              </a:rPr>
              <a:t>2018/19</a:t>
            </a:r>
          </a:p>
        </p:txBody>
      </p:sp>
      <p:cxnSp>
        <p:nvCxnSpPr>
          <p:cNvPr id="6" name="Straight Arrow Connector 5"/>
          <p:cNvCxnSpPr/>
          <p:nvPr/>
        </p:nvCxnSpPr>
        <p:spPr>
          <a:xfrm flipV="1">
            <a:off x="6933847" y="3262142"/>
            <a:ext cx="1736855" cy="3631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134018" y="3413336"/>
            <a:ext cx="1536684" cy="21814"/>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6307910" y="4730466"/>
            <a:ext cx="2362792" cy="22847"/>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7757929" y="4960685"/>
            <a:ext cx="1070505" cy="4513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40" y="232194"/>
            <a:ext cx="8360321" cy="4767263"/>
          </a:xfrm>
          <a:prstGeom prst="rect">
            <a:avLst/>
          </a:prstGeom>
        </p:spPr>
      </p:pic>
      <p:sp>
        <p:nvSpPr>
          <p:cNvPr id="3" name="Rectangle 2"/>
          <p:cNvSpPr/>
          <p:nvPr/>
        </p:nvSpPr>
        <p:spPr>
          <a:xfrm>
            <a:off x="501013" y="1340049"/>
            <a:ext cx="846668" cy="254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NDOH</a:t>
            </a:r>
            <a:endParaRPr lang="en-US" dirty="0"/>
          </a:p>
        </p:txBody>
      </p:sp>
      <p:sp>
        <p:nvSpPr>
          <p:cNvPr id="9" name="Rectangle 8"/>
          <p:cNvSpPr/>
          <p:nvPr/>
        </p:nvSpPr>
        <p:spPr>
          <a:xfrm>
            <a:off x="1630579" y="1340049"/>
            <a:ext cx="6735230" cy="254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PROVINCIAL DOH</a:t>
            </a:r>
            <a:endParaRPr lang="en-US" dirty="0"/>
          </a:p>
        </p:txBody>
      </p:sp>
      <p:sp>
        <p:nvSpPr>
          <p:cNvPr id="10" name="Rectangle 2"/>
          <p:cNvSpPr>
            <a:spLocks noChangeArrowheads="1"/>
          </p:cNvSpPr>
          <p:nvPr/>
        </p:nvSpPr>
        <p:spPr bwMode="auto">
          <a:xfrm>
            <a:off x="950254" y="420527"/>
            <a:ext cx="7555847" cy="594089"/>
          </a:xfrm>
          <a:prstGeom prst="rect">
            <a:avLst/>
          </a:prstGeom>
          <a:solidFill>
            <a:srgbClr val="C00000"/>
          </a:solidFill>
          <a:ln w="9525">
            <a:solidFill>
              <a:schemeClr val="tx1"/>
            </a:solidFill>
            <a:miter lim="800000"/>
            <a:headEnd/>
            <a:tailEnd/>
          </a:ln>
        </p:spPr>
        <p:txBody>
          <a:bodyPr wrap="none" anchor="ctr"/>
          <a:lstStyle/>
          <a:p>
            <a:pPr algn="ctr"/>
            <a:r>
              <a:rPr lang="en-US" sz="2000" b="1" dirty="0">
                <a:solidFill>
                  <a:schemeClr val="bg1"/>
                </a:solidFill>
                <a:latin typeface="Calibri" pitchFamily="34" charset="0"/>
              </a:rPr>
              <a:t>Medium Term Strategic Framework  (MTSF) 2014-2019</a:t>
            </a:r>
          </a:p>
        </p:txBody>
      </p:sp>
      <p:cxnSp>
        <p:nvCxnSpPr>
          <p:cNvPr id="4" name="Straight Arrow Connector 3"/>
          <p:cNvCxnSpPr>
            <a:endCxn id="11" idx="0"/>
          </p:cNvCxnSpPr>
          <p:nvPr/>
        </p:nvCxnSpPr>
        <p:spPr>
          <a:xfrm>
            <a:off x="2667446" y="3597837"/>
            <a:ext cx="40830" cy="43269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7440" y="2557831"/>
            <a:ext cx="741460" cy="57848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Referral Hospital</a:t>
            </a:r>
          </a:p>
          <a:p>
            <a:pPr algn="ctr"/>
            <a:r>
              <a:rPr lang="en-ZA" sz="1200" dirty="0"/>
              <a:t>Plans</a:t>
            </a:r>
            <a:endParaRPr lang="en-US" sz="1200" dirty="0"/>
          </a:p>
        </p:txBody>
      </p:sp>
      <p:sp>
        <p:nvSpPr>
          <p:cNvPr id="5" name="TextBox 4"/>
          <p:cNvSpPr txBox="1"/>
          <p:nvPr/>
        </p:nvSpPr>
        <p:spPr>
          <a:xfrm>
            <a:off x="4666541" y="3533474"/>
            <a:ext cx="4485085" cy="646331"/>
          </a:xfrm>
          <a:prstGeom prst="rect">
            <a:avLst/>
          </a:prstGeom>
          <a:noFill/>
        </p:spPr>
        <p:txBody>
          <a:bodyPr wrap="square" rtlCol="0">
            <a:spAutoFit/>
          </a:bodyPr>
          <a:lstStyle/>
          <a:p>
            <a:r>
              <a:rPr lang="en-ZA" sz="1200" dirty="0"/>
              <a:t>Linkage between Referral Hospital </a:t>
            </a:r>
          </a:p>
          <a:p>
            <a:r>
              <a:rPr lang="en-ZA" sz="1200" dirty="0"/>
              <a:t> Plans and Districts (</a:t>
            </a:r>
            <a:r>
              <a:rPr lang="en-ZA" sz="1200" u="sng" dirty="0"/>
              <a:t>Consolidated  Mortality                  </a:t>
            </a:r>
          </a:p>
          <a:p>
            <a:r>
              <a:rPr lang="en-ZA" sz="1200" u="sng" dirty="0"/>
              <a:t> Report – developed from Monthly M&amp;M Meetings</a:t>
            </a:r>
            <a:r>
              <a:rPr lang="en-ZA" sz="1200" dirty="0"/>
              <a:t>)</a:t>
            </a:r>
            <a:endParaRPr lang="en-US" sz="1400" dirty="0"/>
          </a:p>
        </p:txBody>
      </p:sp>
      <p:cxnSp>
        <p:nvCxnSpPr>
          <p:cNvPr id="16" name="Straight Arrow Connector 15"/>
          <p:cNvCxnSpPr/>
          <p:nvPr/>
        </p:nvCxnSpPr>
        <p:spPr>
          <a:xfrm flipH="1">
            <a:off x="988880" y="2225482"/>
            <a:ext cx="684950" cy="34261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61007" y="1097388"/>
            <a:ext cx="6945094" cy="1289583"/>
          </a:xfrm>
          <a:prstGeom prst="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ectangle 23"/>
          <p:cNvSpPr/>
          <p:nvPr/>
        </p:nvSpPr>
        <p:spPr>
          <a:xfrm>
            <a:off x="384596" y="1117265"/>
            <a:ext cx="980016" cy="1306395"/>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12977" y="1088969"/>
            <a:ext cx="960964" cy="1323453"/>
          </a:xfrm>
          <a:prstGeom prst="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40" name="Straight Arrow Connector 39"/>
          <p:cNvCxnSpPr/>
          <p:nvPr/>
        </p:nvCxnSpPr>
        <p:spPr>
          <a:xfrm flipH="1" flipV="1">
            <a:off x="950254" y="2974941"/>
            <a:ext cx="297412" cy="155032"/>
          </a:xfrm>
          <a:prstGeom prst="straightConnector1">
            <a:avLst/>
          </a:prstGeom>
          <a:ln w="285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Arrow Connector 47"/>
          <p:cNvCxnSpPr/>
          <p:nvPr/>
        </p:nvCxnSpPr>
        <p:spPr>
          <a:xfrm flipH="1">
            <a:off x="4305728" y="3681344"/>
            <a:ext cx="391823" cy="1"/>
          </a:xfrm>
          <a:prstGeom prst="straightConnector1">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H="1" flipV="1">
            <a:off x="1018901" y="2625178"/>
            <a:ext cx="863217" cy="273277"/>
          </a:xfrm>
          <a:prstGeom prst="straightConnector1">
            <a:avLst/>
          </a:prstGeom>
          <a:ln w="285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a:off x="1914803" y="3283479"/>
            <a:ext cx="15767" cy="24999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80423" y="3597837"/>
            <a:ext cx="3876890" cy="940504"/>
            <a:chOff x="2954596" y="4292107"/>
            <a:chExt cx="3850465" cy="940504"/>
          </a:xfrm>
        </p:grpSpPr>
        <p:sp>
          <p:nvSpPr>
            <p:cNvPr id="27" name="Rectangle 26"/>
            <p:cNvSpPr/>
            <p:nvPr/>
          </p:nvSpPr>
          <p:spPr>
            <a:xfrm>
              <a:off x="2954596" y="4292107"/>
              <a:ext cx="3850465" cy="940504"/>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n>
                    <a:solidFill>
                      <a:schemeClr val="bg1"/>
                    </a:solidFill>
                  </a:ln>
                </a:rPr>
                <a:t>District  Operational Plans</a:t>
              </a:r>
            </a:p>
            <a:p>
              <a:pPr algn="ctr"/>
              <a:endParaRPr lang="en-ZA" sz="1400" dirty="0">
                <a:ln>
                  <a:solidFill>
                    <a:schemeClr val="bg1"/>
                  </a:solidFill>
                </a:ln>
              </a:endParaRPr>
            </a:p>
            <a:p>
              <a:pPr algn="ctr"/>
              <a:endParaRPr lang="en-US" sz="1400" dirty="0">
                <a:ln>
                  <a:solidFill>
                    <a:schemeClr val="bg1"/>
                  </a:solidFill>
                </a:ln>
              </a:endParaRPr>
            </a:p>
          </p:txBody>
        </p:sp>
        <p:sp>
          <p:nvSpPr>
            <p:cNvPr id="13" name="Rectangle 12"/>
            <p:cNvSpPr/>
            <p:nvPr/>
          </p:nvSpPr>
          <p:spPr>
            <a:xfrm>
              <a:off x="5766929" y="4724802"/>
              <a:ext cx="863600"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SD OPs</a:t>
              </a:r>
              <a:endParaRPr lang="en-US" b="1" dirty="0"/>
            </a:p>
          </p:txBody>
        </p:sp>
        <p:sp>
          <p:nvSpPr>
            <p:cNvPr id="11" name="Rectangle 10"/>
            <p:cNvSpPr/>
            <p:nvPr/>
          </p:nvSpPr>
          <p:spPr>
            <a:xfrm>
              <a:off x="4834782" y="4724802"/>
              <a:ext cx="863600"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SD OPs</a:t>
              </a:r>
              <a:endParaRPr lang="en-US" b="1" dirty="0"/>
            </a:p>
          </p:txBody>
        </p:sp>
        <p:sp>
          <p:nvSpPr>
            <p:cNvPr id="19" name="Rectangle 18"/>
            <p:cNvSpPr/>
            <p:nvPr/>
          </p:nvSpPr>
          <p:spPr>
            <a:xfrm>
              <a:off x="3077729" y="4715851"/>
              <a:ext cx="1609733" cy="463414"/>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a:solidFill>
                      <a:schemeClr val="bg1"/>
                    </a:solidFill>
                  </a:ln>
                </a:rPr>
                <a:t>District Hospital</a:t>
              </a:r>
            </a:p>
            <a:p>
              <a:pPr algn="ctr"/>
              <a:r>
                <a:rPr lang="en-ZA" sz="1600" dirty="0">
                  <a:ln>
                    <a:solidFill>
                      <a:schemeClr val="bg1"/>
                    </a:solidFill>
                  </a:ln>
                </a:rPr>
                <a:t>OPs</a:t>
              </a:r>
              <a:endParaRPr lang="en-US" sz="1600" dirty="0">
                <a:ln>
                  <a:solidFill>
                    <a:schemeClr val="bg1"/>
                  </a:solidFill>
                </a:ln>
              </a:endParaRPr>
            </a:p>
          </p:txBody>
        </p:sp>
      </p:grpSp>
      <p:sp>
        <p:nvSpPr>
          <p:cNvPr id="17" name="Rectangle 2"/>
          <p:cNvSpPr>
            <a:spLocks noChangeArrowheads="1"/>
          </p:cNvSpPr>
          <p:nvPr/>
        </p:nvSpPr>
        <p:spPr bwMode="auto">
          <a:xfrm>
            <a:off x="277440" y="5218504"/>
            <a:ext cx="8360321" cy="13555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1600" b="0" u="none" strike="noStrike" cap="none" normalizeH="0" baseline="0" dirty="0">
                <a:ln>
                  <a:noFill/>
                </a:ln>
                <a:solidFill>
                  <a:schemeClr val="tx1"/>
                </a:solidFill>
                <a:effectLst/>
                <a:latin typeface="Times New Roman" panose="02020603050405020304" pitchFamily="18" charset="0"/>
              </a:rPr>
              <a:t>Section 33</a:t>
            </a:r>
            <a:r>
              <a:rPr kumimoji="0" lang="en-US" altLang="en-US" sz="1600" b="0" u="none" strike="noStrike" cap="none" normalizeH="0" dirty="0">
                <a:ln>
                  <a:noFill/>
                </a:ln>
                <a:solidFill>
                  <a:schemeClr val="tx1"/>
                </a:solidFill>
                <a:effectLst/>
                <a:latin typeface="Times New Roman" panose="02020603050405020304" pitchFamily="18" charset="0"/>
              </a:rPr>
              <a:t> of National Health Act, 61 of 2003 stipulates that:</a:t>
            </a:r>
            <a:r>
              <a:rPr kumimoji="0" lang="en-US" altLang="en-US" sz="1600" b="0" i="1" u="none" strike="noStrike" cap="none" normalizeH="0" baseline="0" dirty="0">
                <a:ln>
                  <a:noFill/>
                </a:ln>
                <a:solidFill>
                  <a:schemeClr val="tx1"/>
                </a:solidFill>
                <a:effectLst/>
                <a:latin typeface="Times New Roman" panose="02020603050405020304" pitchFamily="18" charset="0"/>
              </a:rPr>
              <a:t> </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1600" b="0" i="1" u="none" strike="noStrike" cap="none" normalizeH="0" baseline="0" dirty="0">
                <a:ln>
                  <a:noFill/>
                </a:ln>
                <a:solidFill>
                  <a:schemeClr val="tx1"/>
                </a:solidFill>
                <a:effectLst/>
                <a:latin typeface="Times New Roman" panose="02020603050405020304" pitchFamily="18" charset="0"/>
              </a:rPr>
              <a:t>“District and Metropolitan health manager must within the national budget cycle </a:t>
            </a:r>
            <a:r>
              <a:rPr kumimoji="0" lang="en-US" altLang="en-US" sz="1600" b="0" i="1" u="sng" strike="noStrike" cap="none" normalizeH="0" baseline="0" dirty="0">
                <a:ln>
                  <a:noFill/>
                </a:ln>
                <a:solidFill>
                  <a:schemeClr val="tx1"/>
                </a:solidFill>
                <a:effectLst/>
                <a:latin typeface="Times New Roman" panose="02020603050405020304" pitchFamily="18" charset="0"/>
              </a:rPr>
              <a:t>develop and present</a:t>
            </a:r>
            <a:r>
              <a:rPr kumimoji="0" lang="en-US" altLang="en-US" sz="1600" b="0" i="1" u="none" strike="noStrike" cap="none" normalizeH="0" baseline="0" dirty="0">
                <a:ln>
                  <a:noFill/>
                </a:ln>
                <a:solidFill>
                  <a:schemeClr val="tx1"/>
                </a:solidFill>
                <a:effectLst/>
                <a:latin typeface="Times New Roman" panose="02020603050405020304" pitchFamily="18" charset="0"/>
              </a:rPr>
              <a:t> to the district health council in question the relevant member of the Executive Council a </a:t>
            </a:r>
            <a:r>
              <a:rPr kumimoji="0" lang="en-US" altLang="en-US" sz="1600" b="0" i="1" u="sng" strike="noStrike" cap="none" normalizeH="0" baseline="0" dirty="0">
                <a:ln>
                  <a:noFill/>
                </a:ln>
                <a:solidFill>
                  <a:schemeClr val="tx1"/>
                </a:solidFill>
                <a:effectLst/>
                <a:latin typeface="Times New Roman" panose="02020603050405020304" pitchFamily="18" charset="0"/>
              </a:rPr>
              <a:t>district health plan </a:t>
            </a:r>
            <a:r>
              <a:rPr kumimoji="0" lang="en-US" altLang="en-US" sz="1600" b="0" i="1" u="none" strike="noStrike" cap="none" normalizeH="0" baseline="0" dirty="0">
                <a:ln>
                  <a:noFill/>
                </a:ln>
                <a:solidFill>
                  <a:schemeClr val="tx1"/>
                </a:solidFill>
                <a:effectLst/>
                <a:latin typeface="Times New Roman" panose="02020603050405020304" pitchFamily="18" charset="0"/>
              </a:rPr>
              <a:t>drawn up in accordance with national guidelines issued by the Director-General with due regard to national and provincial health policies…”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698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199"/>
            <a:ext cx="6707088" cy="1192213"/>
          </a:xfrm>
        </p:spPr>
        <p:txBody>
          <a:bodyPr/>
          <a:lstStyle/>
          <a:p>
            <a:r>
              <a:rPr lang="en-ZA" dirty="0"/>
              <a:t>Challenges with the current approach</a:t>
            </a:r>
            <a:endParaRPr lang="en-US" dirty="0"/>
          </a:p>
        </p:txBody>
      </p:sp>
      <p:sp>
        <p:nvSpPr>
          <p:cNvPr id="7" name="Content Placeholder 6"/>
          <p:cNvSpPr>
            <a:spLocks noGrp="1"/>
          </p:cNvSpPr>
          <p:nvPr>
            <p:ph sz="quarter" idx="1"/>
          </p:nvPr>
        </p:nvSpPr>
        <p:spPr>
          <a:xfrm>
            <a:off x="250826" y="1665171"/>
            <a:ext cx="8602587" cy="3907855"/>
          </a:xfrm>
        </p:spPr>
        <p:txBody>
          <a:bodyPr>
            <a:normAutofit fontScale="92500" lnSpcReduction="10000"/>
          </a:bodyPr>
          <a:lstStyle/>
          <a:p>
            <a:pPr marL="417150" lvl="1" indent="-342900" algn="just">
              <a:buFont typeface="+mj-lt"/>
              <a:buAutoNum type="arabicPeriod"/>
            </a:pPr>
            <a:r>
              <a:rPr lang="en-ZA" sz="1600" dirty="0"/>
              <a:t>Planning at </a:t>
            </a:r>
            <a:r>
              <a:rPr lang="en-ZA" sz="1600" b="1" dirty="0"/>
              <a:t>micro-level is absolutely critical </a:t>
            </a:r>
            <a:r>
              <a:rPr lang="en-ZA" sz="1600" dirty="0"/>
              <a:t>so that Districts </a:t>
            </a:r>
            <a:r>
              <a:rPr lang="en-ZA" sz="1600" b="1" dirty="0"/>
              <a:t>implement appropriate actions to achieve desired outcomes</a:t>
            </a:r>
            <a:r>
              <a:rPr lang="en-ZA" sz="1600" dirty="0"/>
              <a:t>. </a:t>
            </a:r>
          </a:p>
          <a:p>
            <a:pPr marL="417150" lvl="1" indent="-342900" algn="just">
              <a:buFont typeface="+mj-lt"/>
              <a:buAutoNum type="arabicPeriod"/>
            </a:pPr>
            <a:r>
              <a:rPr lang="en-ZA" sz="1600" b="1" dirty="0"/>
              <a:t>District planning to be anchored on numbers </a:t>
            </a:r>
            <a:r>
              <a:rPr lang="en-ZA" sz="1600" dirty="0"/>
              <a:t>instead of just rates (and percentages). </a:t>
            </a:r>
          </a:p>
          <a:p>
            <a:pPr marL="417150" lvl="1" indent="-342900" algn="just">
              <a:buFont typeface="+mj-lt"/>
              <a:buAutoNum type="arabicPeriod"/>
            </a:pPr>
            <a:r>
              <a:rPr lang="en-ZA" sz="1600" b="1" dirty="0"/>
              <a:t>Current </a:t>
            </a:r>
            <a:r>
              <a:rPr lang="en-ZA" sz="1600" b="1" dirty="0" err="1"/>
              <a:t>DHP</a:t>
            </a:r>
            <a:r>
              <a:rPr lang="en-ZA" sz="1600" b="1" dirty="0"/>
              <a:t> guidelines not adequate to improve planning</a:t>
            </a:r>
            <a:r>
              <a:rPr lang="en-ZA" sz="1600" dirty="0"/>
              <a:t>. The District Health Plans must not only provide targets but also </a:t>
            </a:r>
            <a:r>
              <a:rPr lang="en-ZA" sz="1600" b="1" dirty="0"/>
              <a:t>provide strategies/activities </a:t>
            </a:r>
            <a:r>
              <a:rPr lang="en-ZA" sz="1600" dirty="0"/>
              <a:t>that will be deployed by Districts to achieve the targets.</a:t>
            </a:r>
          </a:p>
          <a:p>
            <a:pPr marL="417150" lvl="1" indent="-342900" algn="just">
              <a:buFont typeface="+mj-lt"/>
              <a:buAutoNum type="arabicPeriod"/>
            </a:pPr>
            <a:r>
              <a:rPr lang="en-ZA" sz="1600" dirty="0"/>
              <a:t>Forge strong </a:t>
            </a:r>
            <a:r>
              <a:rPr lang="en-ZA" sz="1600" b="1" dirty="0"/>
              <a:t>alignment between planning, budgeting, monitoring, and reporting </a:t>
            </a:r>
            <a:r>
              <a:rPr lang="en-ZA" sz="1600" dirty="0"/>
              <a:t>- NOT just planning. </a:t>
            </a:r>
          </a:p>
          <a:p>
            <a:pPr marL="417150" lvl="1" indent="-342900" algn="just">
              <a:buFont typeface="+mj-lt"/>
              <a:buAutoNum type="arabicPeriod"/>
            </a:pPr>
            <a:r>
              <a:rPr lang="en-ZA" sz="1600" b="1" dirty="0"/>
              <a:t>Planning and </a:t>
            </a:r>
            <a:r>
              <a:rPr lang="en-ZA" sz="1600" b="1" dirty="0" err="1"/>
              <a:t>M&amp;E</a:t>
            </a:r>
            <a:r>
              <a:rPr lang="en-ZA" sz="1600" b="1" dirty="0"/>
              <a:t> Forums </a:t>
            </a:r>
            <a:r>
              <a:rPr lang="en-ZA" sz="1600" dirty="0"/>
              <a:t>already exist, in different shape, size and form at Provincial, District and sub-District levels. They need to be optimised. Develop </a:t>
            </a:r>
            <a:r>
              <a:rPr lang="en-ZA" sz="1600" dirty="0" err="1"/>
              <a:t>ToRs</a:t>
            </a:r>
            <a:r>
              <a:rPr lang="en-ZA" sz="1600" dirty="0"/>
              <a:t> need to outline how they will operate, and propose minimum stakeholders.</a:t>
            </a:r>
          </a:p>
          <a:p>
            <a:pPr marL="417150" lvl="1" indent="-342900" algn="just">
              <a:buFont typeface="+mj-lt"/>
              <a:buAutoNum type="arabicPeriod"/>
            </a:pPr>
            <a:r>
              <a:rPr lang="en-ZA" sz="1600" b="1" dirty="0"/>
              <a:t>Pervasive incentive to Compliance</a:t>
            </a:r>
            <a:r>
              <a:rPr lang="en-ZA" sz="1600" dirty="0"/>
              <a:t>, however, experience tells us </a:t>
            </a:r>
            <a:r>
              <a:rPr lang="en-ZA" sz="1600" b="1" dirty="0"/>
              <a:t>Compliance planning neither effective nor efficient</a:t>
            </a:r>
            <a:r>
              <a:rPr lang="en-ZA" sz="1600" dirty="0"/>
              <a:t>. </a:t>
            </a:r>
          </a:p>
          <a:p>
            <a:pPr marL="360000" lvl="1" algn="just">
              <a:buFont typeface="Arial" panose="020B0604020202020204" pitchFamily="34" charset="0"/>
              <a:buChar char="•"/>
            </a:pPr>
            <a:endParaRPr lang="en-ZA" sz="1600" dirty="0"/>
          </a:p>
          <a:p>
            <a:pPr marL="74250" lvl="1" indent="0" algn="just">
              <a:buNone/>
            </a:pPr>
            <a:r>
              <a:rPr lang="en-ZA" sz="1600" dirty="0"/>
              <a:t>And many more…..    (refer to 7.1 </a:t>
            </a:r>
            <a:r>
              <a:rPr lang="en-ZA" sz="1600" b="1" dirty="0"/>
              <a:t>Strengthening District Planning and Monitoring that contains key discussions and Recommendations from the </a:t>
            </a:r>
            <a:r>
              <a:rPr lang="en-ZA" sz="1600" b="1" dirty="0" err="1"/>
              <a:t>NSPC</a:t>
            </a:r>
            <a:r>
              <a:rPr lang="en-ZA" sz="1600" b="1" dirty="0"/>
              <a:t>)</a:t>
            </a:r>
          </a:p>
          <a:p>
            <a:endParaRPr lang="en-US" sz="2000" dirty="0"/>
          </a:p>
        </p:txBody>
      </p:sp>
      <p:sp>
        <p:nvSpPr>
          <p:cNvPr id="5" name="Footer Placeholder 4"/>
          <p:cNvSpPr>
            <a:spLocks noGrp="1"/>
          </p:cNvSpPr>
          <p:nvPr>
            <p:ph type="ftr" sz="quarter" idx="10"/>
          </p:nvPr>
        </p:nvSpPr>
        <p:spPr/>
        <p:txBody>
          <a:bodyPr/>
          <a:lstStyle/>
          <a:p>
            <a:endParaRPr lang="en-ZA"/>
          </a:p>
        </p:txBody>
      </p:sp>
      <p:pic>
        <p:nvPicPr>
          <p:cNvPr id="8" name="Picture 7"/>
          <p:cNvPicPr>
            <a:picLocks noChangeAspect="1"/>
          </p:cNvPicPr>
          <p:nvPr/>
        </p:nvPicPr>
        <p:blipFill>
          <a:blip r:embed="rId2"/>
          <a:stretch>
            <a:fillRect/>
          </a:stretch>
        </p:blipFill>
        <p:spPr>
          <a:xfrm>
            <a:off x="7923248" y="206614"/>
            <a:ext cx="930165" cy="1251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30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71" y="161925"/>
            <a:ext cx="6483350" cy="839561"/>
          </a:xfrm>
        </p:spPr>
        <p:txBody>
          <a:bodyPr/>
          <a:lstStyle/>
          <a:p>
            <a:r>
              <a:rPr lang="en-ZA" dirty="0">
                <a:solidFill>
                  <a:schemeClr val="bg1"/>
                </a:solidFill>
              </a:rPr>
              <a:t>Intent of ‘new’ District Planning and Monitoring framework</a:t>
            </a:r>
            <a:endParaRPr lang="en-US" dirty="0">
              <a:solidFill>
                <a:schemeClr val="bg1"/>
              </a:solidFill>
            </a:endParaRPr>
          </a:p>
        </p:txBody>
      </p:sp>
      <p:sp>
        <p:nvSpPr>
          <p:cNvPr id="6" name="Content Placeholder 5"/>
          <p:cNvSpPr>
            <a:spLocks noGrp="1"/>
          </p:cNvSpPr>
          <p:nvPr>
            <p:ph idx="1"/>
          </p:nvPr>
        </p:nvSpPr>
        <p:spPr>
          <a:xfrm>
            <a:off x="250825" y="1357162"/>
            <a:ext cx="8605838" cy="4448326"/>
          </a:xfrm>
        </p:spPr>
        <p:txBody>
          <a:bodyPr>
            <a:noAutofit/>
          </a:bodyPr>
          <a:lstStyle/>
          <a:p>
            <a:pPr algn="just">
              <a:lnSpc>
                <a:spcPct val="114000"/>
              </a:lnSpc>
              <a:spcBef>
                <a:spcPts val="300"/>
              </a:spcBef>
              <a:buFont typeface="+mj-lt"/>
              <a:buAutoNum type="arabicPeriod"/>
            </a:pPr>
            <a:r>
              <a:rPr lang="en-US" sz="1600" b="1" dirty="0"/>
              <a:t>Simplified and logical set of steps</a:t>
            </a:r>
            <a:r>
              <a:rPr lang="en-US" sz="1600" dirty="0"/>
              <a:t> requiring District Management Team to collectively answer relevant questions that foster thinking (strategy, problem solving and learning), and encouragement through reflection.</a:t>
            </a:r>
          </a:p>
          <a:p>
            <a:pPr algn="just">
              <a:lnSpc>
                <a:spcPct val="114000"/>
              </a:lnSpc>
              <a:spcBef>
                <a:spcPts val="300"/>
              </a:spcBef>
              <a:buFont typeface="+mj-lt"/>
              <a:buAutoNum type="arabicPeriod"/>
            </a:pPr>
            <a:r>
              <a:rPr lang="en-US" sz="1600" b="1" dirty="0"/>
              <a:t>Collective ownership: </a:t>
            </a:r>
            <a:r>
              <a:rPr lang="en-US" sz="1600" dirty="0"/>
              <a:t>The revised planning and monitoring process requires District Offices, District Clinical Specialist Teams, and Referral Hospitals (Regional, Tertiary and Central) to collectively plan for reducing mortality and morbidity.  </a:t>
            </a:r>
          </a:p>
          <a:p>
            <a:pPr algn="just">
              <a:lnSpc>
                <a:spcPct val="114000"/>
              </a:lnSpc>
              <a:spcBef>
                <a:spcPts val="300"/>
              </a:spcBef>
              <a:buFont typeface="+mj-lt"/>
              <a:buAutoNum type="arabicPeriod"/>
            </a:pPr>
            <a:r>
              <a:rPr lang="en-US" sz="1600" dirty="0"/>
              <a:t>Onboard </a:t>
            </a:r>
            <a:r>
              <a:rPr lang="en-US" sz="1600" b="1" dirty="0"/>
              <a:t>action planning and monitoring</a:t>
            </a:r>
            <a:r>
              <a:rPr lang="en-US" sz="1600" dirty="0"/>
              <a:t> at District and lower levels with shorter cycles (at least monthly), tied to a response. </a:t>
            </a:r>
          </a:p>
          <a:p>
            <a:pPr algn="just">
              <a:lnSpc>
                <a:spcPct val="114000"/>
              </a:lnSpc>
              <a:spcBef>
                <a:spcPts val="300"/>
              </a:spcBef>
              <a:buFont typeface="+mj-lt"/>
              <a:buAutoNum type="arabicPeriod"/>
            </a:pPr>
            <a:r>
              <a:rPr lang="en-US" sz="1600" b="1" dirty="0"/>
              <a:t>Strengthen coherence, </a:t>
            </a:r>
            <a:r>
              <a:rPr lang="en-US" sz="1600" dirty="0"/>
              <a:t>and</a:t>
            </a:r>
            <a:r>
              <a:rPr lang="en-US" sz="1600" b="1" dirty="0"/>
              <a:t> prevent duplicate planning</a:t>
            </a:r>
            <a:r>
              <a:rPr lang="en-US" sz="1600" dirty="0"/>
              <a:t> for various health programmes (HIV, TB, Ideal Clinic, </a:t>
            </a:r>
            <a:r>
              <a:rPr lang="en-US" sz="1600" dirty="0" err="1"/>
              <a:t>MNCH</a:t>
            </a:r>
            <a:r>
              <a:rPr lang="en-US" sz="1600" dirty="0"/>
              <a:t>, </a:t>
            </a:r>
            <a:r>
              <a:rPr lang="en-US" sz="1600" dirty="0" err="1"/>
              <a:t>NCDs</a:t>
            </a:r>
            <a:r>
              <a:rPr lang="en-US" sz="1600" dirty="0"/>
              <a:t>, etc.) required from District staff. </a:t>
            </a:r>
          </a:p>
          <a:p>
            <a:pPr algn="just">
              <a:lnSpc>
                <a:spcPct val="114000"/>
              </a:lnSpc>
              <a:spcBef>
                <a:spcPts val="300"/>
              </a:spcBef>
              <a:buFont typeface="+mj-lt"/>
              <a:buAutoNum type="arabicPeriod"/>
            </a:pPr>
            <a:r>
              <a:rPr lang="en-US" sz="1600" dirty="0"/>
              <a:t>A </a:t>
            </a:r>
            <a:r>
              <a:rPr lang="en-US" sz="1600" b="1" dirty="0"/>
              <a:t>common logical framework</a:t>
            </a:r>
            <a:r>
              <a:rPr lang="en-US" sz="1600" dirty="0"/>
              <a:t> that consolidates requirements of overlapping plans to free up time to make way for this integrated planning approach. District Health Plan becomes the Plan where all interventions come together. </a:t>
            </a:r>
            <a:endParaRPr lang="en-ZA" sz="1600"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22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B124-DC30-43CD-B29B-8D4FF9D5BCF1}"/>
              </a:ext>
            </a:extLst>
          </p:cNvPr>
          <p:cNvSpPr>
            <a:spLocks noGrp="1"/>
          </p:cNvSpPr>
          <p:nvPr>
            <p:ph type="title"/>
          </p:nvPr>
        </p:nvSpPr>
        <p:spPr>
          <a:xfrm>
            <a:off x="628650" y="174625"/>
            <a:ext cx="6463630" cy="543595"/>
          </a:xfrm>
        </p:spPr>
        <p:txBody>
          <a:bodyPr/>
          <a:lstStyle/>
          <a:p>
            <a:r>
              <a:rPr lang="en-ZA" dirty="0"/>
              <a:t>Intent of ‘new’ District Planning and Monitoring framework (2)</a:t>
            </a:r>
            <a:endParaRPr lang="en-US" dirty="0"/>
          </a:p>
        </p:txBody>
      </p:sp>
      <p:sp>
        <p:nvSpPr>
          <p:cNvPr id="3" name="Content Placeholder 2">
            <a:extLst>
              <a:ext uri="{FF2B5EF4-FFF2-40B4-BE49-F238E27FC236}">
                <a16:creationId xmlns:a16="http://schemas.microsoft.com/office/drawing/2014/main" id="{25CD36E6-E448-4EFE-84D4-C3EA0B910F10}"/>
              </a:ext>
            </a:extLst>
          </p:cNvPr>
          <p:cNvSpPr>
            <a:spLocks noGrp="1"/>
          </p:cNvSpPr>
          <p:nvPr>
            <p:ph idx="1"/>
          </p:nvPr>
        </p:nvSpPr>
        <p:spPr>
          <a:xfrm>
            <a:off x="250824" y="1268412"/>
            <a:ext cx="8605839" cy="4537075"/>
          </a:xfrm>
        </p:spPr>
        <p:txBody>
          <a:bodyPr>
            <a:normAutofit/>
          </a:bodyPr>
          <a:lstStyle/>
          <a:p>
            <a:pPr>
              <a:buFont typeface="+mj-lt"/>
              <a:buAutoNum type="arabicPeriod" startAt="6"/>
            </a:pPr>
            <a:r>
              <a:rPr lang="en-US" sz="1600" b="1" dirty="0"/>
              <a:t>Streamlined process </a:t>
            </a:r>
            <a:r>
              <a:rPr lang="en-US" sz="1600" dirty="0"/>
              <a:t>to ensure top down and bottom up needs are accommodated within the planning cycle. </a:t>
            </a:r>
          </a:p>
          <a:p>
            <a:pPr>
              <a:buFont typeface="+mj-lt"/>
              <a:buAutoNum type="arabicPeriod" startAt="6"/>
            </a:pPr>
            <a:r>
              <a:rPr lang="en-US" sz="1600" dirty="0"/>
              <a:t>Make planning </a:t>
            </a:r>
            <a:r>
              <a:rPr lang="en-US" sz="1600" b="1" dirty="0"/>
              <a:t>more comprehensive,</a:t>
            </a:r>
            <a:r>
              <a:rPr lang="en-US" sz="1600" dirty="0"/>
              <a:t> </a:t>
            </a:r>
            <a:r>
              <a:rPr lang="en-US" sz="1600" b="1" dirty="0"/>
              <a:t>yet easier</a:t>
            </a:r>
            <a:r>
              <a:rPr lang="en-US" sz="1600" dirty="0"/>
              <a:t> by simplifying (and reduce) what must be ‘handed in’ to higher levels. </a:t>
            </a:r>
          </a:p>
          <a:p>
            <a:pPr>
              <a:buFont typeface="+mj-lt"/>
              <a:buAutoNum type="arabicPeriod" startAt="6"/>
            </a:pPr>
            <a:r>
              <a:rPr lang="en-US" sz="1600" b="1" dirty="0"/>
              <a:t>Emphasis on the process of planning</a:t>
            </a:r>
            <a:r>
              <a:rPr lang="en-US" sz="1600" dirty="0"/>
              <a:t>, as opposed to just a plan, and a report. </a:t>
            </a:r>
          </a:p>
          <a:p>
            <a:pPr>
              <a:buFont typeface="+mj-lt"/>
              <a:buAutoNum type="arabicPeriod" startAt="6"/>
            </a:pPr>
            <a:r>
              <a:rPr lang="en-US" sz="1600" dirty="0"/>
              <a:t>Strengthen District and Provincial health planning (currently administrative in nature) with the patient pathways. (</a:t>
            </a:r>
            <a:r>
              <a:rPr lang="en-US" sz="1600" i="1" dirty="0"/>
              <a:t>refer to Integrated Plan for reducing Maternal, Infant, and Child Mortality, and </a:t>
            </a:r>
            <a:r>
              <a:rPr lang="en-US" sz="1600" i="1" dirty="0" err="1"/>
              <a:t>NHC</a:t>
            </a:r>
            <a:r>
              <a:rPr lang="en-US" sz="1600" i="1" dirty="0"/>
              <a:t> directive to regionalize role of </a:t>
            </a:r>
            <a:r>
              <a:rPr lang="en-US" sz="1600" i="1" dirty="0" err="1"/>
              <a:t>DCSTs</a:t>
            </a:r>
            <a:r>
              <a:rPr lang="en-US" sz="1600" i="1" dirty="0"/>
              <a:t>).</a:t>
            </a:r>
          </a:p>
          <a:p>
            <a:pPr>
              <a:buFont typeface="+mj-lt"/>
              <a:buAutoNum type="arabicPeriod" startAt="6"/>
            </a:pPr>
            <a:r>
              <a:rPr lang="en-US" sz="1600" dirty="0"/>
              <a:t>This requires introduction to </a:t>
            </a:r>
            <a:r>
              <a:rPr lang="en-US" sz="1600" b="1" dirty="0"/>
              <a:t>dual approach to planning</a:t>
            </a:r>
            <a:r>
              <a:rPr lang="en-US" sz="1600" dirty="0"/>
              <a:t> to achieving better health outcomes. </a:t>
            </a:r>
          </a:p>
          <a:p>
            <a:pPr lvl="1"/>
            <a:r>
              <a:rPr lang="en-US" sz="1600" u="sng" dirty="0"/>
              <a:t>Proactive</a:t>
            </a:r>
            <a:r>
              <a:rPr lang="en-US" sz="1600" dirty="0"/>
              <a:t> one of improving (or maintaining) effective coverage of interventions that are known to impact on causes of illness (morbidity), and death (mortality), and</a:t>
            </a:r>
          </a:p>
          <a:p>
            <a:pPr lvl="1"/>
            <a:r>
              <a:rPr lang="en-US" sz="1600" u="sng" dirty="0"/>
              <a:t>Reaction or response</a:t>
            </a:r>
            <a:r>
              <a:rPr lang="en-US" sz="1600" dirty="0"/>
              <a:t> to undesired outcomes (which include avoidable deaths), and under achieved targets to learn and prevent recurrence, thus bringing down mortality. </a:t>
            </a:r>
          </a:p>
          <a:p>
            <a:pPr>
              <a:buFont typeface="+mj-lt"/>
              <a:buAutoNum type="arabicPeriod" startAt="6"/>
            </a:pPr>
            <a:r>
              <a:rPr lang="en-US" sz="1600" b="1" dirty="0"/>
              <a:t>Increase flexibility</a:t>
            </a:r>
            <a:r>
              <a:rPr lang="en-US" sz="1600" dirty="0"/>
              <a:t> and make </a:t>
            </a:r>
            <a:r>
              <a:rPr lang="en-US" sz="1600" b="1" dirty="0"/>
              <a:t>planning live</a:t>
            </a:r>
            <a:r>
              <a:rPr lang="en-US" sz="1600" dirty="0"/>
              <a:t>. Ensure that its guides action, but, conversely also ensure that results from in year implementation guide plans. </a:t>
            </a:r>
          </a:p>
          <a:p>
            <a:endParaRPr lang="en-US" sz="1600" dirty="0"/>
          </a:p>
          <a:p>
            <a:pPr marL="514350" indent="-514350">
              <a:buFont typeface="+mj-lt"/>
              <a:buAutoNum type="arabicPeriod" startAt="6"/>
            </a:pPr>
            <a:endParaRPr lang="en-US" sz="1600" dirty="0"/>
          </a:p>
          <a:p>
            <a:endParaRPr lang="en-US" sz="1600" dirty="0"/>
          </a:p>
        </p:txBody>
      </p:sp>
      <p:sp>
        <p:nvSpPr>
          <p:cNvPr id="4" name="Footer Placeholder 3">
            <a:extLst>
              <a:ext uri="{FF2B5EF4-FFF2-40B4-BE49-F238E27FC236}">
                <a16:creationId xmlns:a16="http://schemas.microsoft.com/office/drawing/2014/main" id="{1D9D6DAC-EBDC-4102-8178-AA2BBF3F703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585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E0D1-E1FA-4ABA-9549-8EC70FC061C2}"/>
              </a:ext>
            </a:extLst>
          </p:cNvPr>
          <p:cNvSpPr>
            <a:spLocks noGrp="1"/>
          </p:cNvSpPr>
          <p:nvPr>
            <p:ph type="title"/>
          </p:nvPr>
        </p:nvSpPr>
        <p:spPr/>
        <p:txBody>
          <a:bodyPr/>
          <a:lstStyle/>
          <a:p>
            <a:r>
              <a:rPr lang="en-ZA" dirty="0"/>
              <a:t>Considering the </a:t>
            </a:r>
            <a:r>
              <a:rPr lang="en-ZA" i="1" dirty="0"/>
              <a:t>business</a:t>
            </a:r>
            <a:r>
              <a:rPr lang="en-ZA" dirty="0"/>
              <a:t> of healthcare</a:t>
            </a:r>
          </a:p>
        </p:txBody>
      </p:sp>
      <p:sp>
        <p:nvSpPr>
          <p:cNvPr id="3" name="Content Placeholder 2">
            <a:extLst>
              <a:ext uri="{FF2B5EF4-FFF2-40B4-BE49-F238E27FC236}">
                <a16:creationId xmlns:a16="http://schemas.microsoft.com/office/drawing/2014/main" id="{BC83FE2A-52DF-4BE0-80B8-96506394992E}"/>
              </a:ext>
            </a:extLst>
          </p:cNvPr>
          <p:cNvSpPr>
            <a:spLocks noGrp="1"/>
          </p:cNvSpPr>
          <p:nvPr>
            <p:ph idx="1"/>
          </p:nvPr>
        </p:nvSpPr>
        <p:spPr>
          <a:xfrm>
            <a:off x="250825" y="1268414"/>
            <a:ext cx="8605838" cy="4537074"/>
          </a:xfrm>
        </p:spPr>
        <p:txBody>
          <a:bodyPr>
            <a:noAutofit/>
          </a:bodyPr>
          <a:lstStyle/>
          <a:p>
            <a:pPr marL="171450" indent="-171450" algn="just"/>
            <a:r>
              <a:rPr lang="en-ZA" sz="2000" dirty="0"/>
              <a:t>Our Business is ‘</a:t>
            </a:r>
            <a:r>
              <a:rPr lang="en-ZA" sz="2000" b="1" u="sng" dirty="0"/>
              <a:t>healthcare’</a:t>
            </a:r>
            <a:r>
              <a:rPr lang="en-ZA" sz="2000" dirty="0"/>
              <a:t>. we plan to improve health of people and managing associated diseases. There are 3 variables we plans for:</a:t>
            </a:r>
          </a:p>
          <a:p>
            <a:pPr marL="571500" lvl="1" indent="-171450" algn="just"/>
            <a:r>
              <a:rPr lang="en-ZA" sz="1800" b="1" dirty="0"/>
              <a:t>community/people/patients, </a:t>
            </a:r>
          </a:p>
          <a:p>
            <a:pPr marL="571500" lvl="1" indent="-171450" algn="just"/>
            <a:r>
              <a:rPr lang="en-ZA" sz="1800" b="1" dirty="0"/>
              <a:t>Health status </a:t>
            </a:r>
            <a:r>
              <a:rPr lang="en-ZA" sz="1800" dirty="0"/>
              <a:t>of the community (manage diseases)</a:t>
            </a:r>
          </a:p>
          <a:p>
            <a:pPr marL="571500" lvl="1" indent="-171450" algn="just"/>
            <a:r>
              <a:rPr lang="en-ZA" sz="1800" b="1" dirty="0"/>
              <a:t>Service delivery platforms</a:t>
            </a:r>
            <a:r>
              <a:rPr lang="en-ZA" sz="1800" dirty="0"/>
              <a:t> (manage health services and platform)</a:t>
            </a:r>
          </a:p>
          <a:p>
            <a:pPr marL="171450" indent="-171450" algn="just"/>
            <a:r>
              <a:rPr lang="en-ZA" sz="2000" dirty="0"/>
              <a:t>The life course approach considers people lives with different structural, social and cultural contexts throughout their lives, </a:t>
            </a:r>
          </a:p>
          <a:p>
            <a:pPr marL="171450" indent="-171450" algn="just"/>
            <a:r>
              <a:rPr lang="en-ZA" sz="2000" dirty="0"/>
              <a:t>The illness condition approach considers a programmatic perspective of rendering health services in response to certain conditions/illnesses</a:t>
            </a:r>
          </a:p>
          <a:p>
            <a:pPr marL="171450" indent="-171450" algn="just"/>
            <a:r>
              <a:rPr lang="en-ZA" sz="2000" dirty="0"/>
              <a:t>The </a:t>
            </a:r>
            <a:r>
              <a:rPr lang="en-ZA" sz="2000" u="sng" dirty="0"/>
              <a:t>life course and illness/condition approach can be combined </a:t>
            </a:r>
            <a:r>
              <a:rPr lang="en-ZA" sz="2000" dirty="0"/>
              <a:t>to create a </a:t>
            </a:r>
            <a:r>
              <a:rPr lang="en-ZA" sz="2000" u="sng" dirty="0"/>
              <a:t>robust tool for understanding</a:t>
            </a:r>
            <a:r>
              <a:rPr lang="en-ZA" sz="2000" dirty="0"/>
              <a:t> vulnerable groups that require prioritised interventions. </a:t>
            </a:r>
          </a:p>
        </p:txBody>
      </p:sp>
      <p:sp>
        <p:nvSpPr>
          <p:cNvPr id="4" name="Slide Number Placeholder 3">
            <a:extLst>
              <a:ext uri="{FF2B5EF4-FFF2-40B4-BE49-F238E27FC236}">
                <a16:creationId xmlns:a16="http://schemas.microsoft.com/office/drawing/2014/main" id="{C1389315-DF49-4A14-876E-18F8DD47443C}"/>
              </a:ext>
            </a:extLst>
          </p:cNvPr>
          <p:cNvSpPr>
            <a:spLocks noGrp="1"/>
          </p:cNvSpPr>
          <p:nvPr>
            <p:ph type="sldNum" sz="quarter" idx="10"/>
          </p:nvPr>
        </p:nvSpPr>
        <p:spPr/>
        <p:txBody>
          <a:bodyPr/>
          <a:lstStyle/>
          <a:p>
            <a:pPr>
              <a:defRPr/>
            </a:pPr>
            <a:fld id="{28A37779-3EFF-4C44-81BE-A0A03BDD188D}" type="slidenum">
              <a:rPr lang="en-AU" smtClean="0"/>
              <a:pPr>
                <a:defRPr/>
              </a:pPr>
              <a:t>15</a:t>
            </a:fld>
            <a:endParaRPr lang="en-AU" dirty="0"/>
          </a:p>
        </p:txBody>
      </p:sp>
    </p:spTree>
    <p:extLst>
      <p:ext uri="{BB962C8B-B14F-4D97-AF65-F5344CB8AC3E}">
        <p14:creationId xmlns:p14="http://schemas.microsoft.com/office/powerpoint/2010/main" val="428047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Planning for the health of people and managing diseases</a:t>
            </a:r>
          </a:p>
        </p:txBody>
      </p:sp>
      <p:sp>
        <p:nvSpPr>
          <p:cNvPr id="3" name="Slide Number Placeholder 2"/>
          <p:cNvSpPr>
            <a:spLocks noGrp="1"/>
          </p:cNvSpPr>
          <p:nvPr>
            <p:ph type="sldNum" sz="quarter" idx="11"/>
          </p:nvPr>
        </p:nvSpPr>
        <p:spPr/>
        <p:txBody>
          <a:bodyPr/>
          <a:lstStyle/>
          <a:p>
            <a:fld id="{6F95C33E-24F2-452D-AE9F-D6633E523EED}" type="slidenum">
              <a:rPr lang="en-ZA" smtClean="0"/>
              <a:pPr/>
              <a:t>16</a:t>
            </a:fld>
            <a:endParaRPr lang="en-ZA"/>
          </a:p>
        </p:txBody>
      </p:sp>
      <p:sp>
        <p:nvSpPr>
          <p:cNvPr id="8" name="Text Placeholder 7"/>
          <p:cNvSpPr>
            <a:spLocks noGrp="1"/>
          </p:cNvSpPr>
          <p:nvPr>
            <p:ph type="body" sz="quarter" idx="12"/>
          </p:nvPr>
        </p:nvSpPr>
        <p:spPr>
          <a:xfrm>
            <a:off x="250825" y="1148720"/>
            <a:ext cx="8602663" cy="396875"/>
          </a:xfrm>
        </p:spPr>
        <p:txBody>
          <a:bodyPr/>
          <a:lstStyle/>
          <a:p>
            <a:r>
              <a:rPr lang="en-ZA" b="1" dirty="0"/>
              <a:t>Integration, coordinated planning and monitoring</a:t>
            </a:r>
          </a:p>
        </p:txBody>
      </p:sp>
      <p:sp>
        <p:nvSpPr>
          <p:cNvPr id="13" name="Text Placeholder 12"/>
          <p:cNvSpPr>
            <a:spLocks noGrp="1"/>
          </p:cNvSpPr>
          <p:nvPr>
            <p:ph type="body" sz="quarter" idx="13"/>
          </p:nvPr>
        </p:nvSpPr>
        <p:spPr>
          <a:xfrm>
            <a:off x="250825" y="4732820"/>
            <a:ext cx="8605838" cy="1281613"/>
          </a:xfrm>
        </p:spPr>
        <p:txBody>
          <a:bodyPr/>
          <a:lstStyle/>
          <a:p>
            <a:pPr marL="0" indent="0">
              <a:buNone/>
            </a:pPr>
            <a:r>
              <a:rPr lang="en-ZA" dirty="0"/>
              <a:t>Example:</a:t>
            </a:r>
          </a:p>
          <a:p>
            <a:r>
              <a:rPr lang="en-ZA" dirty="0"/>
              <a:t>Maternal and Child Health (MCWH) Programme is intended to address all illnesses and conditions for pregnant women and children under the age of 5</a:t>
            </a:r>
          </a:p>
          <a:p>
            <a:r>
              <a:rPr lang="en-ZA" dirty="0"/>
              <a:t>Within MCWH there is a specific intervention for HIV-positive pregnant women – this addresses the intersection of the “Pregnant Women” horizontal population category above with the “HIV” illness/ condition vertical</a:t>
            </a:r>
          </a:p>
        </p:txBody>
      </p:sp>
      <p:graphicFrame>
        <p:nvGraphicFramePr>
          <p:cNvPr id="12" name="Table 11"/>
          <p:cNvGraphicFramePr>
            <a:graphicFrameLocks noGrp="1"/>
          </p:cNvGraphicFramePr>
          <p:nvPr>
            <p:extLst>
              <p:ext uri="{D42A27DB-BD31-4B8C-83A1-F6EECF244321}">
                <p14:modId xmlns:p14="http://schemas.microsoft.com/office/powerpoint/2010/main" val="3674972606"/>
              </p:ext>
            </p:extLst>
          </p:nvPr>
        </p:nvGraphicFramePr>
        <p:xfrm>
          <a:off x="247576" y="1647865"/>
          <a:ext cx="8605837" cy="2858068"/>
        </p:xfrm>
        <a:graphic>
          <a:graphicData uri="http://schemas.openxmlformats.org/drawingml/2006/table">
            <a:tbl>
              <a:tblPr firstRow="1" bandRow="1">
                <a:tableStyleId>{2D5ABB26-0587-4C30-8999-92F81FD0307C}</a:tableStyleId>
              </a:tblPr>
              <a:tblGrid>
                <a:gridCol w="933449">
                  <a:extLst>
                    <a:ext uri="{9D8B030D-6E8A-4147-A177-3AD203B41FA5}">
                      <a16:colId xmlns:a16="http://schemas.microsoft.com/office/drawing/2014/main" val="564909936"/>
                    </a:ext>
                  </a:extLst>
                </a:gridCol>
                <a:gridCol w="1421325">
                  <a:extLst>
                    <a:ext uri="{9D8B030D-6E8A-4147-A177-3AD203B41FA5}">
                      <a16:colId xmlns:a16="http://schemas.microsoft.com/office/drawing/2014/main" val="3216073928"/>
                    </a:ext>
                  </a:extLst>
                </a:gridCol>
                <a:gridCol w="1065994">
                  <a:extLst>
                    <a:ext uri="{9D8B030D-6E8A-4147-A177-3AD203B41FA5}">
                      <a16:colId xmlns:a16="http://schemas.microsoft.com/office/drawing/2014/main" val="806286619"/>
                    </a:ext>
                  </a:extLst>
                </a:gridCol>
                <a:gridCol w="994264">
                  <a:extLst>
                    <a:ext uri="{9D8B030D-6E8A-4147-A177-3AD203B41FA5}">
                      <a16:colId xmlns:a16="http://schemas.microsoft.com/office/drawing/2014/main" val="2109520478"/>
                    </a:ext>
                  </a:extLst>
                </a:gridCol>
                <a:gridCol w="994264">
                  <a:extLst>
                    <a:ext uri="{9D8B030D-6E8A-4147-A177-3AD203B41FA5}">
                      <a16:colId xmlns:a16="http://schemas.microsoft.com/office/drawing/2014/main" val="1640970591"/>
                    </a:ext>
                  </a:extLst>
                </a:gridCol>
                <a:gridCol w="994264">
                  <a:extLst>
                    <a:ext uri="{9D8B030D-6E8A-4147-A177-3AD203B41FA5}">
                      <a16:colId xmlns:a16="http://schemas.microsoft.com/office/drawing/2014/main" val="2396949899"/>
                    </a:ext>
                  </a:extLst>
                </a:gridCol>
                <a:gridCol w="994264">
                  <a:extLst>
                    <a:ext uri="{9D8B030D-6E8A-4147-A177-3AD203B41FA5}">
                      <a16:colId xmlns:a16="http://schemas.microsoft.com/office/drawing/2014/main" val="1816524311"/>
                    </a:ext>
                  </a:extLst>
                </a:gridCol>
                <a:gridCol w="1208013">
                  <a:extLst>
                    <a:ext uri="{9D8B030D-6E8A-4147-A177-3AD203B41FA5}">
                      <a16:colId xmlns:a16="http://schemas.microsoft.com/office/drawing/2014/main" val="512841545"/>
                    </a:ext>
                  </a:extLst>
                </a:gridCol>
              </a:tblGrid>
              <a:tr h="205361">
                <a:tc gridSpan="2">
                  <a:txBody>
                    <a:bodyPr/>
                    <a:lstStyle/>
                    <a:p>
                      <a:pPr algn="ctr"/>
                      <a:endParaRPr lang="en-ZA" sz="1200" b="1"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algn="ctr"/>
                      <a:endParaRPr lang="en-ZA" sz="1200" b="1"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ZA" sz="1200" b="1" dirty="0">
                          <a:latin typeface="Arial" panose="020B0604020202020204" pitchFamily="34" charset="0"/>
                          <a:cs typeface="Arial" panose="020B0604020202020204" pitchFamily="34" charset="0"/>
                        </a:rPr>
                        <a:t>Programmatic Approach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910152"/>
                  </a:ext>
                </a:extLst>
              </a:tr>
              <a:tr h="205361">
                <a:tc rowSpan="2" gridSpan="2">
                  <a:txBody>
                    <a:bodyPr/>
                    <a:lstStyle/>
                    <a:p>
                      <a:pPr algn="ctr"/>
                      <a:r>
                        <a:rPr lang="en-ZA" sz="1200" b="1" dirty="0">
                          <a:latin typeface="Arial" panose="020B0604020202020204" pitchFamily="34" charset="0"/>
                          <a:cs typeface="Arial" panose="020B0604020202020204" pitchFamily="34" charset="0"/>
                        </a:rPr>
                        <a:t>Life Course Approach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rowSpan="2" hMerge="1">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ZA" sz="1200" b="1" dirty="0">
                          <a:latin typeface="Arial" panose="020B0604020202020204" pitchFamily="34" charset="0"/>
                          <a:cs typeface="Arial" panose="020B0604020202020204" pitchFamily="34" charset="0"/>
                        </a:rPr>
                        <a:t>Estimated Population (Year </a:t>
                      </a:r>
                      <a:r>
                        <a:rPr lang="en-ZA" sz="1200" b="1" dirty="0" err="1">
                          <a:latin typeface="Arial" panose="020B0604020202020204" pitchFamily="34" charset="0"/>
                          <a:cs typeface="Arial" panose="020B0604020202020204" pitchFamily="34" charset="0"/>
                        </a:rPr>
                        <a:t>xxxx</a:t>
                      </a:r>
                      <a:r>
                        <a:rPr lang="en-ZA" sz="1200" b="1" dirty="0">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ZA" sz="1200" b="1" dirty="0">
                          <a:latin typeface="Arial" panose="020B0604020202020204" pitchFamily="34" charset="0"/>
                          <a:cs typeface="Arial" panose="020B0604020202020204" pitchFamily="34" charset="0"/>
                        </a:rPr>
                        <a:t>Illness/ Condition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a:r>
                        <a:rPr lang="en-ZA" sz="1200" dirty="0">
                          <a:latin typeface="Arial" panose="020B0604020202020204" pitchFamily="34" charset="0"/>
                          <a:cs typeface="Arial" panose="020B0604020202020204" pitchFamily="34" charset="0"/>
                        </a:rPr>
                        <a:t>Target Population Aspiration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70600193"/>
                  </a:ext>
                </a:extLst>
              </a:tr>
              <a:tr h="205361">
                <a:tc gridSpan="2"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HIV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Hypertension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….etc.</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8812471"/>
                  </a:ext>
                </a:extLst>
              </a:tr>
              <a:tr h="300581">
                <a:tc rowSpan="5">
                  <a:txBody>
                    <a:bodyPr/>
                    <a:lstStyle/>
                    <a:p>
                      <a:pPr algn="ctr"/>
                      <a:r>
                        <a:rPr lang="en-ZA" sz="1200" b="1" dirty="0">
                          <a:latin typeface="Arial" panose="020B0604020202020204" pitchFamily="34" charset="0"/>
                          <a:cs typeface="Arial" panose="020B0604020202020204" pitchFamily="34" charset="0"/>
                        </a:rPr>
                        <a:t>Population Category</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Pregnant Women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62815631"/>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a:t>
                      </a:r>
                      <a:r>
                        <a:rPr lang="en-ZA" sz="1200" baseline="0" dirty="0">
                          <a:latin typeface="Arial" panose="020B0604020202020204" pitchFamily="34" charset="0"/>
                          <a:cs typeface="Arial" panose="020B0604020202020204" pitchFamily="34" charset="0"/>
                        </a:rPr>
                        <a:t> 0-4</a:t>
                      </a: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985809479"/>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 5-15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4346493"/>
                  </a:ext>
                </a:extLst>
              </a:tr>
              <a:tr h="300581">
                <a:tc vMerge="1">
                  <a:txBody>
                    <a:bodyPr/>
                    <a:lstStyle/>
                    <a:p>
                      <a:pPr algn="ctr"/>
                      <a:endParaRPr lang="en-ZA" sz="12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Female age 12-22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10425412"/>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…..etc.</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824346379"/>
                  </a:ext>
                </a:extLst>
              </a:tr>
              <a:tr h="300581">
                <a:tc gridSpan="2">
                  <a:txBody>
                    <a:bodyPr/>
                    <a:lstStyle/>
                    <a:p>
                      <a:pPr algn="ctr"/>
                      <a:r>
                        <a:rPr lang="en-ZA" sz="1200" b="1" dirty="0">
                          <a:latin typeface="Arial" panose="020B0604020202020204" pitchFamily="34" charset="0"/>
                          <a:cs typeface="Arial" panose="020B0604020202020204" pitchFamily="34" charset="0"/>
                        </a:rPr>
                        <a:t>Disease Burden (Year:</a:t>
                      </a:r>
                      <a:r>
                        <a:rPr lang="en-ZA" sz="1200" b="1" baseline="0" dirty="0">
                          <a:latin typeface="Arial" panose="020B0604020202020204" pitchFamily="34" charset="0"/>
                          <a:cs typeface="Arial" panose="020B0604020202020204" pitchFamily="34" charset="0"/>
                        </a:rPr>
                        <a:t> </a:t>
                      </a:r>
                      <a:r>
                        <a:rPr lang="en-ZA" sz="1200" b="1" baseline="0" dirty="0" err="1">
                          <a:latin typeface="Arial" panose="020B0604020202020204" pitchFamily="34" charset="0"/>
                          <a:cs typeface="Arial" panose="020B0604020202020204" pitchFamily="34" charset="0"/>
                        </a:rPr>
                        <a:t>xxxx</a:t>
                      </a:r>
                      <a:r>
                        <a:rPr lang="en-ZA" sz="1200" b="1" dirty="0">
                          <a:latin typeface="Arial" panose="020B0604020202020204" pitchFamily="34" charset="0"/>
                          <a:cs typeface="Arial" panose="020B0604020202020204" pitchFamily="34" charset="0"/>
                        </a:rPr>
                        <a:t>)</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endParaRPr lang="en-US"/>
                    </a:p>
                  </a:txBody>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rowSpan="2">
                  <a:txBody>
                    <a:bodyPr/>
                    <a:lstStyle/>
                    <a:p>
                      <a:pPr algn="ctr"/>
                      <a:r>
                        <a:rPr lang="en-US" sz="1200" b="1" dirty="0">
                          <a:solidFill>
                            <a:schemeClr val="bg1"/>
                          </a:solidFill>
                        </a:rPr>
                        <a:t>Health System Strengthening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6957554"/>
                  </a:ext>
                </a:extLst>
              </a:tr>
              <a:tr h="300581">
                <a:tc gridSpan="2">
                  <a:txBody>
                    <a:bodyPr/>
                    <a:lstStyle/>
                    <a:p>
                      <a:pPr algn="ctr"/>
                      <a:r>
                        <a:rPr lang="en-ZA" sz="1200" dirty="0">
                          <a:latin typeface="Arial" panose="020B0604020202020204" pitchFamily="34" charset="0"/>
                          <a:cs typeface="Arial" panose="020B0604020202020204" pitchFamily="34" charset="0"/>
                        </a:rPr>
                        <a:t>Illness/ Condition Aspiration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pPr algn="l"/>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797710"/>
                  </a:ext>
                </a:extLst>
              </a:tr>
            </a:tbl>
          </a:graphicData>
        </a:graphic>
      </p:graphicFrame>
      <p:cxnSp>
        <p:nvCxnSpPr>
          <p:cNvPr id="15" name="Straight Arrow Connector 14"/>
          <p:cNvCxnSpPr/>
          <p:nvPr/>
        </p:nvCxnSpPr>
        <p:spPr>
          <a:xfrm flipH="1">
            <a:off x="3682332" y="1969993"/>
            <a:ext cx="0" cy="22138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39953" y="3013398"/>
            <a:ext cx="564281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p:cNvPr>
          <p:cNvSpPr txBox="1"/>
          <p:nvPr/>
        </p:nvSpPr>
        <p:spPr>
          <a:xfrm>
            <a:off x="4770317" y="2729627"/>
            <a:ext cx="1382082" cy="307777"/>
          </a:xfrm>
          <a:prstGeom prst="rect">
            <a:avLst/>
          </a:prstGeom>
          <a:noFill/>
        </p:spPr>
        <p:txBody>
          <a:bodyPr wrap="square" rtlCol="0">
            <a:spAutoFit/>
          </a:bodyPr>
          <a:lstStyle/>
          <a:p>
            <a:r>
              <a:rPr lang="en-ZA" sz="1400" b="1" dirty="0">
                <a:solidFill>
                  <a:schemeClr val="bg2"/>
                </a:solidFill>
              </a:rPr>
              <a:t>Mortality</a:t>
            </a:r>
          </a:p>
        </p:txBody>
      </p:sp>
      <p:sp>
        <p:nvSpPr>
          <p:cNvPr id="10" name="TextBox 9">
            <a:extLst/>
          </p:cNvPr>
          <p:cNvSpPr txBox="1"/>
          <p:nvPr/>
        </p:nvSpPr>
        <p:spPr>
          <a:xfrm>
            <a:off x="3630704" y="3289141"/>
            <a:ext cx="1130357" cy="307777"/>
          </a:xfrm>
          <a:prstGeom prst="rect">
            <a:avLst/>
          </a:prstGeom>
          <a:noFill/>
        </p:spPr>
        <p:txBody>
          <a:bodyPr wrap="square" rtlCol="0">
            <a:spAutoFit/>
          </a:bodyPr>
          <a:lstStyle/>
          <a:p>
            <a:r>
              <a:rPr lang="en-ZA" sz="1400" b="1" dirty="0">
                <a:solidFill>
                  <a:schemeClr val="bg2"/>
                </a:solidFill>
              </a:rPr>
              <a:t>Morbidity</a:t>
            </a:r>
          </a:p>
        </p:txBody>
      </p:sp>
    </p:spTree>
    <p:extLst>
      <p:ext uri="{BB962C8B-B14F-4D97-AF65-F5344CB8AC3E}">
        <p14:creationId xmlns:p14="http://schemas.microsoft.com/office/powerpoint/2010/main" val="38935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44E9-E799-4CE5-8FB2-A3E6060D0C7D}"/>
              </a:ext>
            </a:extLst>
          </p:cNvPr>
          <p:cNvSpPr>
            <a:spLocks noGrp="1"/>
          </p:cNvSpPr>
          <p:nvPr>
            <p:ph type="title"/>
          </p:nvPr>
        </p:nvSpPr>
        <p:spPr>
          <a:xfrm>
            <a:off x="250825" y="152401"/>
            <a:ext cx="7701484" cy="684212"/>
          </a:xfrm>
        </p:spPr>
        <p:txBody>
          <a:bodyPr/>
          <a:lstStyle/>
          <a:p>
            <a:r>
              <a:rPr lang="en-ZA" dirty="0">
                <a:solidFill>
                  <a:prstClr val="white"/>
                </a:solidFill>
              </a:rPr>
              <a:t>Life Course and Illness Condition Matrix</a:t>
            </a:r>
            <a:br>
              <a:rPr lang="en-ZA" dirty="0">
                <a:solidFill>
                  <a:prstClr val="white"/>
                </a:solidFill>
              </a:rPr>
            </a:br>
            <a:r>
              <a:rPr lang="en-ZA" sz="1800" dirty="0">
                <a:solidFill>
                  <a:prstClr val="white"/>
                </a:solidFill>
              </a:rPr>
              <a:t>Integration, coordinated planning and monitoring</a:t>
            </a:r>
            <a:endParaRPr lang="en-ZA" dirty="0"/>
          </a:p>
        </p:txBody>
      </p:sp>
      <p:sp>
        <p:nvSpPr>
          <p:cNvPr id="3" name="Slide Number Placeholder 2">
            <a:extLst>
              <a:ext uri="{FF2B5EF4-FFF2-40B4-BE49-F238E27FC236}">
                <a16:creationId xmlns:a16="http://schemas.microsoft.com/office/drawing/2014/main" id="{E1AAC2A2-CC37-4566-B1D7-46E2D1D33EE4}"/>
              </a:ext>
            </a:extLst>
          </p:cNvPr>
          <p:cNvSpPr>
            <a:spLocks noGrp="1"/>
          </p:cNvSpPr>
          <p:nvPr>
            <p:ph type="sldNum" sz="quarter" idx="11"/>
          </p:nvPr>
        </p:nvSpPr>
        <p:spPr/>
        <p:txBody>
          <a:bodyPr/>
          <a:lstStyle/>
          <a:p>
            <a:fld id="{6F95C33E-24F2-452D-AE9F-D6633E523EED}" type="slidenum">
              <a:rPr lang="en-ZA" smtClean="0"/>
              <a:pPr/>
              <a:t>17</a:t>
            </a:fld>
            <a:endParaRPr lang="en-ZA"/>
          </a:p>
        </p:txBody>
      </p:sp>
      <p:graphicFrame>
        <p:nvGraphicFramePr>
          <p:cNvPr id="11" name="Table 10">
            <a:extLst>
              <a:ext uri="{FF2B5EF4-FFF2-40B4-BE49-F238E27FC236}">
                <a16:creationId xmlns:a16="http://schemas.microsoft.com/office/drawing/2014/main" id="{E83643F9-68F4-4C6B-ABFE-15B35EEE8AAF}"/>
              </a:ext>
            </a:extLst>
          </p:cNvPr>
          <p:cNvGraphicFramePr>
            <a:graphicFrameLocks noGrp="1"/>
          </p:cNvGraphicFramePr>
          <p:nvPr>
            <p:extLst/>
          </p:nvPr>
        </p:nvGraphicFramePr>
        <p:xfrm>
          <a:off x="1261545" y="2653719"/>
          <a:ext cx="1415155" cy="2285609"/>
        </p:xfrm>
        <a:graphic>
          <a:graphicData uri="http://schemas.openxmlformats.org/drawingml/2006/table">
            <a:tbl>
              <a:tblPr bandRow="1">
                <a:tableStyleId>{5C22544A-7EE6-4342-B048-85BDC9FD1C3A}</a:tableStyleId>
              </a:tblPr>
              <a:tblGrid>
                <a:gridCol w="1415155">
                  <a:extLst>
                    <a:ext uri="{9D8B030D-6E8A-4147-A177-3AD203B41FA5}">
                      <a16:colId xmlns:a16="http://schemas.microsoft.com/office/drawing/2014/main" val="1851298023"/>
                    </a:ext>
                  </a:extLst>
                </a:gridCol>
              </a:tblGrid>
              <a:tr h="2285609">
                <a:tc>
                  <a:txBody>
                    <a:bodyPr/>
                    <a:lstStyle/>
                    <a:p>
                      <a:pPr algn="ctr"/>
                      <a:r>
                        <a:rPr lang="en-ZA" sz="2200" dirty="0"/>
                        <a:t>Population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graphicFrame>
        <p:nvGraphicFramePr>
          <p:cNvPr id="12" name="Table 11">
            <a:extLst>
              <a:ext uri="{FF2B5EF4-FFF2-40B4-BE49-F238E27FC236}">
                <a16:creationId xmlns:a16="http://schemas.microsoft.com/office/drawing/2014/main" id="{40F52FF1-2A1A-4F6A-BE68-AADE96A6202A}"/>
              </a:ext>
            </a:extLst>
          </p:cNvPr>
          <p:cNvGraphicFramePr>
            <a:graphicFrameLocks noGrp="1"/>
          </p:cNvGraphicFramePr>
          <p:nvPr>
            <p:extLst/>
          </p:nvPr>
        </p:nvGraphicFramePr>
        <p:xfrm>
          <a:off x="2677692" y="2653721"/>
          <a:ext cx="2630658" cy="455246"/>
        </p:xfrm>
        <a:graphic>
          <a:graphicData uri="http://schemas.openxmlformats.org/drawingml/2006/table">
            <a:tbl>
              <a:tblPr bandRow="1">
                <a:tableStyleId>{5C22544A-7EE6-4342-B048-85BDC9FD1C3A}</a:tableStyleId>
              </a:tblPr>
              <a:tblGrid>
                <a:gridCol w="2630658">
                  <a:extLst>
                    <a:ext uri="{9D8B030D-6E8A-4147-A177-3AD203B41FA5}">
                      <a16:colId xmlns:a16="http://schemas.microsoft.com/office/drawing/2014/main" val="1851298023"/>
                    </a:ext>
                  </a:extLst>
                </a:gridCol>
              </a:tblGrid>
              <a:tr h="455246">
                <a:tc>
                  <a:txBody>
                    <a:bodyPr/>
                    <a:lstStyle/>
                    <a:p>
                      <a:pPr algn="ctr"/>
                      <a:r>
                        <a:rPr lang="en-ZA" sz="2200" dirty="0"/>
                        <a:t>Pregnant Women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graphicFrame>
        <p:nvGraphicFramePr>
          <p:cNvPr id="13" name="Table 12">
            <a:extLst>
              <a:ext uri="{FF2B5EF4-FFF2-40B4-BE49-F238E27FC236}">
                <a16:creationId xmlns:a16="http://schemas.microsoft.com/office/drawing/2014/main" id="{AF2E4FD7-0BB4-4B10-8B7E-4B17ED9CCBBB}"/>
              </a:ext>
            </a:extLst>
          </p:cNvPr>
          <p:cNvGraphicFramePr>
            <a:graphicFrameLocks noGrp="1"/>
          </p:cNvGraphicFramePr>
          <p:nvPr>
            <p:extLst/>
          </p:nvPr>
        </p:nvGraphicFramePr>
        <p:xfrm>
          <a:off x="2677692" y="3110921"/>
          <a:ext cx="2630658" cy="455246"/>
        </p:xfrm>
        <a:graphic>
          <a:graphicData uri="http://schemas.openxmlformats.org/drawingml/2006/table">
            <a:tbl>
              <a:tblPr bandRow="1">
                <a:tableStyleId>{5C22544A-7EE6-4342-B048-85BDC9FD1C3A}</a:tableStyleId>
              </a:tblPr>
              <a:tblGrid>
                <a:gridCol w="2630658">
                  <a:extLst>
                    <a:ext uri="{9D8B030D-6E8A-4147-A177-3AD203B41FA5}">
                      <a16:colId xmlns:a16="http://schemas.microsoft.com/office/drawing/2014/main" val="1851298023"/>
                    </a:ext>
                  </a:extLst>
                </a:gridCol>
              </a:tblGrid>
              <a:tr h="455246">
                <a:tc>
                  <a:txBody>
                    <a:bodyPr/>
                    <a:lstStyle/>
                    <a:p>
                      <a:pPr algn="ctr"/>
                      <a:r>
                        <a:rPr lang="en-ZA" sz="2200" dirty="0"/>
                        <a:t>Age 0 - 4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graphicFrame>
        <p:nvGraphicFramePr>
          <p:cNvPr id="14" name="Table 13">
            <a:extLst>
              <a:ext uri="{FF2B5EF4-FFF2-40B4-BE49-F238E27FC236}">
                <a16:creationId xmlns:a16="http://schemas.microsoft.com/office/drawing/2014/main" id="{4BCC1D3C-D573-4904-AD32-714EFB523BD5}"/>
              </a:ext>
            </a:extLst>
          </p:cNvPr>
          <p:cNvGraphicFramePr>
            <a:graphicFrameLocks noGrp="1"/>
          </p:cNvGraphicFramePr>
          <p:nvPr>
            <p:extLst/>
          </p:nvPr>
        </p:nvGraphicFramePr>
        <p:xfrm>
          <a:off x="2677692" y="3568121"/>
          <a:ext cx="2630658" cy="455246"/>
        </p:xfrm>
        <a:graphic>
          <a:graphicData uri="http://schemas.openxmlformats.org/drawingml/2006/table">
            <a:tbl>
              <a:tblPr bandRow="1">
                <a:tableStyleId>{5C22544A-7EE6-4342-B048-85BDC9FD1C3A}</a:tableStyleId>
              </a:tblPr>
              <a:tblGrid>
                <a:gridCol w="2630658">
                  <a:extLst>
                    <a:ext uri="{9D8B030D-6E8A-4147-A177-3AD203B41FA5}">
                      <a16:colId xmlns:a16="http://schemas.microsoft.com/office/drawing/2014/main" val="1851298023"/>
                    </a:ext>
                  </a:extLst>
                </a:gridCol>
              </a:tblGrid>
              <a:tr h="455246">
                <a:tc>
                  <a:txBody>
                    <a:bodyPr/>
                    <a:lstStyle/>
                    <a:p>
                      <a:pPr algn="ctr"/>
                      <a:r>
                        <a:rPr lang="en-ZA" sz="2200" dirty="0"/>
                        <a:t>Age 5 - 15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graphicFrame>
        <p:nvGraphicFramePr>
          <p:cNvPr id="15" name="Table 14">
            <a:extLst>
              <a:ext uri="{FF2B5EF4-FFF2-40B4-BE49-F238E27FC236}">
                <a16:creationId xmlns:a16="http://schemas.microsoft.com/office/drawing/2014/main" id="{EF120B3B-E182-455D-8168-0D8F21EC219C}"/>
              </a:ext>
            </a:extLst>
          </p:cNvPr>
          <p:cNvGraphicFramePr>
            <a:graphicFrameLocks noGrp="1"/>
          </p:cNvGraphicFramePr>
          <p:nvPr>
            <p:extLst/>
          </p:nvPr>
        </p:nvGraphicFramePr>
        <p:xfrm>
          <a:off x="2677692" y="4024929"/>
          <a:ext cx="2630658" cy="455246"/>
        </p:xfrm>
        <a:graphic>
          <a:graphicData uri="http://schemas.openxmlformats.org/drawingml/2006/table">
            <a:tbl>
              <a:tblPr bandRow="1">
                <a:tableStyleId>{5C22544A-7EE6-4342-B048-85BDC9FD1C3A}</a:tableStyleId>
              </a:tblPr>
              <a:tblGrid>
                <a:gridCol w="2630658">
                  <a:extLst>
                    <a:ext uri="{9D8B030D-6E8A-4147-A177-3AD203B41FA5}">
                      <a16:colId xmlns:a16="http://schemas.microsoft.com/office/drawing/2014/main" val="1851298023"/>
                    </a:ext>
                  </a:extLst>
                </a:gridCol>
              </a:tblGrid>
              <a:tr h="455246">
                <a:tc>
                  <a:txBody>
                    <a:bodyPr/>
                    <a:lstStyle/>
                    <a:p>
                      <a:pPr algn="ctr"/>
                      <a:r>
                        <a:rPr lang="en-ZA" sz="2200" dirty="0"/>
                        <a:t>Female Age 12 - 22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graphicFrame>
        <p:nvGraphicFramePr>
          <p:cNvPr id="16" name="Table 15">
            <a:extLst>
              <a:ext uri="{FF2B5EF4-FFF2-40B4-BE49-F238E27FC236}">
                <a16:creationId xmlns:a16="http://schemas.microsoft.com/office/drawing/2014/main" id="{3B4A6124-0AC4-453A-9D11-A4A8CD743339}"/>
              </a:ext>
            </a:extLst>
          </p:cNvPr>
          <p:cNvGraphicFramePr>
            <a:graphicFrameLocks noGrp="1"/>
          </p:cNvGraphicFramePr>
          <p:nvPr>
            <p:extLst/>
          </p:nvPr>
        </p:nvGraphicFramePr>
        <p:xfrm>
          <a:off x="2677692" y="4482129"/>
          <a:ext cx="2630658" cy="455246"/>
        </p:xfrm>
        <a:graphic>
          <a:graphicData uri="http://schemas.openxmlformats.org/drawingml/2006/table">
            <a:tbl>
              <a:tblPr bandRow="1">
                <a:tableStyleId>{5C22544A-7EE6-4342-B048-85BDC9FD1C3A}</a:tableStyleId>
              </a:tblPr>
              <a:tblGrid>
                <a:gridCol w="2630658">
                  <a:extLst>
                    <a:ext uri="{9D8B030D-6E8A-4147-A177-3AD203B41FA5}">
                      <a16:colId xmlns:a16="http://schemas.microsoft.com/office/drawing/2014/main" val="1851298023"/>
                    </a:ext>
                  </a:extLst>
                </a:gridCol>
              </a:tblGrid>
              <a:tr h="455246">
                <a:tc>
                  <a:txBody>
                    <a:bodyPr/>
                    <a:lstStyle/>
                    <a:p>
                      <a:pPr algn="ctr"/>
                      <a:r>
                        <a:rPr lang="en-ZA" sz="2200" dirty="0"/>
                        <a:t>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40569"/>
                  </a:ext>
                </a:extLst>
              </a:tr>
            </a:tbl>
          </a:graphicData>
        </a:graphic>
      </p:graphicFrame>
      <p:sp>
        <p:nvSpPr>
          <p:cNvPr id="17" name="TextBox 16">
            <a:extLst>
              <a:ext uri="{FF2B5EF4-FFF2-40B4-BE49-F238E27FC236}">
                <a16:creationId xmlns:a16="http://schemas.microsoft.com/office/drawing/2014/main" id="{5DE8315F-43A8-4F81-893D-B86921E21576}"/>
              </a:ext>
            </a:extLst>
          </p:cNvPr>
          <p:cNvSpPr txBox="1"/>
          <p:nvPr/>
        </p:nvSpPr>
        <p:spPr>
          <a:xfrm>
            <a:off x="1261545" y="2191077"/>
            <a:ext cx="4046803" cy="461665"/>
          </a:xfrm>
          <a:prstGeom prst="rect">
            <a:avLst/>
          </a:prstGeom>
          <a:solidFill>
            <a:schemeClr val="accent3">
              <a:lumMod val="40000"/>
              <a:lumOff val="60000"/>
            </a:schemeClr>
          </a:solidFill>
        </p:spPr>
        <p:txBody>
          <a:bodyPr wrap="square" rtlCol="0">
            <a:spAutoFit/>
          </a:bodyPr>
          <a:lstStyle/>
          <a:p>
            <a:pPr algn="ctr"/>
            <a:r>
              <a:rPr lang="en-ZA" sz="2400" b="1" dirty="0"/>
              <a:t>Life Course Approach</a:t>
            </a:r>
          </a:p>
        </p:txBody>
      </p:sp>
      <p:sp>
        <p:nvSpPr>
          <p:cNvPr id="18" name="TextBox 17">
            <a:extLst>
              <a:ext uri="{FF2B5EF4-FFF2-40B4-BE49-F238E27FC236}">
                <a16:creationId xmlns:a16="http://schemas.microsoft.com/office/drawing/2014/main" id="{CFD3DE50-4D00-47A9-81CB-B47696260C40}"/>
              </a:ext>
            </a:extLst>
          </p:cNvPr>
          <p:cNvSpPr txBox="1"/>
          <p:nvPr/>
        </p:nvSpPr>
        <p:spPr>
          <a:xfrm rot="16200000">
            <a:off x="-422014" y="3257915"/>
            <a:ext cx="2285609" cy="1077218"/>
          </a:xfrm>
          <a:prstGeom prst="rect">
            <a:avLst/>
          </a:prstGeom>
          <a:noFill/>
        </p:spPr>
        <p:txBody>
          <a:bodyPr wrap="square" rtlCol="0">
            <a:spAutoFit/>
          </a:bodyPr>
          <a:lstStyle/>
          <a:p>
            <a:pPr algn="ctr"/>
            <a:r>
              <a:rPr lang="en-ZA" sz="1600" b="1" dirty="0">
                <a:solidFill>
                  <a:schemeClr val="tx1">
                    <a:lumMod val="50000"/>
                    <a:lumOff val="50000"/>
                  </a:schemeClr>
                </a:solidFill>
              </a:rPr>
              <a:t>Identify patterns of health and disease across population groups</a:t>
            </a:r>
          </a:p>
        </p:txBody>
      </p:sp>
      <p:sp>
        <p:nvSpPr>
          <p:cNvPr id="19" name="TextBox 18">
            <a:extLst>
              <a:ext uri="{FF2B5EF4-FFF2-40B4-BE49-F238E27FC236}">
                <a16:creationId xmlns:a16="http://schemas.microsoft.com/office/drawing/2014/main" id="{9BF5C820-714F-4A83-B710-F5B923DFE513}"/>
              </a:ext>
            </a:extLst>
          </p:cNvPr>
          <p:cNvSpPr txBox="1"/>
          <p:nvPr/>
        </p:nvSpPr>
        <p:spPr>
          <a:xfrm>
            <a:off x="2737001" y="5655139"/>
            <a:ext cx="2729132" cy="830997"/>
          </a:xfrm>
          <a:prstGeom prst="rect">
            <a:avLst/>
          </a:prstGeom>
          <a:noFill/>
        </p:spPr>
        <p:txBody>
          <a:bodyPr wrap="square" rtlCol="0">
            <a:spAutoFit/>
          </a:bodyPr>
          <a:lstStyle/>
          <a:p>
            <a:pPr algn="ctr"/>
            <a:r>
              <a:rPr lang="en-ZA" sz="1600" b="1" dirty="0">
                <a:solidFill>
                  <a:schemeClr val="tx1">
                    <a:lumMod val="50000"/>
                    <a:lumOff val="50000"/>
                  </a:schemeClr>
                </a:solidFill>
              </a:rPr>
              <a:t>Biological, behavioural, psycho-social processes across the life span</a:t>
            </a:r>
          </a:p>
        </p:txBody>
      </p:sp>
      <p:cxnSp>
        <p:nvCxnSpPr>
          <p:cNvPr id="20" name="Straight Arrow Connector 19">
            <a:extLst>
              <a:ext uri="{FF2B5EF4-FFF2-40B4-BE49-F238E27FC236}">
                <a16:creationId xmlns:a16="http://schemas.microsoft.com/office/drawing/2014/main" id="{236953E7-4CFC-486A-A8EE-F71294AB621B}"/>
              </a:ext>
            </a:extLst>
          </p:cNvPr>
          <p:cNvCxnSpPr>
            <a:cxnSpLocks/>
          </p:cNvCxnSpPr>
          <p:nvPr/>
        </p:nvCxnSpPr>
        <p:spPr>
          <a:xfrm>
            <a:off x="2677692" y="5148775"/>
            <a:ext cx="6109221" cy="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3243206-0362-4E9B-A304-11AA42D00C34}"/>
              </a:ext>
            </a:extLst>
          </p:cNvPr>
          <p:cNvSpPr txBox="1"/>
          <p:nvPr/>
        </p:nvSpPr>
        <p:spPr>
          <a:xfrm>
            <a:off x="3501002" y="5186836"/>
            <a:ext cx="1463040" cy="461665"/>
          </a:xfrm>
          <a:prstGeom prst="rect">
            <a:avLst/>
          </a:prstGeom>
          <a:noFill/>
        </p:spPr>
        <p:txBody>
          <a:bodyPr wrap="square" rtlCol="0">
            <a:spAutoFit/>
          </a:bodyPr>
          <a:lstStyle/>
          <a:p>
            <a:r>
              <a:rPr lang="en-ZA" sz="2400" b="1" dirty="0">
                <a:solidFill>
                  <a:schemeClr val="bg2"/>
                </a:solidFill>
              </a:rPr>
              <a:t>Mortality</a:t>
            </a:r>
          </a:p>
        </p:txBody>
      </p:sp>
      <p:graphicFrame>
        <p:nvGraphicFramePr>
          <p:cNvPr id="24" name="Table 23">
            <a:extLst>
              <a:ext uri="{FF2B5EF4-FFF2-40B4-BE49-F238E27FC236}">
                <a16:creationId xmlns:a16="http://schemas.microsoft.com/office/drawing/2014/main" id="{424F657A-D260-40EE-9EBE-1669E9CCF971}"/>
              </a:ext>
            </a:extLst>
          </p:cNvPr>
          <p:cNvGraphicFramePr>
            <a:graphicFrameLocks noGrp="1"/>
          </p:cNvGraphicFramePr>
          <p:nvPr>
            <p:extLst/>
          </p:nvPr>
        </p:nvGraphicFramePr>
        <p:xfrm>
          <a:off x="5308349" y="2211184"/>
          <a:ext cx="3545064" cy="2726193"/>
        </p:xfrm>
        <a:graphic>
          <a:graphicData uri="http://schemas.openxmlformats.org/drawingml/2006/table">
            <a:tbl>
              <a:tblPr bandRow="1">
                <a:tableStyleId>{5C22544A-7EE6-4342-B048-85BDC9FD1C3A}</a:tableStyleId>
              </a:tblPr>
              <a:tblGrid>
                <a:gridCol w="3545064">
                  <a:extLst>
                    <a:ext uri="{9D8B030D-6E8A-4147-A177-3AD203B41FA5}">
                      <a16:colId xmlns:a16="http://schemas.microsoft.com/office/drawing/2014/main" val="525508337"/>
                    </a:ext>
                  </a:extLst>
                </a:gridCol>
              </a:tblGrid>
              <a:tr h="436008">
                <a:tc>
                  <a:txBody>
                    <a:bodyPr/>
                    <a:lstStyle/>
                    <a:p>
                      <a:pPr algn="ctr"/>
                      <a:r>
                        <a:rPr lang="en-ZA" sz="2200" b="1" dirty="0"/>
                        <a:t>Target population Aspiration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9940569"/>
                  </a:ext>
                </a:extLst>
              </a:tr>
              <a:tr h="458037">
                <a:tc>
                  <a:txBody>
                    <a:bodyPr/>
                    <a:lstStyle/>
                    <a:p>
                      <a:pPr algn="ctr"/>
                      <a:r>
                        <a:rPr lang="en-ZA" sz="2000" dirty="0"/>
                        <a:t>E.g. Reduce Maternal Mortality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69105170"/>
                  </a:ext>
                </a:extLst>
              </a:tr>
              <a:tr h="458037">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58108363"/>
                  </a:ext>
                </a:extLst>
              </a:tr>
              <a:tr h="458037">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112527643"/>
                  </a:ext>
                </a:extLst>
              </a:tr>
              <a:tr h="458037">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14206896"/>
                  </a:ext>
                </a:extLst>
              </a:tr>
              <a:tr h="458037">
                <a:tc>
                  <a:txBody>
                    <a:bodyPr/>
                    <a:lstStyle/>
                    <a:p>
                      <a:pPr algn="ctr"/>
                      <a:endParaRPr lang="en-ZA"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127718331"/>
                  </a:ext>
                </a:extLst>
              </a:tr>
            </a:tbl>
          </a:graphicData>
        </a:graphic>
      </p:graphicFrame>
    </p:spTree>
    <p:extLst>
      <p:ext uri="{BB962C8B-B14F-4D97-AF65-F5344CB8AC3E}">
        <p14:creationId xmlns:p14="http://schemas.microsoft.com/office/powerpoint/2010/main" val="25770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ABF8-E131-4077-912E-7549B6B2FD77}"/>
              </a:ext>
            </a:extLst>
          </p:cNvPr>
          <p:cNvSpPr>
            <a:spLocks noGrp="1"/>
          </p:cNvSpPr>
          <p:nvPr>
            <p:ph type="title"/>
          </p:nvPr>
        </p:nvSpPr>
        <p:spPr/>
        <p:txBody>
          <a:bodyPr/>
          <a:lstStyle/>
          <a:p>
            <a:r>
              <a:rPr lang="en-ZA" dirty="0">
                <a:solidFill>
                  <a:prstClr val="white"/>
                </a:solidFill>
              </a:rPr>
              <a:t>Life Course and Illness Condition Matrix</a:t>
            </a:r>
            <a:br>
              <a:rPr lang="en-ZA" dirty="0">
                <a:solidFill>
                  <a:prstClr val="white"/>
                </a:solidFill>
              </a:rPr>
            </a:br>
            <a:r>
              <a:rPr lang="en-ZA" sz="1800" dirty="0">
                <a:solidFill>
                  <a:prstClr val="white"/>
                </a:solidFill>
              </a:rPr>
              <a:t>Life Course Approach (reduce mortality)</a:t>
            </a:r>
            <a:endParaRPr lang="en-ZA" dirty="0"/>
          </a:p>
        </p:txBody>
      </p:sp>
      <p:sp>
        <p:nvSpPr>
          <p:cNvPr id="3" name="Slide Number Placeholder 2">
            <a:extLst>
              <a:ext uri="{FF2B5EF4-FFF2-40B4-BE49-F238E27FC236}">
                <a16:creationId xmlns:a16="http://schemas.microsoft.com/office/drawing/2014/main" id="{DE792221-FA26-426C-B4FC-8B93177516E9}"/>
              </a:ext>
            </a:extLst>
          </p:cNvPr>
          <p:cNvSpPr>
            <a:spLocks noGrp="1"/>
          </p:cNvSpPr>
          <p:nvPr>
            <p:ph type="sldNum" sz="quarter" idx="11"/>
          </p:nvPr>
        </p:nvSpPr>
        <p:spPr/>
        <p:txBody>
          <a:bodyPr/>
          <a:lstStyle/>
          <a:p>
            <a:fld id="{6F95C33E-24F2-452D-AE9F-D6633E523EED}" type="slidenum">
              <a:rPr lang="en-ZA" smtClean="0"/>
              <a:pPr/>
              <a:t>18</a:t>
            </a:fld>
            <a:endParaRPr lang="en-ZA"/>
          </a:p>
        </p:txBody>
      </p:sp>
      <p:graphicFrame>
        <p:nvGraphicFramePr>
          <p:cNvPr id="8" name="Table 7">
            <a:extLst>
              <a:ext uri="{FF2B5EF4-FFF2-40B4-BE49-F238E27FC236}">
                <a16:creationId xmlns:a16="http://schemas.microsoft.com/office/drawing/2014/main" id="{691BE7CE-BAB3-4BCA-8BA5-E41FEB97327E}"/>
              </a:ext>
            </a:extLst>
          </p:cNvPr>
          <p:cNvGraphicFramePr>
            <a:graphicFrameLocks noGrp="1"/>
          </p:cNvGraphicFramePr>
          <p:nvPr>
            <p:extLst/>
          </p:nvPr>
        </p:nvGraphicFramePr>
        <p:xfrm>
          <a:off x="899214" y="2231000"/>
          <a:ext cx="7595189" cy="2652707"/>
        </p:xfrm>
        <a:graphic>
          <a:graphicData uri="http://schemas.openxmlformats.org/drawingml/2006/table">
            <a:tbl>
              <a:tblPr firstRow="1" bandRow="1">
                <a:tableStyleId>{2D5ABB26-0587-4C30-8999-92F81FD0307C}</a:tableStyleId>
              </a:tblPr>
              <a:tblGrid>
                <a:gridCol w="940301">
                  <a:extLst>
                    <a:ext uri="{9D8B030D-6E8A-4147-A177-3AD203B41FA5}">
                      <a16:colId xmlns:a16="http://schemas.microsoft.com/office/drawing/2014/main" val="564909936"/>
                    </a:ext>
                  </a:extLst>
                </a:gridCol>
                <a:gridCol w="1431758">
                  <a:extLst>
                    <a:ext uri="{9D8B030D-6E8A-4147-A177-3AD203B41FA5}">
                      <a16:colId xmlns:a16="http://schemas.microsoft.com/office/drawing/2014/main" val="3216073928"/>
                    </a:ext>
                  </a:extLst>
                </a:gridCol>
                <a:gridCol w="1073819">
                  <a:extLst>
                    <a:ext uri="{9D8B030D-6E8A-4147-A177-3AD203B41FA5}">
                      <a16:colId xmlns:a16="http://schemas.microsoft.com/office/drawing/2014/main" val="2109520478"/>
                    </a:ext>
                  </a:extLst>
                </a:gridCol>
                <a:gridCol w="1073819">
                  <a:extLst>
                    <a:ext uri="{9D8B030D-6E8A-4147-A177-3AD203B41FA5}">
                      <a16:colId xmlns:a16="http://schemas.microsoft.com/office/drawing/2014/main" val="1640970591"/>
                    </a:ext>
                  </a:extLst>
                </a:gridCol>
                <a:gridCol w="1073819">
                  <a:extLst>
                    <a:ext uri="{9D8B030D-6E8A-4147-A177-3AD203B41FA5}">
                      <a16:colId xmlns:a16="http://schemas.microsoft.com/office/drawing/2014/main" val="2396949899"/>
                    </a:ext>
                  </a:extLst>
                </a:gridCol>
                <a:gridCol w="1073819">
                  <a:extLst>
                    <a:ext uri="{9D8B030D-6E8A-4147-A177-3AD203B41FA5}">
                      <a16:colId xmlns:a16="http://schemas.microsoft.com/office/drawing/2014/main" val="1816524311"/>
                    </a:ext>
                  </a:extLst>
                </a:gridCol>
                <a:gridCol w="927854">
                  <a:extLst>
                    <a:ext uri="{9D8B030D-6E8A-4147-A177-3AD203B41FA5}">
                      <a16:colId xmlns:a16="http://schemas.microsoft.com/office/drawing/2014/main" val="512841545"/>
                    </a:ext>
                  </a:extLst>
                </a:gridCol>
              </a:tblGrid>
              <a:tr h="205361">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endParaRPr lang="en-ZA" sz="1200" b="1"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a:r>
                        <a:rPr lang="en-ZA" sz="1200" dirty="0">
                          <a:latin typeface="Arial" panose="020B0604020202020204" pitchFamily="34" charset="0"/>
                          <a:cs typeface="Arial" panose="020B0604020202020204" pitchFamily="34" charset="0"/>
                        </a:rPr>
                        <a:t>Target Population Aspiration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70600193"/>
                  </a:ext>
                </a:extLst>
              </a:tr>
              <a:tr h="205361">
                <a:tc gridSpan="2">
                  <a:txBody>
                    <a:bodyPr/>
                    <a:lstStyle/>
                    <a:p>
                      <a:pPr algn="ctr"/>
                      <a:r>
                        <a:rPr lang="en-ZA" sz="1600" b="1" dirty="0">
                          <a:latin typeface="Arial" panose="020B0604020202020204" pitchFamily="34" charset="0"/>
                          <a:cs typeface="Arial" panose="020B0604020202020204" pitchFamily="34" charset="0"/>
                        </a:rPr>
                        <a:t>Life Course Approach</a:t>
                      </a: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8812471"/>
                  </a:ext>
                </a:extLst>
              </a:tr>
              <a:tr h="300581">
                <a:tc rowSpan="5">
                  <a:txBody>
                    <a:bodyPr/>
                    <a:lstStyle/>
                    <a:p>
                      <a:pPr algn="ctr"/>
                      <a:r>
                        <a:rPr lang="en-ZA" sz="1200" b="1" dirty="0">
                          <a:latin typeface="Arial" panose="020B0604020202020204" pitchFamily="34" charset="0"/>
                          <a:cs typeface="Arial" panose="020B0604020202020204" pitchFamily="34" charset="0"/>
                        </a:rPr>
                        <a:t>Population Category</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Pregnant Women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62815631"/>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a:t>
                      </a:r>
                      <a:r>
                        <a:rPr lang="en-ZA" sz="1200" baseline="0" dirty="0">
                          <a:latin typeface="Arial" panose="020B0604020202020204" pitchFamily="34" charset="0"/>
                          <a:cs typeface="Arial" panose="020B0604020202020204" pitchFamily="34" charset="0"/>
                        </a:rPr>
                        <a:t> 0-4</a:t>
                      </a: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985809479"/>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 5-15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4346493"/>
                  </a:ext>
                </a:extLst>
              </a:tr>
              <a:tr h="300581">
                <a:tc vMerge="1">
                  <a:txBody>
                    <a:bodyPr/>
                    <a:lstStyle/>
                    <a:p>
                      <a:pPr algn="ctr"/>
                      <a:endParaRPr lang="en-ZA" sz="12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Female age 12-22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10425412"/>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…..etc.</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824346379"/>
                  </a:ext>
                </a:extLst>
              </a:tr>
              <a:tr h="300581">
                <a:tc gridSpan="2">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l"/>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4610408"/>
                  </a:ext>
                </a:extLst>
              </a:tr>
              <a:tr h="300581">
                <a:tc gridSpan="2">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l"/>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797710"/>
                  </a:ext>
                </a:extLst>
              </a:tr>
            </a:tbl>
          </a:graphicData>
        </a:graphic>
      </p:graphicFrame>
      <p:cxnSp>
        <p:nvCxnSpPr>
          <p:cNvPr id="10" name="Straight Arrow Connector 9">
            <a:extLst>
              <a:ext uri="{FF2B5EF4-FFF2-40B4-BE49-F238E27FC236}">
                <a16:creationId xmlns:a16="http://schemas.microsoft.com/office/drawing/2014/main" id="{6662B938-BB9A-40D6-8460-C78A46879289}"/>
              </a:ext>
            </a:extLst>
          </p:cNvPr>
          <p:cNvCxnSpPr>
            <a:cxnSpLocks/>
          </p:cNvCxnSpPr>
          <p:nvPr/>
        </p:nvCxnSpPr>
        <p:spPr>
          <a:xfrm>
            <a:off x="3292269" y="2938975"/>
            <a:ext cx="4288935" cy="0"/>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F1E212-803D-4432-98B8-703346AF0B67}"/>
              </a:ext>
            </a:extLst>
          </p:cNvPr>
          <p:cNvSpPr txBox="1"/>
          <p:nvPr/>
        </p:nvSpPr>
        <p:spPr>
          <a:xfrm>
            <a:off x="4324551" y="3015175"/>
            <a:ext cx="1435010" cy="369332"/>
          </a:xfrm>
          <a:prstGeom prst="rect">
            <a:avLst/>
          </a:prstGeom>
          <a:noFill/>
        </p:spPr>
        <p:txBody>
          <a:bodyPr wrap="square" rtlCol="0">
            <a:spAutoFit/>
          </a:bodyPr>
          <a:lstStyle/>
          <a:p>
            <a:r>
              <a:rPr lang="en-ZA" b="1" dirty="0">
                <a:solidFill>
                  <a:schemeClr val="bg2"/>
                </a:solidFill>
              </a:rPr>
              <a:t>Mortality</a:t>
            </a:r>
          </a:p>
        </p:txBody>
      </p:sp>
    </p:spTree>
    <p:extLst>
      <p:ext uri="{BB962C8B-B14F-4D97-AF65-F5344CB8AC3E}">
        <p14:creationId xmlns:p14="http://schemas.microsoft.com/office/powerpoint/2010/main" val="402843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C4E5-1676-43D8-BF4F-2120AEDAD454}"/>
              </a:ext>
            </a:extLst>
          </p:cNvPr>
          <p:cNvSpPr>
            <a:spLocks noGrp="1"/>
          </p:cNvSpPr>
          <p:nvPr>
            <p:ph type="title"/>
          </p:nvPr>
        </p:nvSpPr>
        <p:spPr/>
        <p:txBody>
          <a:bodyPr/>
          <a:lstStyle/>
          <a:p>
            <a:r>
              <a:rPr lang="en-ZA" dirty="0">
                <a:solidFill>
                  <a:prstClr val="white"/>
                </a:solidFill>
              </a:rPr>
              <a:t>Life Course and Illness Condition Matrix</a:t>
            </a:r>
            <a:br>
              <a:rPr lang="en-ZA" dirty="0">
                <a:solidFill>
                  <a:prstClr val="white"/>
                </a:solidFill>
              </a:rPr>
            </a:br>
            <a:r>
              <a:rPr lang="en-ZA" sz="1800" dirty="0">
                <a:solidFill>
                  <a:prstClr val="white"/>
                </a:solidFill>
              </a:rPr>
              <a:t>Programmatic Approach (prevent illness and/or reduce severity of illness)</a:t>
            </a:r>
            <a:endParaRPr lang="en-ZA" dirty="0"/>
          </a:p>
        </p:txBody>
      </p:sp>
      <p:sp>
        <p:nvSpPr>
          <p:cNvPr id="3" name="Slide Number Placeholder 2">
            <a:extLst>
              <a:ext uri="{FF2B5EF4-FFF2-40B4-BE49-F238E27FC236}">
                <a16:creationId xmlns:a16="http://schemas.microsoft.com/office/drawing/2014/main" id="{28F4E048-165C-4B30-BD47-CC095778943A}"/>
              </a:ext>
            </a:extLst>
          </p:cNvPr>
          <p:cNvSpPr>
            <a:spLocks noGrp="1"/>
          </p:cNvSpPr>
          <p:nvPr>
            <p:ph type="sldNum" sz="quarter" idx="11"/>
          </p:nvPr>
        </p:nvSpPr>
        <p:spPr/>
        <p:txBody>
          <a:bodyPr/>
          <a:lstStyle/>
          <a:p>
            <a:fld id="{6F95C33E-24F2-452D-AE9F-D6633E523EED}" type="slidenum">
              <a:rPr lang="en-ZA" smtClean="0"/>
              <a:pPr/>
              <a:t>19</a:t>
            </a:fld>
            <a:endParaRPr lang="en-ZA"/>
          </a:p>
        </p:txBody>
      </p:sp>
      <p:graphicFrame>
        <p:nvGraphicFramePr>
          <p:cNvPr id="18" name="Table 17">
            <a:extLst>
              <a:ext uri="{FF2B5EF4-FFF2-40B4-BE49-F238E27FC236}">
                <a16:creationId xmlns:a16="http://schemas.microsoft.com/office/drawing/2014/main" id="{EC403DB4-573D-4810-A5F8-568AD51701C3}"/>
              </a:ext>
            </a:extLst>
          </p:cNvPr>
          <p:cNvGraphicFramePr>
            <a:graphicFrameLocks noGrp="1"/>
          </p:cNvGraphicFramePr>
          <p:nvPr>
            <p:extLst/>
          </p:nvPr>
        </p:nvGraphicFramePr>
        <p:xfrm>
          <a:off x="2839358" y="2089615"/>
          <a:ext cx="1193800" cy="259588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272137571"/>
                    </a:ext>
                  </a:extLst>
                </a:gridCol>
              </a:tblGrid>
              <a:tr h="370840">
                <a:tc>
                  <a:txBody>
                    <a:bodyPr/>
                    <a:lstStyle/>
                    <a:p>
                      <a:pPr algn="ctr"/>
                      <a:r>
                        <a:rPr lang="en-ZA" sz="1400" b="1" dirty="0"/>
                        <a:t>HIV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47872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58421"/>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41211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460335"/>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500122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7324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627309"/>
                  </a:ext>
                </a:extLst>
              </a:tr>
            </a:tbl>
          </a:graphicData>
        </a:graphic>
      </p:graphicFrame>
      <p:graphicFrame>
        <p:nvGraphicFramePr>
          <p:cNvPr id="19" name="Table 18">
            <a:extLst>
              <a:ext uri="{FF2B5EF4-FFF2-40B4-BE49-F238E27FC236}">
                <a16:creationId xmlns:a16="http://schemas.microsoft.com/office/drawing/2014/main" id="{2C13B67F-1669-4E18-B133-5B362849A9F0}"/>
              </a:ext>
            </a:extLst>
          </p:cNvPr>
          <p:cNvGraphicFramePr>
            <a:graphicFrameLocks noGrp="1"/>
          </p:cNvGraphicFramePr>
          <p:nvPr>
            <p:extLst/>
          </p:nvPr>
        </p:nvGraphicFramePr>
        <p:xfrm>
          <a:off x="4033158" y="2089615"/>
          <a:ext cx="1193800" cy="259588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272137571"/>
                    </a:ext>
                  </a:extLst>
                </a:gridCol>
              </a:tblGrid>
              <a:tr h="370840">
                <a:tc>
                  <a:txBody>
                    <a:bodyPr/>
                    <a:lstStyle/>
                    <a:p>
                      <a:pPr algn="ctr"/>
                      <a:r>
                        <a:rPr lang="en-ZA" sz="1400" b="1" dirty="0"/>
                        <a:t>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47872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58421"/>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41211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460335"/>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500122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7324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627309"/>
                  </a:ext>
                </a:extLst>
              </a:tr>
            </a:tbl>
          </a:graphicData>
        </a:graphic>
      </p:graphicFrame>
      <p:graphicFrame>
        <p:nvGraphicFramePr>
          <p:cNvPr id="20" name="Table 19">
            <a:extLst>
              <a:ext uri="{FF2B5EF4-FFF2-40B4-BE49-F238E27FC236}">
                <a16:creationId xmlns:a16="http://schemas.microsoft.com/office/drawing/2014/main" id="{A3FA7D63-A972-453B-9023-51B05888EA80}"/>
              </a:ext>
            </a:extLst>
          </p:cNvPr>
          <p:cNvGraphicFramePr>
            <a:graphicFrameLocks noGrp="1"/>
          </p:cNvGraphicFramePr>
          <p:nvPr>
            <p:extLst/>
          </p:nvPr>
        </p:nvGraphicFramePr>
        <p:xfrm>
          <a:off x="5226958" y="2089615"/>
          <a:ext cx="1193800" cy="259588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272137571"/>
                    </a:ext>
                  </a:extLst>
                </a:gridCol>
              </a:tblGrid>
              <a:tr h="370840">
                <a:tc>
                  <a:txBody>
                    <a:bodyPr/>
                    <a:lstStyle/>
                    <a:p>
                      <a:pPr algn="ctr"/>
                      <a:r>
                        <a:rPr lang="en-ZA" sz="1400" b="1" dirty="0"/>
                        <a:t>Hypertension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47872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58421"/>
                  </a:ext>
                </a:extLst>
              </a:tr>
              <a:tr h="370840">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41211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460335"/>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500122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7324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627309"/>
                  </a:ext>
                </a:extLst>
              </a:tr>
            </a:tbl>
          </a:graphicData>
        </a:graphic>
      </p:graphicFrame>
      <p:graphicFrame>
        <p:nvGraphicFramePr>
          <p:cNvPr id="21" name="Table 20">
            <a:extLst>
              <a:ext uri="{FF2B5EF4-FFF2-40B4-BE49-F238E27FC236}">
                <a16:creationId xmlns:a16="http://schemas.microsoft.com/office/drawing/2014/main" id="{9A6C064B-5D58-4D23-96BE-C2B446A35516}"/>
              </a:ext>
            </a:extLst>
          </p:cNvPr>
          <p:cNvGraphicFramePr>
            <a:graphicFrameLocks noGrp="1"/>
          </p:cNvGraphicFramePr>
          <p:nvPr>
            <p:extLst/>
          </p:nvPr>
        </p:nvGraphicFramePr>
        <p:xfrm>
          <a:off x="6420758" y="2089615"/>
          <a:ext cx="1193800" cy="259588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272137571"/>
                    </a:ext>
                  </a:extLst>
                </a:gridCol>
              </a:tblGrid>
              <a:tr h="370840">
                <a:tc>
                  <a:txBody>
                    <a:bodyPr/>
                    <a:lstStyle/>
                    <a:p>
                      <a:pPr algn="ctr"/>
                      <a:r>
                        <a:rPr lang="en-ZA" sz="1400" b="1" dirty="0"/>
                        <a:t>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47872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58421"/>
                  </a:ext>
                </a:extLst>
              </a:tr>
              <a:tr h="370840">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441211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460335"/>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5001228"/>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73249"/>
                  </a:ext>
                </a:extLst>
              </a:tr>
              <a:tr h="370840">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627309"/>
                  </a:ext>
                </a:extLst>
              </a:tr>
            </a:tbl>
          </a:graphicData>
        </a:graphic>
      </p:graphicFrame>
      <p:graphicFrame>
        <p:nvGraphicFramePr>
          <p:cNvPr id="22" name="Table 21">
            <a:extLst>
              <a:ext uri="{FF2B5EF4-FFF2-40B4-BE49-F238E27FC236}">
                <a16:creationId xmlns:a16="http://schemas.microsoft.com/office/drawing/2014/main" id="{8BC822B9-8177-454E-9E8C-BDFAA03AE0B9}"/>
              </a:ext>
            </a:extLst>
          </p:cNvPr>
          <p:cNvGraphicFramePr>
            <a:graphicFrameLocks noGrp="1"/>
          </p:cNvGraphicFramePr>
          <p:nvPr>
            <p:extLst/>
          </p:nvPr>
        </p:nvGraphicFramePr>
        <p:xfrm>
          <a:off x="2839358" y="1336368"/>
          <a:ext cx="4775200" cy="741680"/>
        </p:xfrm>
        <a:graphic>
          <a:graphicData uri="http://schemas.openxmlformats.org/drawingml/2006/table">
            <a:tbl>
              <a:tblPr>
                <a:tableStyleId>{5C22544A-7EE6-4342-B048-85BDC9FD1C3A}</a:tableStyleId>
              </a:tblPr>
              <a:tblGrid>
                <a:gridCol w="4775200">
                  <a:extLst>
                    <a:ext uri="{9D8B030D-6E8A-4147-A177-3AD203B41FA5}">
                      <a16:colId xmlns:a16="http://schemas.microsoft.com/office/drawing/2014/main" val="841574637"/>
                    </a:ext>
                  </a:extLst>
                </a:gridCol>
              </a:tblGrid>
              <a:tr h="370840">
                <a:tc>
                  <a:txBody>
                    <a:bodyPr/>
                    <a:lstStyle/>
                    <a:p>
                      <a:pPr algn="ctr"/>
                      <a:r>
                        <a:rPr lang="en-ZA" b="1" dirty="0"/>
                        <a:t>Programmatic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03274581"/>
                  </a:ext>
                </a:extLst>
              </a:tr>
              <a:tr h="370840">
                <a:tc>
                  <a:txBody>
                    <a:bodyPr/>
                    <a:lstStyle/>
                    <a:p>
                      <a:pPr algn="ctr"/>
                      <a:r>
                        <a:rPr lang="en-ZA" b="1" dirty="0"/>
                        <a:t>Illness/Condition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83814268"/>
                  </a:ext>
                </a:extLst>
              </a:tr>
            </a:tbl>
          </a:graphicData>
        </a:graphic>
      </p:graphicFrame>
      <p:graphicFrame>
        <p:nvGraphicFramePr>
          <p:cNvPr id="23" name="Table 22">
            <a:extLst>
              <a:ext uri="{FF2B5EF4-FFF2-40B4-BE49-F238E27FC236}">
                <a16:creationId xmlns:a16="http://schemas.microsoft.com/office/drawing/2014/main" id="{2D5FED7C-F739-4030-AEB9-63FA0255D0DF}"/>
              </a:ext>
            </a:extLst>
          </p:cNvPr>
          <p:cNvGraphicFramePr>
            <a:graphicFrameLocks noGrp="1"/>
          </p:cNvGraphicFramePr>
          <p:nvPr>
            <p:extLst/>
          </p:nvPr>
        </p:nvGraphicFramePr>
        <p:xfrm>
          <a:off x="390525" y="4925662"/>
          <a:ext cx="7224033" cy="741680"/>
        </p:xfrm>
        <a:graphic>
          <a:graphicData uri="http://schemas.openxmlformats.org/drawingml/2006/table">
            <a:tbl>
              <a:tblPr>
                <a:tableStyleId>{5C22544A-7EE6-4342-B048-85BDC9FD1C3A}</a:tableStyleId>
              </a:tblPr>
              <a:tblGrid>
                <a:gridCol w="2412568">
                  <a:extLst>
                    <a:ext uri="{9D8B030D-6E8A-4147-A177-3AD203B41FA5}">
                      <a16:colId xmlns:a16="http://schemas.microsoft.com/office/drawing/2014/main" val="1521269538"/>
                    </a:ext>
                  </a:extLst>
                </a:gridCol>
                <a:gridCol w="1223369">
                  <a:extLst>
                    <a:ext uri="{9D8B030D-6E8A-4147-A177-3AD203B41FA5}">
                      <a16:colId xmlns:a16="http://schemas.microsoft.com/office/drawing/2014/main" val="3207068909"/>
                    </a:ext>
                  </a:extLst>
                </a:gridCol>
                <a:gridCol w="1196032">
                  <a:extLst>
                    <a:ext uri="{9D8B030D-6E8A-4147-A177-3AD203B41FA5}">
                      <a16:colId xmlns:a16="http://schemas.microsoft.com/office/drawing/2014/main" val="2983435299"/>
                    </a:ext>
                  </a:extLst>
                </a:gridCol>
                <a:gridCol w="1196032">
                  <a:extLst>
                    <a:ext uri="{9D8B030D-6E8A-4147-A177-3AD203B41FA5}">
                      <a16:colId xmlns:a16="http://schemas.microsoft.com/office/drawing/2014/main" val="3504801185"/>
                    </a:ext>
                  </a:extLst>
                </a:gridCol>
                <a:gridCol w="1196032">
                  <a:extLst>
                    <a:ext uri="{9D8B030D-6E8A-4147-A177-3AD203B41FA5}">
                      <a16:colId xmlns:a16="http://schemas.microsoft.com/office/drawing/2014/main" val="16120747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Disease Burden </a:t>
                      </a:r>
                      <a:r>
                        <a:rPr lang="en-ZA" sz="1200" dirty="0">
                          <a:latin typeface="Arial" panose="020B0604020202020204" pitchFamily="34" charset="0"/>
                          <a:cs typeface="Arial" panose="020B0604020202020204" pitchFamily="34" charset="0"/>
                        </a:rPr>
                        <a:t>(Year:</a:t>
                      </a:r>
                      <a:r>
                        <a:rPr lang="en-ZA" sz="1200" baseline="0" dirty="0">
                          <a:latin typeface="Arial" panose="020B0604020202020204" pitchFamily="34" charset="0"/>
                          <a:cs typeface="Arial" panose="020B0604020202020204" pitchFamily="34" charset="0"/>
                        </a:rPr>
                        <a:t> </a:t>
                      </a:r>
                      <a:r>
                        <a:rPr lang="en-ZA" sz="1200" baseline="0" dirty="0" err="1">
                          <a:latin typeface="Arial" panose="020B0604020202020204" pitchFamily="34" charset="0"/>
                          <a:cs typeface="Arial" panose="020B0604020202020204" pitchFamily="34" charset="0"/>
                        </a:rPr>
                        <a:t>xxxx</a:t>
                      </a:r>
                      <a:r>
                        <a:rPr lang="en-ZA" sz="1200" dirty="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500364"/>
                  </a:ext>
                </a:extLst>
              </a:tr>
              <a:tr h="370840">
                <a:tc>
                  <a:txBody>
                    <a:bodyPr/>
                    <a:lstStyle/>
                    <a:p>
                      <a:pPr algn="l"/>
                      <a:r>
                        <a:rPr lang="en-ZA" sz="1400" dirty="0"/>
                        <a:t>Illness/Condition Aspiration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188491"/>
                  </a:ext>
                </a:extLst>
              </a:tr>
            </a:tbl>
          </a:graphicData>
        </a:graphic>
      </p:graphicFrame>
      <p:cxnSp>
        <p:nvCxnSpPr>
          <p:cNvPr id="24" name="Straight Arrow Connector 23">
            <a:extLst>
              <a:ext uri="{FF2B5EF4-FFF2-40B4-BE49-F238E27FC236}">
                <a16:creationId xmlns:a16="http://schemas.microsoft.com/office/drawing/2014/main" id="{002E87E5-26B4-4910-A9C8-434C83AF2E1F}"/>
              </a:ext>
            </a:extLst>
          </p:cNvPr>
          <p:cNvCxnSpPr>
            <a:cxnSpLocks/>
          </p:cNvCxnSpPr>
          <p:nvPr/>
        </p:nvCxnSpPr>
        <p:spPr>
          <a:xfrm>
            <a:off x="7747000" y="1707208"/>
            <a:ext cx="0" cy="396013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F95D60-2889-4B41-970C-A5F482AF2784}"/>
              </a:ext>
            </a:extLst>
          </p:cNvPr>
          <p:cNvSpPr txBox="1"/>
          <p:nvPr/>
        </p:nvSpPr>
        <p:spPr>
          <a:xfrm>
            <a:off x="7834844" y="3395979"/>
            <a:ext cx="1175238" cy="369332"/>
          </a:xfrm>
          <a:prstGeom prst="rect">
            <a:avLst/>
          </a:prstGeom>
          <a:noFill/>
        </p:spPr>
        <p:txBody>
          <a:bodyPr wrap="square" rtlCol="0">
            <a:spAutoFit/>
          </a:bodyPr>
          <a:lstStyle/>
          <a:p>
            <a:r>
              <a:rPr lang="en-ZA" b="1" dirty="0">
                <a:solidFill>
                  <a:schemeClr val="bg2"/>
                </a:solidFill>
              </a:rPr>
              <a:t>Morbidity</a:t>
            </a:r>
          </a:p>
        </p:txBody>
      </p:sp>
    </p:spTree>
    <p:extLst>
      <p:ext uri="{BB962C8B-B14F-4D97-AF65-F5344CB8AC3E}">
        <p14:creationId xmlns:p14="http://schemas.microsoft.com/office/powerpoint/2010/main" val="15183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3421"/>
            <a:ext cx="7092280" cy="735299"/>
          </a:xfrm>
        </p:spPr>
        <p:txBody>
          <a:bodyPr/>
          <a:lstStyle/>
          <a:p>
            <a:r>
              <a:rPr lang="en-ZA" dirty="0"/>
              <a:t>Our Business – “Healthcare”</a:t>
            </a:r>
          </a:p>
        </p:txBody>
      </p:sp>
      <p:sp>
        <p:nvSpPr>
          <p:cNvPr id="3" name="Content Placeholder 2"/>
          <p:cNvSpPr>
            <a:spLocks noGrp="1"/>
          </p:cNvSpPr>
          <p:nvPr>
            <p:ph idx="1"/>
          </p:nvPr>
        </p:nvSpPr>
        <p:spPr>
          <a:xfrm>
            <a:off x="220717" y="1338208"/>
            <a:ext cx="8635946" cy="4259864"/>
          </a:xfrm>
        </p:spPr>
        <p:txBody>
          <a:bodyPr>
            <a:noAutofit/>
          </a:bodyPr>
          <a:lstStyle/>
          <a:p>
            <a:pPr marL="0" indent="0">
              <a:buNone/>
            </a:pPr>
            <a:r>
              <a:rPr lang="en-ZA" sz="2400" dirty="0">
                <a:sym typeface="Wingdings" panose="05000000000000000000" pitchFamily="2" charset="2"/>
              </a:rPr>
              <a:t>Our Vision is:</a:t>
            </a:r>
          </a:p>
          <a:p>
            <a:pPr marL="0" indent="0" algn="ctr">
              <a:buNone/>
            </a:pPr>
            <a:r>
              <a:rPr lang="en-ZA" sz="2400" dirty="0">
                <a:sym typeface="Wingdings" panose="05000000000000000000" pitchFamily="2" charset="2"/>
              </a:rPr>
              <a:t>Ensure a </a:t>
            </a:r>
            <a:r>
              <a:rPr lang="en-ZA" sz="2400" b="1" dirty="0">
                <a:solidFill>
                  <a:schemeClr val="accent6"/>
                </a:solidFill>
                <a:sym typeface="Wingdings" panose="05000000000000000000" pitchFamily="2" charset="2"/>
              </a:rPr>
              <a:t>long</a:t>
            </a:r>
            <a:r>
              <a:rPr lang="en-ZA" sz="2400" dirty="0">
                <a:sym typeface="Wingdings" panose="05000000000000000000" pitchFamily="2" charset="2"/>
              </a:rPr>
              <a:t> and </a:t>
            </a:r>
            <a:r>
              <a:rPr lang="en-ZA" sz="2400" b="1" dirty="0">
                <a:solidFill>
                  <a:schemeClr val="accent4"/>
                </a:solidFill>
                <a:sym typeface="Wingdings" panose="05000000000000000000" pitchFamily="2" charset="2"/>
              </a:rPr>
              <a:t>healthy</a:t>
            </a:r>
            <a:r>
              <a:rPr lang="en-ZA" sz="2400" dirty="0">
                <a:sym typeface="Wingdings" panose="05000000000000000000" pitchFamily="2" charset="2"/>
              </a:rPr>
              <a:t> life for all South Africans! </a:t>
            </a:r>
          </a:p>
          <a:p>
            <a:pPr marL="0" indent="0">
              <a:buNone/>
            </a:pPr>
            <a:endParaRPr lang="en-ZA" sz="2400" dirty="0">
              <a:sym typeface="Wingdings" panose="05000000000000000000" pitchFamily="2" charset="2"/>
            </a:endParaRPr>
          </a:p>
          <a:p>
            <a:pPr marL="0" indent="0">
              <a:buNone/>
            </a:pPr>
            <a:endParaRPr lang="en-ZA" sz="2400" dirty="0">
              <a:sym typeface="Wingdings" panose="05000000000000000000" pitchFamily="2" charset="2"/>
            </a:endParaRPr>
          </a:p>
          <a:p>
            <a:pPr marL="0" indent="0">
              <a:buNone/>
            </a:pPr>
            <a:endParaRPr lang="en-ZA" sz="2400" dirty="0">
              <a:sym typeface="Wingdings" panose="05000000000000000000" pitchFamily="2" charset="2"/>
            </a:endParaRPr>
          </a:p>
          <a:p>
            <a:pPr marL="0" indent="0">
              <a:buNone/>
            </a:pPr>
            <a:r>
              <a:rPr lang="en-ZA" sz="2400" dirty="0">
                <a:sym typeface="Wingdings" panose="05000000000000000000" pitchFamily="2" charset="2"/>
              </a:rPr>
              <a:t>What do we need to Plan and Measure?</a:t>
            </a:r>
          </a:p>
          <a:p>
            <a:pPr algn="just"/>
            <a:r>
              <a:rPr lang="en-ZA" sz="2000" dirty="0">
                <a:sym typeface="Wingdings" panose="05000000000000000000" pitchFamily="2" charset="2"/>
              </a:rPr>
              <a:t>Better </a:t>
            </a:r>
            <a:r>
              <a:rPr lang="en-ZA" sz="2000" b="1" dirty="0">
                <a:solidFill>
                  <a:srgbClr val="FF0000"/>
                </a:solidFill>
                <a:sym typeface="Wingdings" panose="05000000000000000000" pitchFamily="2" charset="2"/>
              </a:rPr>
              <a:t>access</a:t>
            </a:r>
            <a:r>
              <a:rPr lang="en-ZA" sz="2000" dirty="0">
                <a:sym typeface="Wingdings" panose="05000000000000000000" pitchFamily="2" charset="2"/>
              </a:rPr>
              <a:t> to high </a:t>
            </a:r>
            <a:r>
              <a:rPr lang="en-ZA" sz="2000" b="1" dirty="0">
                <a:solidFill>
                  <a:srgbClr val="FF0000"/>
                </a:solidFill>
                <a:sym typeface="Wingdings" panose="05000000000000000000" pitchFamily="2" charset="2"/>
              </a:rPr>
              <a:t>quality</a:t>
            </a:r>
            <a:r>
              <a:rPr lang="en-ZA" sz="2000" dirty="0">
                <a:sym typeface="Wingdings" panose="05000000000000000000" pitchFamily="2" charset="2"/>
              </a:rPr>
              <a:t> </a:t>
            </a:r>
            <a:r>
              <a:rPr lang="en-ZA" sz="2000" i="1" dirty="0">
                <a:sym typeface="Wingdings" panose="05000000000000000000" pitchFamily="2" charset="2"/>
              </a:rPr>
              <a:t>preventive, promotive, curative, rehabilitative and palliative </a:t>
            </a:r>
            <a:r>
              <a:rPr lang="en-ZA" sz="2000" dirty="0">
                <a:sym typeface="Wingdings" panose="05000000000000000000" pitchFamily="2" charset="2"/>
              </a:rPr>
              <a:t>care </a:t>
            </a:r>
            <a:r>
              <a:rPr lang="en-ZA" sz="2000" b="1" dirty="0">
                <a:solidFill>
                  <a:srgbClr val="FF0000"/>
                </a:solidFill>
                <a:sym typeface="Wingdings" panose="05000000000000000000" pitchFamily="2" charset="2"/>
              </a:rPr>
              <a:t>services</a:t>
            </a:r>
            <a:r>
              <a:rPr lang="en-ZA" sz="2000" dirty="0">
                <a:sym typeface="Wingdings" panose="05000000000000000000" pitchFamily="2" charset="2"/>
              </a:rPr>
              <a:t> through a organized network of interlinked </a:t>
            </a:r>
            <a:r>
              <a:rPr lang="en-ZA" sz="2000" b="1" dirty="0">
                <a:solidFill>
                  <a:srgbClr val="FF0000"/>
                </a:solidFill>
                <a:sym typeface="Wingdings" panose="05000000000000000000" pitchFamily="2" charset="2"/>
              </a:rPr>
              <a:t>service delivery points</a:t>
            </a:r>
            <a:r>
              <a:rPr lang="en-ZA" sz="2000" dirty="0">
                <a:solidFill>
                  <a:srgbClr val="FF0000"/>
                </a:solidFill>
                <a:sym typeface="Wingdings" panose="05000000000000000000" pitchFamily="2" charset="2"/>
              </a:rPr>
              <a:t> </a:t>
            </a:r>
            <a:r>
              <a:rPr lang="en-ZA" sz="2000" dirty="0">
                <a:sym typeface="Wingdings" panose="05000000000000000000" pitchFamily="2" charset="2"/>
              </a:rPr>
              <a:t>across the </a:t>
            </a:r>
            <a:r>
              <a:rPr lang="en-ZA" sz="2000" b="1" dirty="0">
                <a:solidFill>
                  <a:srgbClr val="FF0000"/>
                </a:solidFill>
                <a:sym typeface="Wingdings" panose="05000000000000000000" pitchFamily="2" charset="2"/>
              </a:rPr>
              <a:t>district health system,</a:t>
            </a:r>
            <a:r>
              <a:rPr lang="en-ZA" sz="2000" dirty="0">
                <a:sym typeface="Wingdings" panose="05000000000000000000" pitchFamily="2" charset="2"/>
              </a:rPr>
              <a:t> inclusive of </a:t>
            </a:r>
            <a:r>
              <a:rPr lang="en-ZA" sz="2000" b="1" dirty="0">
                <a:solidFill>
                  <a:srgbClr val="FF0000"/>
                </a:solidFill>
                <a:sym typeface="Wingdings" panose="05000000000000000000" pitchFamily="2" charset="2"/>
              </a:rPr>
              <a:t>referral hospitals</a:t>
            </a:r>
            <a:r>
              <a:rPr lang="en-ZA" sz="2000" dirty="0">
                <a:sym typeface="Wingdings" panose="05000000000000000000" pitchFamily="2" charset="2"/>
              </a:rPr>
              <a:t> (Regional, Tertiary and Central Hospitals)</a:t>
            </a:r>
          </a:p>
          <a:p>
            <a:pPr marL="0" indent="0">
              <a:buNone/>
            </a:pPr>
            <a:endParaRPr lang="en-ZA" sz="2400" dirty="0"/>
          </a:p>
        </p:txBody>
      </p:sp>
      <p:grpSp>
        <p:nvGrpSpPr>
          <p:cNvPr id="10" name="Group 9"/>
          <p:cNvGrpSpPr/>
          <p:nvPr/>
        </p:nvGrpSpPr>
        <p:grpSpPr>
          <a:xfrm>
            <a:off x="1584434" y="2350376"/>
            <a:ext cx="2585545" cy="646331"/>
            <a:chOff x="1584434" y="2159876"/>
            <a:chExt cx="2585545" cy="646331"/>
          </a:xfrm>
        </p:grpSpPr>
        <p:sp>
          <p:nvSpPr>
            <p:cNvPr id="4" name="TextBox 3"/>
            <p:cNvSpPr txBox="1"/>
            <p:nvPr/>
          </p:nvSpPr>
          <p:spPr>
            <a:xfrm>
              <a:off x="1584434" y="2159876"/>
              <a:ext cx="2585545" cy="646331"/>
            </a:xfrm>
            <a:prstGeom prst="rect">
              <a:avLst/>
            </a:prstGeom>
            <a:noFill/>
          </p:spPr>
          <p:txBody>
            <a:bodyPr wrap="square" rtlCol="0">
              <a:spAutoFit/>
            </a:bodyPr>
            <a:lstStyle/>
            <a:p>
              <a:pPr algn="ctr"/>
              <a:r>
                <a:rPr lang="en-ZA" dirty="0">
                  <a:solidFill>
                    <a:schemeClr val="accent6"/>
                  </a:solidFill>
                </a:rPr>
                <a:t>Life Expectancy</a:t>
              </a:r>
            </a:p>
            <a:p>
              <a:pPr algn="ctr"/>
              <a:r>
                <a:rPr lang="en-ZA" dirty="0">
                  <a:solidFill>
                    <a:schemeClr val="accent6"/>
                  </a:solidFill>
                </a:rPr>
                <a:t> Mortality</a:t>
              </a:r>
              <a:endParaRPr lang="en-US" dirty="0">
                <a:solidFill>
                  <a:schemeClr val="accent6"/>
                </a:solidFill>
              </a:endParaRPr>
            </a:p>
          </p:txBody>
        </p:sp>
        <p:cxnSp>
          <p:nvCxnSpPr>
            <p:cNvPr id="6" name="Straight Arrow Connector 5"/>
            <p:cNvCxnSpPr/>
            <p:nvPr/>
          </p:nvCxnSpPr>
          <p:spPr>
            <a:xfrm flipH="1" flipV="1">
              <a:off x="1986455" y="2159876"/>
              <a:ext cx="15766" cy="26801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4829" y="2475187"/>
              <a:ext cx="0" cy="29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145225" y="2350376"/>
            <a:ext cx="2585545" cy="369332"/>
          </a:xfrm>
          <a:prstGeom prst="rect">
            <a:avLst/>
          </a:prstGeom>
          <a:noFill/>
        </p:spPr>
        <p:txBody>
          <a:bodyPr wrap="square" rtlCol="0">
            <a:spAutoFit/>
          </a:bodyPr>
          <a:lstStyle/>
          <a:p>
            <a:pPr algn="ctr"/>
            <a:r>
              <a:rPr lang="en-ZA" b="1" dirty="0">
                <a:solidFill>
                  <a:schemeClr val="accent4"/>
                </a:solidFill>
              </a:rPr>
              <a:t>Morbidity</a:t>
            </a:r>
            <a:endParaRPr lang="en-US" b="1" dirty="0">
              <a:solidFill>
                <a:schemeClr val="accent4"/>
              </a:solidFill>
            </a:endParaRPr>
          </a:p>
        </p:txBody>
      </p:sp>
      <p:cxnSp>
        <p:nvCxnSpPr>
          <p:cNvPr id="12" name="Straight Arrow Connector 11"/>
          <p:cNvCxnSpPr/>
          <p:nvPr/>
        </p:nvCxnSpPr>
        <p:spPr>
          <a:xfrm>
            <a:off x="3857297" y="2194770"/>
            <a:ext cx="0" cy="299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1752600"/>
            <a:ext cx="8343900" cy="1244107"/>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75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090E-389A-4669-B7DA-00C97DAB7047}"/>
              </a:ext>
            </a:extLst>
          </p:cNvPr>
          <p:cNvSpPr>
            <a:spLocks noGrp="1"/>
          </p:cNvSpPr>
          <p:nvPr>
            <p:ph type="title"/>
          </p:nvPr>
        </p:nvSpPr>
        <p:spPr/>
        <p:txBody>
          <a:bodyPr/>
          <a:lstStyle/>
          <a:p>
            <a:r>
              <a:rPr lang="en-ZA" dirty="0">
                <a:solidFill>
                  <a:prstClr val="white"/>
                </a:solidFill>
              </a:rPr>
              <a:t>Life Course and Illness Condition Matrix</a:t>
            </a:r>
            <a:br>
              <a:rPr lang="en-ZA" dirty="0">
                <a:solidFill>
                  <a:prstClr val="white"/>
                </a:solidFill>
              </a:rPr>
            </a:br>
            <a:r>
              <a:rPr lang="en-ZA" sz="1800" dirty="0">
                <a:solidFill>
                  <a:prstClr val="white"/>
                </a:solidFill>
              </a:rPr>
              <a:t>Integration, coordinated planning and monitoring</a:t>
            </a:r>
            <a:endParaRPr lang="en-ZA" dirty="0"/>
          </a:p>
        </p:txBody>
      </p:sp>
      <p:graphicFrame>
        <p:nvGraphicFramePr>
          <p:cNvPr id="11" name="Table 10">
            <a:extLst>
              <a:ext uri="{FF2B5EF4-FFF2-40B4-BE49-F238E27FC236}">
                <a16:creationId xmlns:a16="http://schemas.microsoft.com/office/drawing/2014/main" id="{7A505CF2-1D85-450D-9AA3-2340C62EDFBA}"/>
              </a:ext>
            </a:extLst>
          </p:cNvPr>
          <p:cNvGraphicFramePr>
            <a:graphicFrameLocks noGrp="1"/>
          </p:cNvGraphicFramePr>
          <p:nvPr>
            <p:extLst/>
          </p:nvPr>
        </p:nvGraphicFramePr>
        <p:xfrm>
          <a:off x="349299" y="1749971"/>
          <a:ext cx="8507365" cy="2350742"/>
        </p:xfrm>
        <a:graphic>
          <a:graphicData uri="http://schemas.openxmlformats.org/drawingml/2006/table">
            <a:tbl>
              <a:tblPr>
                <a:tableStyleId>{5C22544A-7EE6-4342-B048-85BDC9FD1C3A}</a:tableStyleId>
              </a:tblPr>
              <a:tblGrid>
                <a:gridCol w="3685399">
                  <a:extLst>
                    <a:ext uri="{9D8B030D-6E8A-4147-A177-3AD203B41FA5}">
                      <a16:colId xmlns:a16="http://schemas.microsoft.com/office/drawing/2014/main" val="284044672"/>
                    </a:ext>
                  </a:extLst>
                </a:gridCol>
                <a:gridCol w="2410983">
                  <a:extLst>
                    <a:ext uri="{9D8B030D-6E8A-4147-A177-3AD203B41FA5}">
                      <a16:colId xmlns:a16="http://schemas.microsoft.com/office/drawing/2014/main" val="1377295709"/>
                    </a:ext>
                  </a:extLst>
                </a:gridCol>
                <a:gridCol w="2410983">
                  <a:extLst>
                    <a:ext uri="{9D8B030D-6E8A-4147-A177-3AD203B41FA5}">
                      <a16:colId xmlns:a16="http://schemas.microsoft.com/office/drawing/2014/main" val="4068657246"/>
                    </a:ext>
                  </a:extLst>
                </a:gridCol>
              </a:tblGrid>
              <a:tr h="502259">
                <a:tc rowSpan="4" gridSpan="2">
                  <a:txBody>
                    <a:bodyPr/>
                    <a:lstStyle/>
                    <a:p>
                      <a:endParaRPr lang="en-ZA"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hMerge="1">
                  <a:txBody>
                    <a:bodyPr/>
                    <a:lstStyle/>
                    <a:p>
                      <a:endParaRPr lang="en-ZA" sz="1600" dirty="0"/>
                    </a:p>
                  </a:txBody>
                  <a:tcPr/>
                </a:tc>
                <a:tc>
                  <a:txBody>
                    <a:bodyPr/>
                    <a:lstStyle/>
                    <a:p>
                      <a:pPr algn="ctr"/>
                      <a:r>
                        <a:rPr lang="en-ZA" sz="1600" dirty="0"/>
                        <a:t>Target population Aspiration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962889177"/>
                  </a:ext>
                </a:extLst>
              </a:tr>
              <a:tr h="290781">
                <a:tc gridSpan="2" vMerge="1">
                  <a:txBody>
                    <a:bodyPr/>
                    <a:lstStyle/>
                    <a:p>
                      <a:endParaRPr lang="en-ZA" sz="1600"/>
                    </a:p>
                  </a:txBody>
                  <a:tcPr>
                    <a:lnT w="12700" cap="flat" cmpd="sng" algn="ctr">
                      <a:solidFill>
                        <a:schemeClr val="tx1"/>
                      </a:solidFill>
                      <a:prstDash val="solid"/>
                      <a:round/>
                      <a:headEnd type="none" w="med" len="med"/>
                      <a:tailEnd type="none" w="med" len="med"/>
                    </a:lnT>
                  </a:tcPr>
                </a:tc>
                <a:tc hMerge="1" vMerge="1">
                  <a:txBody>
                    <a:bodyPr/>
                    <a:lstStyle/>
                    <a:p>
                      <a:endParaRPr lang="en-ZA" sz="1600"/>
                    </a:p>
                  </a:txBody>
                  <a:tcPr/>
                </a:tc>
                <a:tc>
                  <a:txBody>
                    <a:bodyPr/>
                    <a:lstStyle/>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893346"/>
                  </a:ext>
                </a:extLst>
              </a:tr>
              <a:tr h="290781">
                <a:tc gridSpan="2" vMerge="1">
                  <a:txBody>
                    <a:bodyPr/>
                    <a:lstStyle/>
                    <a:p>
                      <a:endParaRPr lang="en-ZA" sz="1600"/>
                    </a:p>
                  </a:txBody>
                  <a:tcPr/>
                </a:tc>
                <a:tc hMerge="1" vMerge="1">
                  <a:txBody>
                    <a:bodyPr/>
                    <a:lstStyle/>
                    <a:p>
                      <a:endParaRPr lang="en-ZA" sz="1600"/>
                    </a:p>
                  </a:txBody>
                  <a:tcPr/>
                </a:tc>
                <a:tc>
                  <a:txBody>
                    <a:bodyPr/>
                    <a:lstStyle/>
                    <a:p>
                      <a:endParaRPr lang="en-ZA"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606458"/>
                  </a:ext>
                </a:extLst>
              </a:tr>
              <a:tr h="290781">
                <a:tc gridSpan="2" vMerge="1">
                  <a:txBody>
                    <a:bodyPr/>
                    <a:lstStyle/>
                    <a:p>
                      <a:endParaRPr lang="en-ZA" sz="1600" dirty="0"/>
                    </a:p>
                  </a:txBody>
                  <a:tcPr/>
                </a:tc>
                <a:tc hMerge="1" vMerge="1">
                  <a:txBody>
                    <a:bodyPr/>
                    <a:lstStyle/>
                    <a:p>
                      <a:endParaRPr lang="en-ZA" sz="1600" dirty="0"/>
                    </a:p>
                  </a:txBody>
                  <a:tcPr/>
                </a:tc>
                <a:tc>
                  <a:txBody>
                    <a:bodyPr/>
                    <a:lstStyle/>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4881342"/>
                  </a:ext>
                </a:extLst>
              </a:tr>
              <a:tr h="76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Illness/Condition Aspiration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600" b="1" dirty="0">
                          <a:solidFill>
                            <a:schemeClr val="bg1"/>
                          </a:solidFill>
                        </a:rPr>
                        <a:t>Health System Strengthening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92850828"/>
                  </a:ext>
                </a:extLst>
              </a:tr>
            </a:tbl>
          </a:graphicData>
        </a:graphic>
      </p:graphicFrame>
      <p:cxnSp>
        <p:nvCxnSpPr>
          <p:cNvPr id="4" name="Straight Arrow Connector 3">
            <a:extLst>
              <a:ext uri="{FF2B5EF4-FFF2-40B4-BE49-F238E27FC236}">
                <a16:creationId xmlns:a16="http://schemas.microsoft.com/office/drawing/2014/main" id="{1593038B-1754-4314-B62C-2870745EBAAF}"/>
              </a:ext>
            </a:extLst>
          </p:cNvPr>
          <p:cNvCxnSpPr>
            <a:cxnSpLocks/>
          </p:cNvCxnSpPr>
          <p:nvPr/>
        </p:nvCxnSpPr>
        <p:spPr>
          <a:xfrm>
            <a:off x="6347369" y="1749971"/>
            <a:ext cx="0" cy="153670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EAF112A-8862-4300-98F6-A4B5A11A7B82}"/>
              </a:ext>
            </a:extLst>
          </p:cNvPr>
          <p:cNvCxnSpPr>
            <a:cxnSpLocks/>
          </p:cNvCxnSpPr>
          <p:nvPr/>
        </p:nvCxnSpPr>
        <p:spPr>
          <a:xfrm>
            <a:off x="349299" y="3253417"/>
            <a:ext cx="4279900"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EE1372D-145E-47E2-9F10-64D6BCA0FBA4}"/>
              </a:ext>
            </a:extLst>
          </p:cNvPr>
          <p:cNvSpPr txBox="1"/>
          <p:nvPr/>
        </p:nvSpPr>
        <p:spPr>
          <a:xfrm>
            <a:off x="4023360" y="4200029"/>
            <a:ext cx="4833303" cy="1600438"/>
          </a:xfrm>
          <a:prstGeom prst="rect">
            <a:avLst/>
          </a:prstGeom>
          <a:noFill/>
        </p:spPr>
        <p:txBody>
          <a:bodyPr wrap="square" rtlCol="0">
            <a:spAutoFit/>
          </a:bodyPr>
          <a:lstStyle/>
          <a:p>
            <a:pPr marL="285750" indent="-285750" algn="just">
              <a:buFont typeface="Arial" panose="020B0604020202020204" pitchFamily="34" charset="0"/>
              <a:buChar char="•"/>
            </a:pPr>
            <a:r>
              <a:rPr lang="en-ZA" sz="1400" dirty="0"/>
              <a:t>Improve compliance with National Core Standards; </a:t>
            </a:r>
          </a:p>
          <a:p>
            <a:pPr marL="285750" indent="-285750" algn="just">
              <a:buFont typeface="Arial" panose="020B0604020202020204" pitchFamily="34" charset="0"/>
              <a:buChar char="•"/>
            </a:pPr>
            <a:r>
              <a:rPr lang="en-ZA" sz="1400" dirty="0"/>
              <a:t>Improve quality of District Hospitals; </a:t>
            </a:r>
          </a:p>
          <a:p>
            <a:pPr marL="285750" indent="-285750" algn="just">
              <a:buFont typeface="Arial" panose="020B0604020202020204" pitchFamily="34" charset="0"/>
              <a:buChar char="•"/>
            </a:pPr>
            <a:r>
              <a:rPr lang="en-ZA" sz="1400" dirty="0"/>
              <a:t>Ensure quality primary health care services with functional clinics by developing all clinics into Ideal Clinics; and</a:t>
            </a:r>
          </a:p>
          <a:p>
            <a:pPr marL="285750" indent="-285750" algn="just">
              <a:buFont typeface="Arial" panose="020B0604020202020204" pitchFamily="34" charset="0"/>
              <a:buChar char="•"/>
            </a:pPr>
            <a:r>
              <a:rPr lang="en-ZA" sz="1400" dirty="0"/>
              <a:t>Improve the acceptability, quality and safety of health services by increasing user and community feedback and involvement. </a:t>
            </a:r>
          </a:p>
        </p:txBody>
      </p:sp>
    </p:spTree>
    <p:extLst>
      <p:ext uri="{BB962C8B-B14F-4D97-AF65-F5344CB8AC3E}">
        <p14:creationId xmlns:p14="http://schemas.microsoft.com/office/powerpoint/2010/main" val="77798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4" y="140677"/>
            <a:ext cx="7912417" cy="758560"/>
          </a:xfrm>
        </p:spPr>
        <p:txBody>
          <a:bodyPr/>
          <a:lstStyle/>
          <a:p>
            <a:r>
              <a:rPr lang="en-ZA" sz="2400" dirty="0"/>
              <a:t>Logic Framework: </a:t>
            </a:r>
            <a:br>
              <a:rPr lang="en-ZA" sz="2400" dirty="0"/>
            </a:br>
            <a:r>
              <a:rPr lang="en-ZA" sz="2400" dirty="0"/>
              <a:t>Planning and Monitoring for impact</a:t>
            </a:r>
          </a:p>
        </p:txBody>
      </p:sp>
      <p:sp>
        <p:nvSpPr>
          <p:cNvPr id="4" name="Slide Number Placeholder 3"/>
          <p:cNvSpPr>
            <a:spLocks noGrp="1"/>
          </p:cNvSpPr>
          <p:nvPr>
            <p:ph type="sldNum" sz="quarter" idx="10"/>
          </p:nvPr>
        </p:nvSpPr>
        <p:spPr/>
        <p:txBody>
          <a:bodyPr/>
          <a:lstStyle/>
          <a:p>
            <a:pPr>
              <a:defRPr/>
            </a:pPr>
            <a:fld id="{28A37779-3EFF-4C44-81BE-A0A03BDD188D}" type="slidenum">
              <a:rPr lang="en-AU" smtClean="0">
                <a:solidFill>
                  <a:srgbClr val="000000"/>
                </a:solidFill>
              </a:rPr>
              <a:pPr>
                <a:defRPr/>
              </a:pPr>
              <a:t>21</a:t>
            </a:fld>
            <a:endParaRPr lang="en-AU" dirty="0">
              <a:solidFill>
                <a:srgbClr val="000000"/>
              </a:solidFill>
            </a:endParaRPr>
          </a:p>
        </p:txBody>
      </p:sp>
      <p:graphicFrame>
        <p:nvGraphicFramePr>
          <p:cNvPr id="5" name="Diagram 4"/>
          <p:cNvGraphicFramePr/>
          <p:nvPr>
            <p:extLst/>
          </p:nvPr>
        </p:nvGraphicFramePr>
        <p:xfrm>
          <a:off x="946601" y="1540165"/>
          <a:ext cx="5285388" cy="418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Right 17"/>
          <p:cNvSpPr/>
          <p:nvPr/>
        </p:nvSpPr>
        <p:spPr bwMode="auto">
          <a:xfrm rot="18175210">
            <a:off x="419" y="4095996"/>
            <a:ext cx="2427410" cy="79459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100" b="1" i="0" u="sng" strike="noStrike" cap="none" normalizeH="0" baseline="0" dirty="0">
                <a:ln>
                  <a:noFill/>
                </a:ln>
                <a:solidFill>
                  <a:schemeClr val="bg1"/>
                </a:solidFill>
                <a:effectLst/>
                <a:latin typeface="Arial" charset="0"/>
              </a:rPr>
              <a:t>Delivery</a:t>
            </a:r>
            <a:r>
              <a:rPr kumimoji="0" lang="en-ZA" sz="1100" b="1" i="0" u="none" strike="noStrike" cap="none" normalizeH="0" baseline="0" dirty="0">
                <a:ln>
                  <a:noFill/>
                </a:ln>
                <a:solidFill>
                  <a:schemeClr val="bg1"/>
                </a:solidFill>
                <a:effectLst/>
                <a:latin typeface="Arial" charset="0"/>
              </a:rPr>
              <a:t> (Plan,</a:t>
            </a:r>
            <a:r>
              <a:rPr kumimoji="0" lang="en-ZA" sz="1100" b="1" i="0" u="none" strike="noStrike" cap="none" normalizeH="0" dirty="0">
                <a:ln>
                  <a:noFill/>
                </a:ln>
                <a:solidFill>
                  <a:schemeClr val="bg1"/>
                </a:solidFill>
                <a:effectLst/>
                <a:latin typeface="Arial" charset="0"/>
              </a:rPr>
              <a:t> Budget, Implement, monitor)</a:t>
            </a:r>
            <a:endParaRPr kumimoji="0" lang="en-ZA" sz="1100" b="1" i="0" u="none" strike="noStrike" cap="none" normalizeH="0" baseline="0" dirty="0">
              <a:ln>
                <a:noFill/>
              </a:ln>
              <a:solidFill>
                <a:schemeClr val="bg1"/>
              </a:solidFill>
              <a:effectLst/>
              <a:latin typeface="Arial" charset="0"/>
            </a:endParaRPr>
          </a:p>
        </p:txBody>
      </p:sp>
      <p:sp>
        <p:nvSpPr>
          <p:cNvPr id="19" name="Arrow: Right 18"/>
          <p:cNvSpPr/>
          <p:nvPr/>
        </p:nvSpPr>
        <p:spPr bwMode="auto">
          <a:xfrm rot="18184014">
            <a:off x="1281279" y="1940182"/>
            <a:ext cx="2549739" cy="80559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sng" strike="noStrike" cap="none" normalizeH="0" baseline="0" dirty="0">
                <a:ln>
                  <a:noFill/>
                </a:ln>
                <a:solidFill>
                  <a:schemeClr val="bg1"/>
                </a:solidFill>
                <a:effectLst/>
                <a:latin typeface="Arial" charset="0"/>
              </a:rPr>
              <a:t>Results</a:t>
            </a:r>
            <a:r>
              <a:rPr kumimoji="0" lang="en-ZA" sz="1200" b="1" i="0" u="none" strike="noStrike" cap="none" normalizeH="0" baseline="0" dirty="0">
                <a:ln>
                  <a:noFill/>
                </a:ln>
                <a:solidFill>
                  <a:schemeClr val="bg1"/>
                </a:solidFill>
                <a:effectLst/>
                <a:latin typeface="Arial" charset="0"/>
              </a:rPr>
              <a:t> </a:t>
            </a:r>
          </a:p>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(monitor</a:t>
            </a:r>
            <a:r>
              <a:rPr kumimoji="0" lang="en-ZA" sz="1200" b="1" i="0" u="none" strike="noStrike" cap="none" normalizeH="0" dirty="0">
                <a:ln>
                  <a:noFill/>
                </a:ln>
                <a:solidFill>
                  <a:schemeClr val="bg1"/>
                </a:solidFill>
                <a:effectLst/>
                <a:latin typeface="Arial" charset="0"/>
              </a:rPr>
              <a:t> and  evaluate)</a:t>
            </a:r>
            <a:endParaRPr kumimoji="0" lang="en-ZA" sz="1200" b="1" i="0" u="none" strike="noStrike" cap="none" normalizeH="0" baseline="0" dirty="0">
              <a:ln>
                <a:noFill/>
              </a:ln>
              <a:solidFill>
                <a:schemeClr val="bg1"/>
              </a:solidFill>
              <a:effectLst/>
              <a:latin typeface="Arial" charset="0"/>
            </a:endParaRPr>
          </a:p>
        </p:txBody>
      </p:sp>
      <p:sp>
        <p:nvSpPr>
          <p:cNvPr id="20" name="TextBox 20"/>
          <p:cNvSpPr txBox="1">
            <a:spLocks noChangeArrowheads="1"/>
          </p:cNvSpPr>
          <p:nvPr/>
        </p:nvSpPr>
        <p:spPr bwMode="auto">
          <a:xfrm>
            <a:off x="5801702" y="4912420"/>
            <a:ext cx="3051711" cy="737494"/>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2000" indent="0" fontAlgn="base">
              <a:lnSpc>
                <a:spcPct val="114000"/>
              </a:lnSpc>
              <a:spcBef>
                <a:spcPts val="0"/>
              </a:spcBef>
              <a:buNone/>
            </a:pPr>
            <a:r>
              <a:rPr lang="en-ZA" altLang="en-US" sz="1200" u="sng" dirty="0">
                <a:solidFill>
                  <a:srgbClr val="005A2E"/>
                </a:solidFill>
                <a:latin typeface="Arial" panose="020B0604020202020204" pitchFamily="34" charset="0"/>
                <a:cs typeface="Arial" panose="020B0604020202020204" pitchFamily="34" charset="0"/>
              </a:rPr>
              <a:t>What we </a:t>
            </a:r>
            <a:r>
              <a:rPr lang="en-ZA" altLang="en-US" sz="1200" b="1" u="sng" dirty="0">
                <a:solidFill>
                  <a:srgbClr val="005A2E"/>
                </a:solidFill>
                <a:latin typeface="Arial" panose="020B0604020202020204" pitchFamily="34" charset="0"/>
                <a:cs typeface="Arial" panose="020B0604020202020204" pitchFamily="34" charset="0"/>
              </a:rPr>
              <a:t>use:</a:t>
            </a:r>
          </a:p>
          <a:p>
            <a:pPr marL="72000" indent="0" fontAlgn="base">
              <a:lnSpc>
                <a:spcPct val="114000"/>
              </a:lnSpc>
              <a:spcBef>
                <a:spcPts val="0"/>
              </a:spcBef>
              <a:buNone/>
            </a:pPr>
            <a:r>
              <a:rPr lang="en-ZA" altLang="en-US" sz="1200" dirty="0">
                <a:solidFill>
                  <a:srgbClr val="000000"/>
                </a:solidFill>
                <a:latin typeface="Arial" panose="020B0604020202020204" pitchFamily="34" charset="0"/>
                <a:cs typeface="Arial" panose="020B0604020202020204" pitchFamily="34" charset="0"/>
              </a:rPr>
              <a:t>    Human and Financial Resources to     	execute the activity.</a:t>
            </a:r>
          </a:p>
        </p:txBody>
      </p:sp>
      <p:sp>
        <p:nvSpPr>
          <p:cNvPr id="21" name="TextBox 26"/>
          <p:cNvSpPr txBox="1">
            <a:spLocks noChangeArrowheads="1"/>
          </p:cNvSpPr>
          <p:nvPr/>
        </p:nvSpPr>
        <p:spPr bwMode="auto">
          <a:xfrm>
            <a:off x="5801702" y="4119781"/>
            <a:ext cx="3051711" cy="714522"/>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a:t>
            </a:r>
            <a:r>
              <a:rPr lang="en-ZA" altLang="en-US" sz="1200" u="sng" dirty="0">
                <a:solidFill>
                  <a:srgbClr val="005A2E"/>
                </a:solidFill>
                <a:latin typeface="Arial" panose="020B0604020202020204" pitchFamily="34" charset="0"/>
                <a:cs typeface="Arial" panose="020B0604020202020204" pitchFamily="34" charset="0"/>
              </a:rPr>
              <a:t>do:</a:t>
            </a:r>
            <a:endParaRPr lang="en-ZA" altLang="en-US" sz="1200" b="0" u="sng" dirty="0">
              <a:solidFill>
                <a:srgbClr val="005A2E"/>
              </a:solidFill>
              <a:latin typeface="Arial" panose="020B0604020202020204" pitchFamily="34" charset="0"/>
              <a:cs typeface="Arial" panose="020B0604020202020204" pitchFamily="34" charset="0"/>
            </a:endParaRPr>
          </a:p>
          <a:p>
            <a:pPr marL="72000" algn="just" fontAlgn="base">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Actions that use the inputs to produce the outputs.</a:t>
            </a:r>
          </a:p>
        </p:txBody>
      </p:sp>
      <p:sp>
        <p:nvSpPr>
          <p:cNvPr id="22" name="TextBox 28"/>
          <p:cNvSpPr txBox="1">
            <a:spLocks noChangeArrowheads="1"/>
          </p:cNvSpPr>
          <p:nvPr/>
        </p:nvSpPr>
        <p:spPr bwMode="auto">
          <a:xfrm>
            <a:off x="5801703" y="3223635"/>
            <a:ext cx="3051710" cy="812486"/>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a:t>
            </a:r>
            <a:r>
              <a:rPr lang="en-ZA" altLang="en-US" sz="1200" u="sng" dirty="0">
                <a:solidFill>
                  <a:srgbClr val="005A2E"/>
                </a:solidFill>
                <a:latin typeface="Arial" panose="020B0604020202020204" pitchFamily="34" charset="0"/>
                <a:cs typeface="Arial" panose="020B0604020202020204" pitchFamily="34" charset="0"/>
              </a:rPr>
              <a:t>deliver</a:t>
            </a: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Occurs as a result of combining inputs and completing activities as outlined in the operational plan.</a:t>
            </a:r>
          </a:p>
        </p:txBody>
      </p:sp>
      <p:sp>
        <p:nvSpPr>
          <p:cNvPr id="23" name="TextBox 28"/>
          <p:cNvSpPr txBox="1">
            <a:spLocks noChangeArrowheads="1"/>
          </p:cNvSpPr>
          <p:nvPr/>
        </p:nvSpPr>
        <p:spPr bwMode="auto">
          <a:xfrm>
            <a:off x="5801701" y="2147799"/>
            <a:ext cx="3051711" cy="992175"/>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wish to </a:t>
            </a:r>
            <a:r>
              <a:rPr lang="en-ZA" altLang="en-US" sz="1200" u="sng" dirty="0">
                <a:solidFill>
                  <a:srgbClr val="005A2E"/>
                </a:solidFill>
                <a:latin typeface="Arial" panose="020B0604020202020204" pitchFamily="34" charset="0"/>
                <a:cs typeface="Arial" panose="020B0604020202020204" pitchFamily="34" charset="0"/>
              </a:rPr>
              <a:t>achieve.</a:t>
            </a:r>
            <a:endParaRPr lang="en-ZA" altLang="en-US" sz="1200" b="0" u="sng" dirty="0">
              <a:solidFill>
                <a:srgbClr val="005A2E"/>
              </a:solidFill>
              <a:latin typeface="Arial" panose="020B0604020202020204" pitchFamily="34" charset="0"/>
              <a:cs typeface="Arial" panose="020B0604020202020204" pitchFamily="34" charset="0"/>
            </a:endParaRP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The medium term results (1-3 years) for specific beneficiaries that are the consequences of achieving specific outputs.</a:t>
            </a:r>
          </a:p>
        </p:txBody>
      </p:sp>
      <p:sp>
        <p:nvSpPr>
          <p:cNvPr id="24" name="TextBox 28"/>
          <p:cNvSpPr txBox="1">
            <a:spLocks noChangeArrowheads="1"/>
          </p:cNvSpPr>
          <p:nvPr/>
        </p:nvSpPr>
        <p:spPr bwMode="auto">
          <a:xfrm>
            <a:off x="5801701" y="1440510"/>
            <a:ext cx="3051711" cy="645084"/>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wish to </a:t>
            </a:r>
            <a:r>
              <a:rPr lang="en-ZA" altLang="en-US" sz="1200" u="sng" dirty="0">
                <a:solidFill>
                  <a:srgbClr val="005A2E"/>
                </a:solidFill>
                <a:latin typeface="Arial" panose="020B0604020202020204" pitchFamily="34" charset="0"/>
                <a:cs typeface="Arial" panose="020B0604020202020204" pitchFamily="34" charset="0"/>
              </a:rPr>
              <a:t>change. </a:t>
            </a: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The developmental results of achieving specific outcomes.</a:t>
            </a:r>
          </a:p>
        </p:txBody>
      </p:sp>
    </p:spTree>
    <p:extLst>
      <p:ext uri="{BB962C8B-B14F-4D97-AF65-F5344CB8AC3E}">
        <p14:creationId xmlns:p14="http://schemas.microsoft.com/office/powerpoint/2010/main" val="332346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ular Callout 14"/>
          <p:cNvSpPr/>
          <p:nvPr/>
        </p:nvSpPr>
        <p:spPr bwMode="auto">
          <a:xfrm flipH="1">
            <a:off x="658755" y="2904624"/>
            <a:ext cx="5306614" cy="1253998"/>
          </a:xfrm>
          <a:prstGeom prst="wedgeRectCallout">
            <a:avLst>
              <a:gd name="adj1" fmla="val 49278"/>
              <a:gd name="adj2" fmla="val -5959"/>
            </a:avLst>
          </a:prstGeom>
          <a:noFill/>
          <a:ln w="19050" cap="flat" cmpd="sng" algn="ctr">
            <a:solidFill>
              <a:schemeClr val="bg1">
                <a:lumMod val="75000"/>
              </a:schemeClr>
            </a:solidFill>
            <a:prstDash val="sysDash"/>
            <a:round/>
            <a:headEnd type="none" w="med" len="med"/>
            <a:tailEnd type="none" w="med" len="med"/>
          </a:ln>
          <a:effectLst/>
        </p:spPr>
        <p:txBody>
          <a:bodyPr vert="horz" wrap="square" lIns="0" tIns="51429" rIns="0" bIns="0" numCol="1" rtlCol="0" anchor="t" anchorCtr="0" compatLnSpc="1">
            <a:prstTxWarp prst="textNoShape">
              <a:avLst/>
            </a:prstTxWarp>
          </a:bodyPr>
          <a:lstStyle/>
          <a:p>
            <a:pPr marL="68037" marR="0" lvl="0" defTabSz="914400" eaLnBrk="1" fontAlgn="auto" latinLnBrk="0" hangingPunct="1">
              <a:lnSpc>
                <a:spcPct val="100000"/>
              </a:lnSpc>
              <a:spcBef>
                <a:spcPts val="0"/>
              </a:spcBef>
              <a:spcAft>
                <a:spcPts val="0"/>
              </a:spcAft>
              <a:buClrTx/>
              <a:buSzTx/>
              <a:tabLst/>
              <a:defRPr/>
            </a:pPr>
            <a:r>
              <a:rPr kumimoji="0" lang="en-ZA" sz="1200" b="1" i="0" u="sng" strike="noStrike" kern="0" cap="none" spc="0" normalizeH="0" baseline="0" noProof="0" dirty="0">
                <a:ln>
                  <a:noFill/>
                </a:ln>
                <a:solidFill>
                  <a:sysClr val="windowText" lastClr="000000"/>
                </a:solidFill>
                <a:effectLst/>
                <a:uLnTx/>
                <a:uFillTx/>
              </a:rPr>
              <a:t>IMPLEMENT PLANS</a:t>
            </a:r>
            <a:r>
              <a:rPr kumimoji="0" lang="en-ZA" sz="1200" b="1" i="0" u="sng" strike="noStrike" kern="0" cap="none" spc="0" normalizeH="0" noProof="0" dirty="0">
                <a:ln>
                  <a:noFill/>
                </a:ln>
                <a:solidFill>
                  <a:sysClr val="windowText" lastClr="000000"/>
                </a:solidFill>
                <a:effectLst/>
                <a:uLnTx/>
                <a:uFillTx/>
              </a:rPr>
              <a:t> FOR 2017/18 FINANCIAL YEAR</a:t>
            </a:r>
            <a:endParaRPr kumimoji="0" lang="en-ZA" sz="1200" b="1" i="0" u="sng" strike="noStrike" kern="0" cap="none" spc="0" normalizeH="0" baseline="0" noProof="0" dirty="0">
              <a:ln>
                <a:noFill/>
              </a:ln>
              <a:solidFill>
                <a:sysClr val="windowText" lastClr="000000"/>
              </a:solidFill>
              <a:effectLst/>
              <a:uLnTx/>
              <a:uFillTx/>
            </a:endParaRPr>
          </a:p>
          <a:p>
            <a:pPr marL="190504" marR="0" lvl="0" indent="-12246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a:solidFill>
                  <a:sysClr val="windowText" lastClr="000000"/>
                </a:solidFill>
              </a:rPr>
              <a:t>Do what it takes to realise your targets – Implement District and Operational Plan for 2017/18 Financial Year</a:t>
            </a:r>
          </a:p>
          <a:p>
            <a:pPr marL="190504" marR="0" lvl="0" indent="-12246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sysClr val="windowText" lastClr="000000"/>
                </a:solidFill>
                <a:effectLst/>
                <a:uLnTx/>
                <a:uFillTx/>
              </a:rPr>
              <a:t>Communicate: Escalate and</a:t>
            </a:r>
            <a:r>
              <a:rPr kumimoji="0" lang="en-ZA" sz="1200" b="0" i="0" u="none" strike="noStrike" kern="0" cap="none" spc="0" normalizeH="0" noProof="0" dirty="0">
                <a:ln>
                  <a:noFill/>
                </a:ln>
                <a:solidFill>
                  <a:sysClr val="windowText" lastClr="000000"/>
                </a:solidFill>
                <a:effectLst/>
                <a:uLnTx/>
                <a:uFillTx/>
              </a:rPr>
              <a:t> delegate </a:t>
            </a:r>
            <a:r>
              <a:rPr kumimoji="0" lang="en-ZA" sz="1200" b="0" i="0" u="none" strike="noStrike" kern="0" cap="none" spc="0" normalizeH="0" baseline="0" noProof="0" dirty="0">
                <a:ln>
                  <a:noFill/>
                </a:ln>
                <a:solidFill>
                  <a:sysClr val="windowText" lastClr="000000"/>
                </a:solidFill>
                <a:effectLst/>
                <a:uLnTx/>
                <a:uFillTx/>
              </a:rPr>
              <a:t>where necessary</a:t>
            </a:r>
          </a:p>
          <a:p>
            <a:pPr marL="190504" marR="0" lvl="0" indent="-12246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a:solidFill>
                  <a:sysClr val="windowText" lastClr="000000"/>
                </a:solidFill>
              </a:rPr>
              <a:t>Oblige feedback</a:t>
            </a:r>
            <a:endParaRPr kumimoji="0" lang="en-ZA" sz="1200" b="0" i="0" u="none" strike="noStrike" kern="0" cap="none" spc="0" normalizeH="0" baseline="0" noProof="0" dirty="0">
              <a:ln>
                <a:noFill/>
              </a:ln>
              <a:solidFill>
                <a:sysClr val="windowText" lastClr="000000"/>
              </a:solidFill>
              <a:effectLst/>
              <a:uLnTx/>
              <a:uFillTx/>
            </a:endParaRPr>
          </a:p>
          <a:p>
            <a:pPr marL="190504" marR="0" lvl="0" indent="-12246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sysClr val="windowText" lastClr="000000"/>
                </a:solidFill>
                <a:effectLst/>
                <a:uLnTx/>
                <a:uFillTx/>
              </a:rPr>
              <a:t>Manage resources (people &amp; budget etc.) </a:t>
            </a:r>
          </a:p>
          <a:p>
            <a:pPr marL="190504" marR="0" lvl="0" indent="-122467"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20" name="Title 3"/>
          <p:cNvSpPr>
            <a:spLocks noGrp="1"/>
          </p:cNvSpPr>
          <p:nvPr>
            <p:ph type="title"/>
          </p:nvPr>
        </p:nvSpPr>
        <p:spPr>
          <a:xfrm>
            <a:off x="144464" y="87084"/>
            <a:ext cx="8114165" cy="961942"/>
          </a:xfrm>
        </p:spPr>
        <p:txBody>
          <a:bodyPr/>
          <a:lstStyle/>
          <a:p>
            <a:r>
              <a:rPr lang="en-ZA" sz="2800" dirty="0"/>
              <a:t>Plan-Implement-Monitor Process </a:t>
            </a:r>
            <a:br>
              <a:rPr lang="en-ZA" sz="2800" dirty="0"/>
            </a:br>
            <a:r>
              <a:rPr lang="en-ZA" sz="2800" dirty="0"/>
              <a:t>(Plan-Do-Review)</a:t>
            </a:r>
          </a:p>
        </p:txBody>
      </p:sp>
      <p:sp>
        <p:nvSpPr>
          <p:cNvPr id="23" name="Slide Number Placeholder 3"/>
          <p:cNvSpPr>
            <a:spLocks noGrp="1"/>
          </p:cNvSpPr>
          <p:nvPr>
            <p:ph type="sldNum" sz="quarter" idx="10"/>
          </p:nvPr>
        </p:nvSpPr>
        <p:spPr>
          <a:xfrm>
            <a:off x="7269164" y="6503990"/>
            <a:ext cx="1693862" cy="269875"/>
          </a:xfrm>
        </p:spPr>
        <p:txBody>
          <a:bodyPr/>
          <a:lstStyle/>
          <a:p>
            <a:pPr>
              <a:defRPr/>
            </a:pPr>
            <a:fld id="{28A37779-3EFF-4C44-81BE-A0A03BDD188D}" type="slidenum">
              <a:rPr lang="en-AU" smtClean="0"/>
              <a:pPr>
                <a:defRPr/>
              </a:pPr>
              <a:t>22</a:t>
            </a:fld>
            <a:endParaRPr lang="en-AU" dirty="0"/>
          </a:p>
        </p:txBody>
      </p:sp>
      <p:sp>
        <p:nvSpPr>
          <p:cNvPr id="21" name="Rectangular Callout 13"/>
          <p:cNvSpPr/>
          <p:nvPr/>
        </p:nvSpPr>
        <p:spPr bwMode="auto">
          <a:xfrm flipH="1">
            <a:off x="658748" y="1138278"/>
            <a:ext cx="5306621" cy="1677094"/>
          </a:xfrm>
          <a:prstGeom prst="wedgeRectCallout">
            <a:avLst>
              <a:gd name="adj1" fmla="val -36115"/>
              <a:gd name="adj2" fmla="val 32612"/>
            </a:avLst>
          </a:prstGeom>
          <a:solidFill>
            <a:schemeClr val="bg1"/>
          </a:solidFill>
          <a:ln w="19050" cap="flat" cmpd="sng" algn="ctr">
            <a:solidFill>
              <a:schemeClr val="bg1">
                <a:lumMod val="75000"/>
              </a:schemeClr>
            </a:solidFill>
            <a:prstDash val="sysDash"/>
            <a:round/>
            <a:headEnd type="none" w="med" len="med"/>
            <a:tailEnd type="none" w="med" len="med"/>
          </a:ln>
          <a:effectLst/>
        </p:spPr>
        <p:txBody>
          <a:bodyPr vert="horz" wrap="square" lIns="0" tIns="51429" rIns="0" bIns="0" numCol="1" rtlCol="0" anchor="t" anchorCtr="0" compatLnSpc="1">
            <a:prstTxWarp prst="textNoShape">
              <a:avLst/>
            </a:prstTxWarp>
          </a:bodyPr>
          <a:lstStyle/>
          <a:p>
            <a:pPr lvl="0">
              <a:defRPr/>
            </a:pPr>
            <a:r>
              <a:rPr lang="en-ZA" sz="1200" b="1" u="sng" kern="0" dirty="0">
                <a:solidFill>
                  <a:sysClr val="windowText" lastClr="000000"/>
                </a:solidFill>
              </a:rPr>
              <a:t>PLAN FOR 2018/19 FINANCIAL YEAR</a:t>
            </a:r>
          </a:p>
          <a:p>
            <a:pPr marL="171450" lvl="0" indent="-171450">
              <a:buFont typeface="Arial" panose="020B0604020202020204" pitchFamily="34" charset="0"/>
              <a:buChar char="•"/>
              <a:defRPr/>
            </a:pPr>
            <a:r>
              <a:rPr lang="en-ZA" sz="1200" kern="0" dirty="0">
                <a:solidFill>
                  <a:sysClr val="windowText" lastClr="000000"/>
                </a:solidFill>
              </a:rPr>
              <a:t>Define goals (outcome / impact).</a:t>
            </a:r>
          </a:p>
          <a:p>
            <a:pPr marL="171450" lvl="0" indent="-171450">
              <a:buFont typeface="Arial" panose="020B0604020202020204" pitchFamily="34" charset="0"/>
              <a:buChar char="•"/>
              <a:defRPr/>
            </a:pPr>
            <a:r>
              <a:rPr lang="en-ZA" sz="1200" kern="0" dirty="0">
                <a:solidFill>
                  <a:sysClr val="windowText" lastClr="000000"/>
                </a:solidFill>
              </a:rPr>
              <a:t>Define public health interventions, quantify resources and expected change that interventions are to produce</a:t>
            </a:r>
          </a:p>
          <a:p>
            <a:pPr marL="171450" lvl="0" indent="-171450">
              <a:buFont typeface="Arial" panose="020B0604020202020204" pitchFamily="34" charset="0"/>
              <a:buChar char="•"/>
              <a:defRPr/>
            </a:pPr>
            <a:r>
              <a:rPr lang="en-ZA" sz="1200" kern="0" dirty="0">
                <a:solidFill>
                  <a:sysClr val="windowText" lastClr="000000"/>
                </a:solidFill>
              </a:rPr>
              <a:t>identify Theory of Change indicators (Input, Process, Output, Outcome, Impact) and tools for monitoring change.</a:t>
            </a:r>
          </a:p>
          <a:p>
            <a:pPr marL="171450" lvl="0" indent="-171450">
              <a:buFont typeface="Arial" panose="020B0604020202020204" pitchFamily="34" charset="0"/>
              <a:buChar char="•"/>
              <a:defRPr/>
            </a:pPr>
            <a:r>
              <a:rPr lang="en-ZA" sz="1200" kern="0" dirty="0">
                <a:solidFill>
                  <a:sysClr val="windowText" lastClr="000000"/>
                </a:solidFill>
              </a:rPr>
              <a:t>Identify actions (with role, and responsibilities). </a:t>
            </a:r>
          </a:p>
          <a:p>
            <a:pPr marL="171450" lvl="0" indent="-171450">
              <a:buFont typeface="Arial" panose="020B0604020202020204" pitchFamily="34" charset="0"/>
              <a:buChar char="•"/>
              <a:defRPr/>
            </a:pPr>
            <a:r>
              <a:rPr lang="en-ZA" sz="1200" kern="0" dirty="0">
                <a:solidFill>
                  <a:sysClr val="windowText" lastClr="000000"/>
                </a:solidFill>
              </a:rPr>
              <a:t>Development of a costed District Health Plan (2018/19-2020/21), and Operational Plan (2018/19)</a:t>
            </a:r>
          </a:p>
        </p:txBody>
      </p:sp>
      <p:sp>
        <p:nvSpPr>
          <p:cNvPr id="24" name="Oval 23"/>
          <p:cNvSpPr/>
          <p:nvPr/>
        </p:nvSpPr>
        <p:spPr bwMode="auto">
          <a:xfrm>
            <a:off x="144464" y="1202364"/>
            <a:ext cx="514286" cy="514286"/>
          </a:xfrm>
          <a:prstGeom prst="ellipse">
            <a:avLst/>
          </a:prstGeom>
          <a:solidFill>
            <a:schemeClr val="accent4">
              <a:lumMod val="75000"/>
            </a:schemeClr>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653156" eaLnBrk="1" fontAlgn="auto" latinLnBrk="0" hangingPunct="1">
              <a:lnSpc>
                <a:spcPct val="100000"/>
              </a:lnSpc>
              <a:spcBef>
                <a:spcPts val="0"/>
              </a:spcBef>
              <a:spcAft>
                <a:spcPts val="0"/>
              </a:spcAft>
              <a:buClrTx/>
              <a:buSzTx/>
              <a:buFontTx/>
              <a:buNone/>
              <a:tabLst/>
              <a:defRPr/>
            </a:pPr>
            <a:r>
              <a:rPr kumimoji="0" lang="en-ZA" sz="2286" b="0" i="0" u="none" strike="noStrike" kern="0" cap="none" spc="0" normalizeH="0" baseline="0" noProof="0" dirty="0">
                <a:ln>
                  <a:noFill/>
                </a:ln>
                <a:solidFill>
                  <a:schemeClr val="bg1"/>
                </a:solidFill>
                <a:effectLst/>
                <a:uLnTx/>
                <a:uFillTx/>
              </a:rPr>
              <a:t>1</a:t>
            </a:r>
          </a:p>
        </p:txBody>
      </p:sp>
      <p:sp>
        <p:nvSpPr>
          <p:cNvPr id="25" name="Rectangular Callout 13"/>
          <p:cNvSpPr/>
          <p:nvPr/>
        </p:nvSpPr>
        <p:spPr bwMode="auto">
          <a:xfrm flipH="1">
            <a:off x="658747" y="4276208"/>
            <a:ext cx="5321137" cy="1500477"/>
          </a:xfrm>
          <a:prstGeom prst="wedgeRectCallout">
            <a:avLst>
              <a:gd name="adj1" fmla="val 50191"/>
              <a:gd name="adj2" fmla="val 41627"/>
            </a:avLst>
          </a:prstGeom>
          <a:noFill/>
          <a:ln w="19050" cap="flat" cmpd="sng" algn="ctr">
            <a:solidFill>
              <a:schemeClr val="bg1">
                <a:lumMod val="75000"/>
              </a:schemeClr>
            </a:solidFill>
            <a:prstDash val="sysDash"/>
            <a:round/>
            <a:headEnd type="none" w="med" len="med"/>
            <a:tailEnd type="none" w="med" len="med"/>
          </a:ln>
          <a:effectLst/>
        </p:spPr>
        <p:txBody>
          <a:bodyPr vert="horz" wrap="square" lIns="0" tIns="51429" rIns="0" bIns="0" numCol="1" rtlCol="0" anchor="t" anchorCtr="0" compatLnSpc="1">
            <a:prstTxWarp prst="textNoShape">
              <a:avLst/>
            </a:prstTxWarp>
          </a:bodyPr>
          <a:lstStyle/>
          <a:p>
            <a:pPr marL="68037" lvl="0">
              <a:defRPr/>
            </a:pPr>
            <a:r>
              <a:rPr lang="en-ZA" sz="1200" b="1" u="sng" kern="0" dirty="0">
                <a:solidFill>
                  <a:sysClr val="windowText" lastClr="000000"/>
                </a:solidFill>
              </a:rPr>
              <a:t>MONITOR AND REVIEW PERFORMANCE MONTHLY FOR 2017/18 FINANCIAL YEAR</a:t>
            </a:r>
          </a:p>
          <a:p>
            <a:pPr marL="190504" indent="-122467">
              <a:buFont typeface="Arial" panose="020B0604020202020204" pitchFamily="34" charset="0"/>
              <a:buChar char="•"/>
              <a:defRPr/>
            </a:pPr>
            <a:r>
              <a:rPr lang="en-ZA" sz="1200" kern="0" dirty="0">
                <a:solidFill>
                  <a:sysClr val="windowText" lastClr="000000"/>
                </a:solidFill>
              </a:rPr>
              <a:t>Monitor and review past performance: Health indicators</a:t>
            </a:r>
          </a:p>
          <a:p>
            <a:pPr marL="190504" lvl="0" indent="-122467">
              <a:buFont typeface="Arial" panose="020B0604020202020204" pitchFamily="34" charset="0"/>
              <a:buChar char="•"/>
              <a:defRPr/>
            </a:pPr>
            <a:r>
              <a:rPr lang="en-ZA" sz="1200" kern="0" dirty="0">
                <a:solidFill>
                  <a:sysClr val="windowText" lastClr="000000"/>
                </a:solidFill>
              </a:rPr>
              <a:t>Track and adjust actions (Re-Prioritise where necessary)  (input, and activity). </a:t>
            </a:r>
          </a:p>
          <a:p>
            <a:pPr marL="171450" lvl="0" indent="-171450">
              <a:buFont typeface="Arial" panose="020B0604020202020204" pitchFamily="34" charset="0"/>
              <a:buChar char="•"/>
              <a:defRPr/>
            </a:pPr>
            <a:r>
              <a:rPr lang="en-ZA" sz="1200" kern="0" dirty="0">
                <a:solidFill>
                  <a:sysClr val="windowText" lastClr="000000"/>
                </a:solidFill>
              </a:rPr>
              <a:t>Adjust Ops plans (drop implemented actions, adjust others, and add any additional) in view of performance</a:t>
            </a:r>
          </a:p>
          <a:p>
            <a:pPr marL="171450" lvl="0" indent="-171450">
              <a:buFont typeface="Arial" panose="020B0604020202020204" pitchFamily="34" charset="0"/>
              <a:buChar char="•"/>
              <a:defRPr/>
            </a:pPr>
            <a:r>
              <a:rPr lang="en-ZA" sz="1200" kern="0" dirty="0">
                <a:solidFill>
                  <a:sysClr val="windowText" lastClr="000000"/>
                </a:solidFill>
              </a:rPr>
              <a:t>Performance reporting and feedback </a:t>
            </a:r>
          </a:p>
          <a:p>
            <a:pPr lvl="0">
              <a:defRPr/>
            </a:pPr>
            <a:r>
              <a:rPr lang="en-ZA" sz="1200" kern="0" dirty="0">
                <a:solidFill>
                  <a:sysClr val="windowText" lastClr="000000"/>
                </a:solidFill>
              </a:rPr>
              <a:t>(Note: Monitoring is best done Monthly but Reporting to Provincial office could be Quarterly)</a:t>
            </a:r>
          </a:p>
        </p:txBody>
      </p:sp>
      <p:sp>
        <p:nvSpPr>
          <p:cNvPr id="26" name="Oval 25"/>
          <p:cNvSpPr/>
          <p:nvPr/>
        </p:nvSpPr>
        <p:spPr bwMode="auto">
          <a:xfrm>
            <a:off x="51581" y="4221751"/>
            <a:ext cx="514286" cy="514286"/>
          </a:xfrm>
          <a:prstGeom prst="ellipse">
            <a:avLst/>
          </a:prstGeom>
          <a:solidFill>
            <a:schemeClr val="accent4">
              <a:lumMod val="75000"/>
            </a:schemeClr>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653156" eaLnBrk="1" fontAlgn="auto" latinLnBrk="0" hangingPunct="1">
              <a:lnSpc>
                <a:spcPct val="100000"/>
              </a:lnSpc>
              <a:spcBef>
                <a:spcPts val="0"/>
              </a:spcBef>
              <a:spcAft>
                <a:spcPts val="0"/>
              </a:spcAft>
              <a:buClrTx/>
              <a:buSzTx/>
              <a:buFontTx/>
              <a:buNone/>
              <a:tabLst/>
              <a:defRPr/>
            </a:pPr>
            <a:r>
              <a:rPr kumimoji="0" lang="en-ZA" sz="2286" b="0" i="0" u="none" strike="noStrike" kern="0" cap="none" spc="0" normalizeH="0" baseline="0" noProof="0" dirty="0">
                <a:ln>
                  <a:noFill/>
                </a:ln>
                <a:solidFill>
                  <a:schemeClr val="bg1"/>
                </a:solidFill>
                <a:effectLst/>
                <a:uLnTx/>
                <a:uFillTx/>
              </a:rPr>
              <a:t>3</a:t>
            </a:r>
          </a:p>
        </p:txBody>
      </p:sp>
      <p:sp>
        <p:nvSpPr>
          <p:cNvPr id="27" name="Oval 26"/>
          <p:cNvSpPr/>
          <p:nvPr/>
        </p:nvSpPr>
        <p:spPr bwMode="auto">
          <a:xfrm>
            <a:off x="51581" y="2815372"/>
            <a:ext cx="514286" cy="514286"/>
          </a:xfrm>
          <a:prstGeom prst="ellipse">
            <a:avLst/>
          </a:prstGeom>
          <a:solidFill>
            <a:schemeClr val="accent4">
              <a:lumMod val="75000"/>
            </a:schemeClr>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653156" eaLnBrk="1" fontAlgn="auto" latinLnBrk="0" hangingPunct="1">
              <a:lnSpc>
                <a:spcPct val="100000"/>
              </a:lnSpc>
              <a:spcBef>
                <a:spcPts val="0"/>
              </a:spcBef>
              <a:spcAft>
                <a:spcPts val="0"/>
              </a:spcAft>
              <a:buClrTx/>
              <a:buSzTx/>
              <a:buFontTx/>
              <a:buNone/>
              <a:tabLst/>
              <a:defRPr/>
            </a:pPr>
            <a:r>
              <a:rPr kumimoji="0" lang="en-ZA" sz="2286" b="0" i="0" u="none" strike="noStrike" kern="0" cap="none" spc="0" normalizeH="0" baseline="0" noProof="0" dirty="0">
                <a:ln>
                  <a:noFill/>
                </a:ln>
                <a:solidFill>
                  <a:schemeClr val="bg1"/>
                </a:solidFill>
                <a:effectLst/>
                <a:uLnTx/>
                <a:uFillTx/>
              </a:rPr>
              <a:t>2</a:t>
            </a:r>
          </a:p>
        </p:txBody>
      </p:sp>
      <p:pic>
        <p:nvPicPr>
          <p:cNvPr id="6" name="Picture 5">
            <a:extLst>
              <a:ext uri="{FF2B5EF4-FFF2-40B4-BE49-F238E27FC236}">
                <a16:creationId xmlns:a16="http://schemas.microsoft.com/office/drawing/2014/main" id="{7B0F0CEA-FDA5-491F-9FC4-D88AECFD0930}"/>
              </a:ext>
            </a:extLst>
          </p:cNvPr>
          <p:cNvPicPr>
            <a:picLocks noChangeAspect="1"/>
          </p:cNvPicPr>
          <p:nvPr/>
        </p:nvPicPr>
        <p:blipFill>
          <a:blip r:embed="rId3"/>
          <a:stretch>
            <a:fillRect/>
          </a:stretch>
        </p:blipFill>
        <p:spPr>
          <a:xfrm>
            <a:off x="6267969" y="1202364"/>
            <a:ext cx="2695057" cy="2752573"/>
          </a:xfrm>
          <a:prstGeom prst="rect">
            <a:avLst/>
          </a:prstGeom>
        </p:spPr>
      </p:pic>
    </p:spTree>
    <p:extLst>
      <p:ext uri="{BB962C8B-B14F-4D97-AF65-F5344CB8AC3E}">
        <p14:creationId xmlns:p14="http://schemas.microsoft.com/office/powerpoint/2010/main" val="165246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FF29B956-EF59-4695-8C73-3B32951662C5}"/>
              </a:ext>
            </a:extLst>
          </p:cNvPr>
          <p:cNvPicPr>
            <a:picLocks noChangeAspect="1"/>
          </p:cNvPicPr>
          <p:nvPr/>
        </p:nvPicPr>
        <p:blipFill rotWithShape="1">
          <a:blip r:embed="rId3"/>
          <a:srcRect b="55159"/>
          <a:stretch/>
        </p:blipFill>
        <p:spPr>
          <a:xfrm>
            <a:off x="295229" y="2662784"/>
            <a:ext cx="5840474" cy="1765979"/>
          </a:xfrm>
          <a:prstGeom prst="rect">
            <a:avLst/>
          </a:prstGeom>
          <a:ln>
            <a:noFill/>
          </a:ln>
        </p:spPr>
      </p:pic>
      <p:sp>
        <p:nvSpPr>
          <p:cNvPr id="16" name="Rectangle 15">
            <a:extLst>
              <a:ext uri="{FF2B5EF4-FFF2-40B4-BE49-F238E27FC236}">
                <a16:creationId xmlns:a16="http://schemas.microsoft.com/office/drawing/2014/main" id="{5CB28E19-00EA-4C1F-9536-EC832B88FFF6}"/>
              </a:ext>
            </a:extLst>
          </p:cNvPr>
          <p:cNvSpPr/>
          <p:nvPr/>
        </p:nvSpPr>
        <p:spPr>
          <a:xfrm>
            <a:off x="4104950" y="3048001"/>
            <a:ext cx="3260841" cy="2920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US" sz="1400" b="1" dirty="0">
                <a:latin typeface="Arial" panose="020B0604020202020204" pitchFamily="34" charset="0"/>
                <a:cs typeface="Arial" panose="020B0604020202020204" pitchFamily="34" charset="0"/>
              </a:rPr>
              <a:t>Prioritize populations and public health interventions</a:t>
            </a:r>
          </a:p>
        </p:txBody>
      </p:sp>
      <p:sp>
        <p:nvSpPr>
          <p:cNvPr id="74" name="Oval 73">
            <a:extLst>
              <a:ext uri="{FF2B5EF4-FFF2-40B4-BE49-F238E27FC236}">
                <a16:creationId xmlns:a16="http://schemas.microsoft.com/office/drawing/2014/main" id="{05B4063B-F116-4B4C-A02C-6877B30B19C6}"/>
              </a:ext>
            </a:extLst>
          </p:cNvPr>
          <p:cNvSpPr/>
          <p:nvPr/>
        </p:nvSpPr>
        <p:spPr>
          <a:xfrm>
            <a:off x="6345740" y="3293481"/>
            <a:ext cx="2146300" cy="2146133"/>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C368E147-6BDB-4D7E-A326-08DED169FE27}"/>
              </a:ext>
            </a:extLst>
          </p:cNvPr>
          <p:cNvSpPr/>
          <p:nvPr/>
        </p:nvSpPr>
        <p:spPr>
          <a:xfrm>
            <a:off x="1828188" y="3048001"/>
            <a:ext cx="2185012" cy="292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US" sz="1400" b="1" dirty="0">
                <a:latin typeface="Arial" panose="020B0604020202020204" pitchFamily="34" charset="0"/>
                <a:cs typeface="Arial" panose="020B0604020202020204" pitchFamily="34" charset="0"/>
              </a:rPr>
              <a:t>Diagnosis</a:t>
            </a:r>
          </a:p>
        </p:txBody>
      </p:sp>
      <p:sp>
        <p:nvSpPr>
          <p:cNvPr id="2" name="Title 1">
            <a:extLst>
              <a:ext uri="{FF2B5EF4-FFF2-40B4-BE49-F238E27FC236}">
                <a16:creationId xmlns:a16="http://schemas.microsoft.com/office/drawing/2014/main" id="{100E6E74-F890-42BD-A858-C927F7BEE97C}"/>
              </a:ext>
            </a:extLst>
          </p:cNvPr>
          <p:cNvSpPr>
            <a:spLocks noGrp="1"/>
          </p:cNvSpPr>
          <p:nvPr>
            <p:ph type="title"/>
          </p:nvPr>
        </p:nvSpPr>
        <p:spPr/>
        <p:txBody>
          <a:bodyPr/>
          <a:lstStyle/>
          <a:p>
            <a:r>
              <a:rPr lang="en-ZA" dirty="0"/>
              <a:t>Planning for Impact</a:t>
            </a:r>
            <a:br>
              <a:rPr lang="en-ZA" dirty="0"/>
            </a:br>
            <a:r>
              <a:rPr lang="en-ZA" sz="2000" dirty="0"/>
              <a:t>(District Health Plan)</a:t>
            </a:r>
            <a:endParaRPr lang="en-ZA" dirty="0"/>
          </a:p>
        </p:txBody>
      </p:sp>
      <p:sp>
        <p:nvSpPr>
          <p:cNvPr id="3" name="Slide Number Placeholder 2">
            <a:extLst>
              <a:ext uri="{FF2B5EF4-FFF2-40B4-BE49-F238E27FC236}">
                <a16:creationId xmlns:a16="http://schemas.microsoft.com/office/drawing/2014/main" id="{B25E0EA0-3F1B-4C91-9068-797DE28BA0AC}"/>
              </a:ext>
            </a:extLst>
          </p:cNvPr>
          <p:cNvSpPr>
            <a:spLocks noGrp="1"/>
          </p:cNvSpPr>
          <p:nvPr>
            <p:ph type="sldNum" sz="quarter" idx="11"/>
          </p:nvPr>
        </p:nvSpPr>
        <p:spPr>
          <a:xfrm>
            <a:off x="8282763" y="6303185"/>
            <a:ext cx="570650" cy="365903"/>
          </a:xfrm>
        </p:spPr>
        <p:txBody>
          <a:bodyPr/>
          <a:lstStyle/>
          <a:p>
            <a:fld id="{6F95C33E-24F2-452D-AE9F-D6633E523EED}" type="slidenum">
              <a:rPr lang="en-ZA" smtClean="0"/>
              <a:pPr/>
              <a:t>23</a:t>
            </a:fld>
            <a:endParaRPr lang="en-ZA"/>
          </a:p>
        </p:txBody>
      </p:sp>
      <p:sp>
        <p:nvSpPr>
          <p:cNvPr id="8" name="Rectangle 7">
            <a:extLst>
              <a:ext uri="{FF2B5EF4-FFF2-40B4-BE49-F238E27FC236}">
                <a16:creationId xmlns:a16="http://schemas.microsoft.com/office/drawing/2014/main" id="{1BD1BB56-C7F6-4721-AAA2-8344D52603D2}"/>
              </a:ext>
            </a:extLst>
          </p:cNvPr>
          <p:cNvSpPr/>
          <p:nvPr/>
        </p:nvSpPr>
        <p:spPr>
          <a:xfrm>
            <a:off x="250825" y="4119134"/>
            <a:ext cx="1494063" cy="8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1. Goal Setting </a:t>
            </a:r>
            <a:r>
              <a:rPr lang="en-US" sz="1100" dirty="0">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rPr>
              <a:t>What is our aspiration?</a:t>
            </a:r>
          </a:p>
        </p:txBody>
      </p:sp>
      <p:sp>
        <p:nvSpPr>
          <p:cNvPr id="9" name="Rectangle 8">
            <a:extLst>
              <a:ext uri="{FF2B5EF4-FFF2-40B4-BE49-F238E27FC236}">
                <a16:creationId xmlns:a16="http://schemas.microsoft.com/office/drawing/2014/main" id="{49C69C89-7909-455A-BE06-3F7C36747FE4}"/>
              </a:ext>
            </a:extLst>
          </p:cNvPr>
          <p:cNvSpPr/>
          <p:nvPr/>
        </p:nvSpPr>
        <p:spPr>
          <a:xfrm>
            <a:off x="1919938" y="3403009"/>
            <a:ext cx="1494063" cy="56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2A. Coverage </a:t>
            </a:r>
            <a:r>
              <a:rPr lang="en-US" sz="1100" dirty="0">
                <a:latin typeface="Arial" panose="020B0604020202020204" pitchFamily="34" charset="0"/>
                <a:cs typeface="Arial" panose="020B0604020202020204" pitchFamily="34" charset="0"/>
              </a:rPr>
              <a:t>-</a:t>
            </a:r>
          </a:p>
          <a:p>
            <a:pPr algn="ctr"/>
            <a:r>
              <a:rPr lang="en-US" sz="1100" dirty="0">
                <a:latin typeface="Arial" panose="020B0604020202020204" pitchFamily="34" charset="0"/>
                <a:cs typeface="Arial" panose="020B0604020202020204" pitchFamily="34" charset="0"/>
              </a:rPr>
              <a:t>Where are we now?</a:t>
            </a:r>
          </a:p>
        </p:txBody>
      </p:sp>
      <p:sp>
        <p:nvSpPr>
          <p:cNvPr id="10" name="Rectangle 9">
            <a:extLst>
              <a:ext uri="{FF2B5EF4-FFF2-40B4-BE49-F238E27FC236}">
                <a16:creationId xmlns:a16="http://schemas.microsoft.com/office/drawing/2014/main" id="{992042D4-FC25-456D-973B-69B513AE3E84}"/>
              </a:ext>
            </a:extLst>
          </p:cNvPr>
          <p:cNvSpPr/>
          <p:nvPr/>
        </p:nvSpPr>
        <p:spPr>
          <a:xfrm>
            <a:off x="1919937" y="5152889"/>
            <a:ext cx="1494063" cy="5603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2B. Quality </a:t>
            </a:r>
            <a:r>
              <a:rPr lang="en-US" sz="1100" dirty="0">
                <a:latin typeface="Arial" panose="020B0604020202020204" pitchFamily="34" charset="0"/>
                <a:cs typeface="Arial" panose="020B0604020202020204" pitchFamily="34" charset="0"/>
              </a:rPr>
              <a:t>-</a:t>
            </a:r>
          </a:p>
          <a:p>
            <a:pPr algn="ctr"/>
            <a:r>
              <a:rPr lang="en-US" sz="1100" dirty="0">
                <a:latin typeface="Arial" panose="020B0604020202020204" pitchFamily="34" charset="0"/>
                <a:cs typeface="Arial" panose="020B0604020202020204" pitchFamily="34" charset="0"/>
              </a:rPr>
              <a:t>Where are we now?</a:t>
            </a:r>
          </a:p>
        </p:txBody>
      </p:sp>
      <p:sp>
        <p:nvSpPr>
          <p:cNvPr id="11" name="Rectangle 10">
            <a:extLst>
              <a:ext uri="{FF2B5EF4-FFF2-40B4-BE49-F238E27FC236}">
                <a16:creationId xmlns:a16="http://schemas.microsoft.com/office/drawing/2014/main" id="{662DB555-5300-4A81-8E53-FE87D53FAE55}"/>
              </a:ext>
            </a:extLst>
          </p:cNvPr>
          <p:cNvSpPr/>
          <p:nvPr/>
        </p:nvSpPr>
        <p:spPr>
          <a:xfrm>
            <a:off x="2336352" y="4277949"/>
            <a:ext cx="1494063" cy="56031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2C. Why are we here?</a:t>
            </a:r>
          </a:p>
        </p:txBody>
      </p:sp>
      <p:sp>
        <p:nvSpPr>
          <p:cNvPr id="13" name="Rectangle 12">
            <a:extLst>
              <a:ext uri="{FF2B5EF4-FFF2-40B4-BE49-F238E27FC236}">
                <a16:creationId xmlns:a16="http://schemas.microsoft.com/office/drawing/2014/main" id="{362D0D80-6150-4F42-930B-FE0DE81CC468}"/>
              </a:ext>
            </a:extLst>
          </p:cNvPr>
          <p:cNvSpPr/>
          <p:nvPr/>
        </p:nvSpPr>
        <p:spPr>
          <a:xfrm>
            <a:off x="4190319" y="3660781"/>
            <a:ext cx="1494063" cy="73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3. Where will we play?</a:t>
            </a:r>
          </a:p>
        </p:txBody>
      </p:sp>
      <p:sp>
        <p:nvSpPr>
          <p:cNvPr id="14" name="Rectangle 13">
            <a:extLst>
              <a:ext uri="{FF2B5EF4-FFF2-40B4-BE49-F238E27FC236}">
                <a16:creationId xmlns:a16="http://schemas.microsoft.com/office/drawing/2014/main" id="{D4B858B3-DACB-4BB5-81C6-4CE95B8A0301}"/>
              </a:ext>
            </a:extLst>
          </p:cNvPr>
          <p:cNvSpPr/>
          <p:nvPr/>
        </p:nvSpPr>
        <p:spPr>
          <a:xfrm>
            <a:off x="7451158" y="3660631"/>
            <a:ext cx="1494063" cy="1005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400" dirty="0">
                <a:latin typeface="Arial" panose="020B0604020202020204" pitchFamily="34" charset="0"/>
                <a:cs typeface="Arial" panose="020B0604020202020204" pitchFamily="34" charset="0"/>
              </a:rPr>
              <a:t>5. Resource (HR and Budgets) allocation </a:t>
            </a:r>
            <a:r>
              <a:rPr lang="en-US" sz="1100" dirty="0">
                <a:latin typeface="Arial" panose="020B0604020202020204" pitchFamily="34" charset="0"/>
                <a:cs typeface="Arial" panose="020B0604020202020204" pitchFamily="34" charset="0"/>
              </a:rPr>
              <a:t>- </a:t>
            </a:r>
          </a:p>
          <a:p>
            <a:pPr algn="ctr"/>
            <a:r>
              <a:rPr lang="en-US" sz="1100" dirty="0">
                <a:latin typeface="Arial" panose="020B0604020202020204" pitchFamily="34" charset="0"/>
                <a:cs typeface="Arial" panose="020B0604020202020204" pitchFamily="34" charset="0"/>
              </a:rPr>
              <a:t>What do we need?</a:t>
            </a:r>
          </a:p>
        </p:txBody>
      </p:sp>
      <p:cxnSp>
        <p:nvCxnSpPr>
          <p:cNvPr id="18" name="Connector: Elbow 17">
            <a:extLst>
              <a:ext uri="{FF2B5EF4-FFF2-40B4-BE49-F238E27FC236}">
                <a16:creationId xmlns:a16="http://schemas.microsoft.com/office/drawing/2014/main" id="{0B288DF8-DADE-41B4-847F-88A263D00D78}"/>
              </a:ext>
            </a:extLst>
          </p:cNvPr>
          <p:cNvCxnSpPr>
            <a:cxnSpLocks/>
            <a:stCxn id="8" idx="0"/>
            <a:endCxn id="9" idx="1"/>
          </p:cNvCxnSpPr>
          <p:nvPr/>
        </p:nvCxnSpPr>
        <p:spPr>
          <a:xfrm rot="5400000" flipH="1" flipV="1">
            <a:off x="1240914" y="3440111"/>
            <a:ext cx="435967" cy="92208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20720D47-2E0F-40AD-9571-9B187EE2B9AC}"/>
              </a:ext>
            </a:extLst>
          </p:cNvPr>
          <p:cNvCxnSpPr>
            <a:cxnSpLocks/>
            <a:stCxn id="8" idx="2"/>
            <a:endCxn id="10" idx="1"/>
          </p:cNvCxnSpPr>
          <p:nvPr/>
        </p:nvCxnSpPr>
        <p:spPr>
          <a:xfrm rot="16200000" flipH="1">
            <a:off x="1240914" y="4754023"/>
            <a:ext cx="435967" cy="92208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51C4B4-4075-47F2-838B-8D0960517713}"/>
              </a:ext>
            </a:extLst>
          </p:cNvPr>
          <p:cNvCxnSpPr>
            <a:cxnSpLocks/>
            <a:endCxn id="11" idx="0"/>
          </p:cNvCxnSpPr>
          <p:nvPr/>
        </p:nvCxnSpPr>
        <p:spPr>
          <a:xfrm>
            <a:off x="3083384" y="3972109"/>
            <a:ext cx="0" cy="3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060829-8BC3-40DF-924D-CE3B2E538C05}"/>
              </a:ext>
            </a:extLst>
          </p:cNvPr>
          <p:cNvCxnSpPr>
            <a:cxnSpLocks/>
            <a:endCxn id="11" idx="2"/>
          </p:cNvCxnSpPr>
          <p:nvPr/>
        </p:nvCxnSpPr>
        <p:spPr>
          <a:xfrm flipV="1">
            <a:off x="3083384" y="4838264"/>
            <a:ext cx="0" cy="305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CFFB33A-16BF-4E1E-9A2D-B7AAEF663D77}"/>
              </a:ext>
            </a:extLst>
          </p:cNvPr>
          <p:cNvSpPr/>
          <p:nvPr/>
        </p:nvSpPr>
        <p:spPr>
          <a:xfrm>
            <a:off x="5769749" y="3660631"/>
            <a:ext cx="1494063" cy="177241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US" sz="1400" dirty="0">
                <a:latin typeface="Arial" panose="020B0604020202020204" pitchFamily="34" charset="0"/>
                <a:cs typeface="Arial" panose="020B0604020202020204" pitchFamily="34" charset="0"/>
              </a:rPr>
              <a:t>4. Public Health Interventions</a:t>
            </a:r>
          </a:p>
          <a:p>
            <a:pPr algn="ctr"/>
            <a:r>
              <a:rPr lang="en-US" sz="1400" dirty="0">
                <a:latin typeface="Arial" panose="020B0604020202020204" pitchFamily="34" charset="0"/>
                <a:cs typeface="Arial" panose="020B0604020202020204" pitchFamily="34" charset="0"/>
              </a:rPr>
              <a:t>How will we win?</a:t>
            </a:r>
          </a:p>
        </p:txBody>
      </p:sp>
      <p:sp>
        <p:nvSpPr>
          <p:cNvPr id="66" name="Rectangle 65">
            <a:extLst>
              <a:ext uri="{FF2B5EF4-FFF2-40B4-BE49-F238E27FC236}">
                <a16:creationId xmlns:a16="http://schemas.microsoft.com/office/drawing/2014/main" id="{62CDF99A-3F0F-4874-AAC5-3E61BEBD925D}"/>
              </a:ext>
            </a:extLst>
          </p:cNvPr>
          <p:cNvSpPr/>
          <p:nvPr/>
        </p:nvSpPr>
        <p:spPr>
          <a:xfrm>
            <a:off x="5857274" y="4534166"/>
            <a:ext cx="1319012" cy="187894"/>
          </a:xfrm>
          <a:prstGeom prst="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latin typeface="Arial" panose="020B0604020202020204" pitchFamily="34" charset="0"/>
                <a:cs typeface="Arial" panose="020B0604020202020204" pitchFamily="34" charset="0"/>
              </a:rPr>
              <a:t>4A. Clinical</a:t>
            </a:r>
          </a:p>
        </p:txBody>
      </p:sp>
      <p:sp>
        <p:nvSpPr>
          <p:cNvPr id="67" name="Rectangle 66">
            <a:extLst>
              <a:ext uri="{FF2B5EF4-FFF2-40B4-BE49-F238E27FC236}">
                <a16:creationId xmlns:a16="http://schemas.microsoft.com/office/drawing/2014/main" id="{CB5E2659-BC0A-4A45-8871-4FD30E6CBB24}"/>
              </a:ext>
            </a:extLst>
          </p:cNvPr>
          <p:cNvSpPr/>
          <p:nvPr/>
        </p:nvSpPr>
        <p:spPr>
          <a:xfrm>
            <a:off x="5857274" y="4798562"/>
            <a:ext cx="1319012" cy="187894"/>
          </a:xfrm>
          <a:prstGeom prst="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latin typeface="Arial" panose="020B0604020202020204" pitchFamily="34" charset="0"/>
                <a:cs typeface="Arial" panose="020B0604020202020204" pitchFamily="34" charset="0"/>
              </a:rPr>
              <a:t>4B. Community</a:t>
            </a:r>
          </a:p>
        </p:txBody>
      </p:sp>
      <p:sp>
        <p:nvSpPr>
          <p:cNvPr id="68" name="Rectangle 67">
            <a:extLst>
              <a:ext uri="{FF2B5EF4-FFF2-40B4-BE49-F238E27FC236}">
                <a16:creationId xmlns:a16="http://schemas.microsoft.com/office/drawing/2014/main" id="{1A6E70BC-2193-4422-B855-91FDAAE1BA28}"/>
              </a:ext>
            </a:extLst>
          </p:cNvPr>
          <p:cNvSpPr/>
          <p:nvPr/>
        </p:nvSpPr>
        <p:spPr>
          <a:xfrm>
            <a:off x="5857274" y="5069942"/>
            <a:ext cx="1319012" cy="187894"/>
          </a:xfrm>
          <a:prstGeom prst="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latin typeface="Arial" panose="020B0604020202020204" pitchFamily="34" charset="0"/>
                <a:cs typeface="Arial" panose="020B0604020202020204" pitchFamily="34" charset="0"/>
              </a:rPr>
              <a:t>4C. Systems</a:t>
            </a:r>
          </a:p>
        </p:txBody>
      </p:sp>
      <p:cxnSp>
        <p:nvCxnSpPr>
          <p:cNvPr id="75" name="Straight Connector 74">
            <a:extLst>
              <a:ext uri="{FF2B5EF4-FFF2-40B4-BE49-F238E27FC236}">
                <a16:creationId xmlns:a16="http://schemas.microsoft.com/office/drawing/2014/main" id="{F9E5D3FF-D9D5-46CF-AA66-6D5F7DFF2B76}"/>
              </a:ext>
            </a:extLst>
          </p:cNvPr>
          <p:cNvCxnSpPr>
            <a:cxnSpLocks/>
          </p:cNvCxnSpPr>
          <p:nvPr/>
        </p:nvCxnSpPr>
        <p:spPr>
          <a:xfrm flipV="1">
            <a:off x="250825" y="2473933"/>
            <a:ext cx="8602588" cy="2592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27E271B2-5D3B-4DE3-B78B-AE53898A7197}"/>
              </a:ext>
            </a:extLst>
          </p:cNvPr>
          <p:cNvSpPr/>
          <p:nvPr/>
        </p:nvSpPr>
        <p:spPr>
          <a:xfrm>
            <a:off x="1024773" y="2159766"/>
            <a:ext cx="1870075" cy="314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1600" b="1" dirty="0">
                <a:solidFill>
                  <a:schemeClr val="tx1"/>
                </a:solidFill>
                <a:latin typeface="Arial" panose="020B0604020202020204" pitchFamily="34" charset="0"/>
                <a:cs typeface="Arial" panose="020B0604020202020204" pitchFamily="34" charset="0"/>
              </a:rPr>
              <a:t>Impact/Outcomes</a:t>
            </a:r>
          </a:p>
        </p:txBody>
      </p:sp>
      <p:sp>
        <p:nvSpPr>
          <p:cNvPr id="85" name="Rectangle 84">
            <a:extLst>
              <a:ext uri="{FF2B5EF4-FFF2-40B4-BE49-F238E27FC236}">
                <a16:creationId xmlns:a16="http://schemas.microsoft.com/office/drawing/2014/main" id="{102A3DEE-AE7F-4BE1-AC66-9438BCA4CB6A}"/>
              </a:ext>
            </a:extLst>
          </p:cNvPr>
          <p:cNvSpPr/>
          <p:nvPr/>
        </p:nvSpPr>
        <p:spPr>
          <a:xfrm>
            <a:off x="3600728" y="2148573"/>
            <a:ext cx="1159298" cy="314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1600" b="1" dirty="0">
                <a:solidFill>
                  <a:schemeClr val="tx1"/>
                </a:solidFill>
                <a:latin typeface="Arial" panose="020B0604020202020204" pitchFamily="34" charset="0"/>
                <a:cs typeface="Arial" panose="020B0604020202020204" pitchFamily="34" charset="0"/>
              </a:rPr>
              <a:t>Outputs</a:t>
            </a:r>
          </a:p>
        </p:txBody>
      </p:sp>
      <p:sp>
        <p:nvSpPr>
          <p:cNvPr id="86" name="Rectangle 85">
            <a:extLst>
              <a:ext uri="{FF2B5EF4-FFF2-40B4-BE49-F238E27FC236}">
                <a16:creationId xmlns:a16="http://schemas.microsoft.com/office/drawing/2014/main" id="{9B2959B3-AEDD-4651-96A1-124A25378E02}"/>
              </a:ext>
            </a:extLst>
          </p:cNvPr>
          <p:cNvSpPr/>
          <p:nvPr/>
        </p:nvSpPr>
        <p:spPr>
          <a:xfrm>
            <a:off x="7447275" y="2160640"/>
            <a:ext cx="1445535" cy="314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1600" b="1" dirty="0">
                <a:solidFill>
                  <a:schemeClr val="tx1"/>
                </a:solidFill>
                <a:latin typeface="Arial" panose="020B0604020202020204" pitchFamily="34" charset="0"/>
                <a:cs typeface="Arial" panose="020B0604020202020204" pitchFamily="34" charset="0"/>
              </a:rPr>
              <a:t>Inputs</a:t>
            </a:r>
          </a:p>
        </p:txBody>
      </p:sp>
      <p:sp>
        <p:nvSpPr>
          <p:cNvPr id="87" name="Rectangle 86">
            <a:extLst>
              <a:ext uri="{FF2B5EF4-FFF2-40B4-BE49-F238E27FC236}">
                <a16:creationId xmlns:a16="http://schemas.microsoft.com/office/drawing/2014/main" id="{352BE3FD-87D4-49AC-B62D-53B66877FEFD}"/>
              </a:ext>
            </a:extLst>
          </p:cNvPr>
          <p:cNvSpPr/>
          <p:nvPr/>
        </p:nvSpPr>
        <p:spPr>
          <a:xfrm>
            <a:off x="5718760" y="2191278"/>
            <a:ext cx="1325105" cy="314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1600" b="1" dirty="0">
                <a:solidFill>
                  <a:schemeClr val="tx1"/>
                </a:solidFill>
                <a:latin typeface="Arial" panose="020B0604020202020204" pitchFamily="34" charset="0"/>
                <a:cs typeface="Arial" panose="020B0604020202020204" pitchFamily="34" charset="0"/>
              </a:rPr>
              <a:t>Activities</a:t>
            </a:r>
          </a:p>
        </p:txBody>
      </p:sp>
      <p:sp>
        <p:nvSpPr>
          <p:cNvPr id="88" name="Rectangle 87">
            <a:extLst>
              <a:ext uri="{FF2B5EF4-FFF2-40B4-BE49-F238E27FC236}">
                <a16:creationId xmlns:a16="http://schemas.microsoft.com/office/drawing/2014/main" id="{D2805098-164E-4076-B89A-4E1D4E7AC728}"/>
              </a:ext>
            </a:extLst>
          </p:cNvPr>
          <p:cNvSpPr/>
          <p:nvPr/>
        </p:nvSpPr>
        <p:spPr>
          <a:xfrm>
            <a:off x="250824" y="1086183"/>
            <a:ext cx="3323535" cy="1111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ZA" sz="1200" u="sng" dirty="0">
                <a:latin typeface="Arial" panose="020B0604020202020204" pitchFamily="34" charset="0"/>
                <a:cs typeface="Arial" panose="020B0604020202020204" pitchFamily="34" charset="0"/>
              </a:rPr>
              <a:t>Provincial Planning informing District Health Plan</a:t>
            </a:r>
            <a:endParaRPr lang="en-US" sz="1200" u="sng"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Provincial Targets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Proposed District Targets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Country and Provincial Priorities </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Resource Allocation</a:t>
            </a:r>
          </a:p>
        </p:txBody>
      </p:sp>
      <p:sp>
        <p:nvSpPr>
          <p:cNvPr id="89" name="Down Arrow 7">
            <a:extLst>
              <a:ext uri="{FF2B5EF4-FFF2-40B4-BE49-F238E27FC236}">
                <a16:creationId xmlns:a16="http://schemas.microsoft.com/office/drawing/2014/main" id="{2F817AFF-D44D-459D-9124-6C61693265FD}"/>
              </a:ext>
            </a:extLst>
          </p:cNvPr>
          <p:cNvSpPr/>
          <p:nvPr/>
        </p:nvSpPr>
        <p:spPr>
          <a:xfrm>
            <a:off x="3600728" y="1450358"/>
            <a:ext cx="402862" cy="4098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sz="1600">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C60775EB-C65C-4C25-B25C-06085E99FC38}"/>
              </a:ext>
            </a:extLst>
          </p:cNvPr>
          <p:cNvSpPr/>
          <p:nvPr/>
        </p:nvSpPr>
        <p:spPr>
          <a:xfrm>
            <a:off x="6461221" y="1149905"/>
            <a:ext cx="2484000" cy="10107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US" sz="1200" u="sng" dirty="0">
                <a:latin typeface="Arial" panose="020B0604020202020204" pitchFamily="34" charset="0"/>
                <a:cs typeface="Arial" panose="020B0604020202020204" pitchFamily="34" charset="0"/>
              </a:rPr>
              <a:t>District Health Plan informing  Provincial APP:</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Key Interventions </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District Targets</a:t>
            </a:r>
          </a:p>
        </p:txBody>
      </p:sp>
      <p:sp>
        <p:nvSpPr>
          <p:cNvPr id="91" name="Down Arrow 39">
            <a:extLst>
              <a:ext uri="{FF2B5EF4-FFF2-40B4-BE49-F238E27FC236}">
                <a16:creationId xmlns:a16="http://schemas.microsoft.com/office/drawing/2014/main" id="{19FBAB7F-2E03-4323-8F34-BBEFEE290BEA}"/>
              </a:ext>
            </a:extLst>
          </p:cNvPr>
          <p:cNvSpPr/>
          <p:nvPr/>
        </p:nvSpPr>
        <p:spPr>
          <a:xfrm rot="10800000">
            <a:off x="6058359" y="1438620"/>
            <a:ext cx="402862" cy="40982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sz="1600">
              <a:latin typeface="Arial" panose="020B0604020202020204" pitchFamily="34" charset="0"/>
              <a:cs typeface="Arial" panose="020B0604020202020204" pitchFamily="34" charset="0"/>
            </a:endParaRPr>
          </a:p>
        </p:txBody>
      </p:sp>
      <p:sp>
        <p:nvSpPr>
          <p:cNvPr id="92" name="Isosceles Triangle 91">
            <a:extLst>
              <a:ext uri="{FF2B5EF4-FFF2-40B4-BE49-F238E27FC236}">
                <a16:creationId xmlns:a16="http://schemas.microsoft.com/office/drawing/2014/main" id="{862163DE-46AC-4F65-8ECD-176921050EE0}"/>
              </a:ext>
            </a:extLst>
          </p:cNvPr>
          <p:cNvSpPr/>
          <p:nvPr/>
        </p:nvSpPr>
        <p:spPr>
          <a:xfrm rot="1425230">
            <a:off x="8358032" y="4651686"/>
            <a:ext cx="170676" cy="14616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Isosceles Triangle 92">
            <a:extLst>
              <a:ext uri="{FF2B5EF4-FFF2-40B4-BE49-F238E27FC236}">
                <a16:creationId xmlns:a16="http://schemas.microsoft.com/office/drawing/2014/main" id="{ECDD3419-686B-4842-B502-2400577771F8}"/>
              </a:ext>
            </a:extLst>
          </p:cNvPr>
          <p:cNvSpPr/>
          <p:nvPr/>
        </p:nvSpPr>
        <p:spPr>
          <a:xfrm rot="12685588">
            <a:off x="6547109" y="3522561"/>
            <a:ext cx="170676" cy="14616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7" name="Connector: Elbow 96">
            <a:extLst>
              <a:ext uri="{FF2B5EF4-FFF2-40B4-BE49-F238E27FC236}">
                <a16:creationId xmlns:a16="http://schemas.microsoft.com/office/drawing/2014/main" id="{C2D0293F-C004-4395-8082-AA66C049AEE8}"/>
              </a:ext>
            </a:extLst>
          </p:cNvPr>
          <p:cNvCxnSpPr>
            <a:stCxn id="9" idx="3"/>
            <a:endCxn id="13" idx="1"/>
          </p:cNvCxnSpPr>
          <p:nvPr/>
        </p:nvCxnSpPr>
        <p:spPr>
          <a:xfrm>
            <a:off x="3414001" y="3683167"/>
            <a:ext cx="776318" cy="345212"/>
          </a:xfrm>
          <a:prstGeom prst="bentConnector3">
            <a:avLst>
              <a:gd name="adj1" fmla="val 4937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A03132A9-1DD7-4198-ACF2-1597BDB460D6}"/>
              </a:ext>
            </a:extLst>
          </p:cNvPr>
          <p:cNvCxnSpPr>
            <a:cxnSpLocks/>
            <a:stCxn id="10" idx="3"/>
            <a:endCxn id="13" idx="1"/>
          </p:cNvCxnSpPr>
          <p:nvPr/>
        </p:nvCxnSpPr>
        <p:spPr>
          <a:xfrm flipV="1">
            <a:off x="3414000" y="4028379"/>
            <a:ext cx="776319" cy="1404668"/>
          </a:xfrm>
          <a:prstGeom prst="bentConnector3">
            <a:avLst>
              <a:gd name="adj1" fmla="val 4937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Isosceles Triangle 130">
            <a:extLst>
              <a:ext uri="{FF2B5EF4-FFF2-40B4-BE49-F238E27FC236}">
                <a16:creationId xmlns:a16="http://schemas.microsoft.com/office/drawing/2014/main" id="{07A5A628-F5BD-459F-80B9-E2C306F66E63}"/>
              </a:ext>
            </a:extLst>
          </p:cNvPr>
          <p:cNvSpPr/>
          <p:nvPr/>
        </p:nvSpPr>
        <p:spPr>
          <a:xfrm rot="12685588">
            <a:off x="539004" y="3962486"/>
            <a:ext cx="170676" cy="14616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0" name="Straight Arrow Connector 19">
            <a:extLst>
              <a:ext uri="{FF2B5EF4-FFF2-40B4-BE49-F238E27FC236}">
                <a16:creationId xmlns:a16="http://schemas.microsoft.com/office/drawing/2014/main" id="{A45C20FB-5C06-42AF-B000-2F39AC6ACE4C}"/>
              </a:ext>
            </a:extLst>
          </p:cNvPr>
          <p:cNvCxnSpPr>
            <a:cxnSpLocks/>
            <a:stCxn id="11" idx="3"/>
            <a:endCxn id="12" idx="1"/>
          </p:cNvCxnSpPr>
          <p:nvPr/>
        </p:nvCxnSpPr>
        <p:spPr>
          <a:xfrm flipV="1">
            <a:off x="3830415" y="4546839"/>
            <a:ext cx="1939334" cy="112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Explosion: 14 Points 36"/>
          <p:cNvSpPr/>
          <p:nvPr/>
        </p:nvSpPr>
        <p:spPr>
          <a:xfrm>
            <a:off x="5519561" y="5737821"/>
            <a:ext cx="1480457" cy="95794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panose="020B0604020202020204" pitchFamily="34" charset="0"/>
                <a:cs typeface="Arial" panose="020B0604020202020204" pitchFamily="34" charset="0"/>
              </a:rPr>
              <a:t>Think Big</a:t>
            </a:r>
            <a:endParaRPr lang="en-US" sz="1400" dirty="0"/>
          </a:p>
        </p:txBody>
      </p:sp>
      <p:sp>
        <p:nvSpPr>
          <p:cNvPr id="38" name="Explosion: 14 Points 37"/>
          <p:cNvSpPr/>
          <p:nvPr/>
        </p:nvSpPr>
        <p:spPr>
          <a:xfrm>
            <a:off x="7738138" y="5073554"/>
            <a:ext cx="1507803" cy="8954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panose="020B0604020202020204" pitchFamily="34" charset="0"/>
                <a:cs typeface="Arial" panose="020B0604020202020204" pitchFamily="34" charset="0"/>
              </a:rPr>
              <a:t>Think Small</a:t>
            </a:r>
            <a:endParaRPr lang="en-US" sz="1400" dirty="0"/>
          </a:p>
        </p:txBody>
      </p:sp>
    </p:spTree>
    <p:extLst>
      <p:ext uri="{BB962C8B-B14F-4D97-AF65-F5344CB8AC3E}">
        <p14:creationId xmlns:p14="http://schemas.microsoft.com/office/powerpoint/2010/main" val="27388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500"/>
                                        <p:tgtEl>
                                          <p:spTgt spid="97"/>
                                        </p:tgtEl>
                                      </p:cBhvr>
                                    </p:animEffect>
                                  </p:childTnLst>
                                </p:cTn>
                              </p:par>
                              <p:par>
                                <p:cTn id="74" presetID="10" presetClass="entr" presetSubtype="0" fill="hold"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500"/>
                                        <p:tgtEl>
                                          <p:spTgt spid="9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500"/>
                                        <p:tgtEl>
                                          <p:spTgt spid="1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1"/>
                                        </p:tgtEl>
                                        <p:attrNameLst>
                                          <p:attrName>style.visibility</p:attrName>
                                        </p:attrNameLst>
                                      </p:cBhvr>
                                      <p:to>
                                        <p:strVal val="visible"/>
                                      </p:to>
                                    </p:set>
                                    <p:animEffect transition="in" filter="fade">
                                      <p:cBhvr>
                                        <p:cTn id="113" dur="500"/>
                                        <p:tgtEl>
                                          <p:spTgt spid="1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fade">
                                      <p:cBhvr>
                                        <p:cTn id="123" dur="500"/>
                                        <p:tgtEl>
                                          <p:spTgt spid="7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500"/>
                                        <p:tgtEl>
                                          <p:spTgt spid="9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2"/>
                                        </p:tgtEl>
                                        <p:attrNameLst>
                                          <p:attrName>style.visibility</p:attrName>
                                        </p:attrNameLst>
                                      </p:cBhvr>
                                      <p:to>
                                        <p:strVal val="visible"/>
                                      </p:to>
                                    </p:set>
                                    <p:animEffect transition="in" filter="fade">
                                      <p:cBhvr>
                                        <p:cTn id="129" dur="500"/>
                                        <p:tgtEl>
                                          <p:spTgt spid="9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fade">
                                      <p:cBhvr>
                                        <p:cTn id="134" dur="500"/>
                                        <p:tgtEl>
                                          <p:spTgt spid="9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fade">
                                      <p:cBhvr>
                                        <p:cTn id="137" dur="500"/>
                                        <p:tgtEl>
                                          <p:spTgt spid="9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4" grpId="0" animBg="1"/>
      <p:bldP spid="15" grpId="0" animBg="1"/>
      <p:bldP spid="8" grpId="0" animBg="1"/>
      <p:bldP spid="9" grpId="0" animBg="1"/>
      <p:bldP spid="10" grpId="0" animBg="1"/>
      <p:bldP spid="11" grpId="0" animBg="1"/>
      <p:bldP spid="13" grpId="0" animBg="1"/>
      <p:bldP spid="14" grpId="0" animBg="1"/>
      <p:bldP spid="12" grpId="0" animBg="1"/>
      <p:bldP spid="66" grpId="0" animBg="1"/>
      <p:bldP spid="67" grpId="0" animBg="1"/>
      <p:bldP spid="68" grpId="0" animBg="1"/>
      <p:bldP spid="84" grpId="0"/>
      <p:bldP spid="85" grpId="0"/>
      <p:bldP spid="86" grpId="0"/>
      <p:bldP spid="87" grpId="0"/>
      <p:bldP spid="88" grpId="0" animBg="1"/>
      <p:bldP spid="89" grpId="0" animBg="1"/>
      <p:bldP spid="90" grpId="0" animBg="1"/>
      <p:bldP spid="91" grpId="0" animBg="1"/>
      <p:bldP spid="92" grpId="0" animBg="1"/>
      <p:bldP spid="93" grpId="0" animBg="1"/>
      <p:bldP spid="131"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64561"/>
            <a:ext cx="9038331" cy="1236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83829" y="1843623"/>
            <a:ext cx="1695127" cy="906651"/>
          </a:xfrm>
          <a:prstGeom prst="rect">
            <a:avLst/>
          </a:prstGeom>
          <a:solidFill>
            <a:srgbClr val="1A673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5. Resource (HR and Budgets) allocation</a:t>
            </a:r>
          </a:p>
          <a:p>
            <a:pPr algn="ctr"/>
            <a:r>
              <a:rPr lang="en-US" sz="1600" dirty="0"/>
              <a:t>What do we need?</a:t>
            </a:r>
          </a:p>
        </p:txBody>
      </p:sp>
      <p:sp>
        <p:nvSpPr>
          <p:cNvPr id="48" name="TextBox 47"/>
          <p:cNvSpPr txBox="1"/>
          <p:nvPr/>
        </p:nvSpPr>
        <p:spPr>
          <a:xfrm>
            <a:off x="97038" y="2936509"/>
            <a:ext cx="1835051" cy="2677656"/>
          </a:xfrm>
          <a:prstGeom prst="rect">
            <a:avLst/>
          </a:prstGeom>
          <a:noFill/>
        </p:spPr>
        <p:txBody>
          <a:bodyPr wrap="square" rtlCol="0">
            <a:spAutoFit/>
          </a:bodyPr>
          <a:lstStyle/>
          <a:p>
            <a:pPr marL="214313" indent="-214313">
              <a:buFont typeface="Arial" panose="020B0604020202020204" pitchFamily="34" charset="0"/>
              <a:buChar char="•"/>
            </a:pPr>
            <a:r>
              <a:rPr lang="en-US" sz="1050" dirty="0"/>
              <a:t>What outcome targets are we trying to achieve?</a:t>
            </a:r>
          </a:p>
          <a:p>
            <a:r>
              <a:rPr lang="en-US" sz="1050" b="1" u="sng" dirty="0"/>
              <a:t>Examples:</a:t>
            </a:r>
          </a:p>
          <a:p>
            <a:pPr marL="214313" indent="-214313">
              <a:buFont typeface="Arial" panose="020B0604020202020204" pitchFamily="34" charset="0"/>
              <a:buChar char="•"/>
            </a:pPr>
            <a:r>
              <a:rPr lang="en-US" sz="1050" dirty="0"/>
              <a:t>Reduce maternal deaths</a:t>
            </a:r>
          </a:p>
          <a:p>
            <a:pPr marL="214313" indent="-214313">
              <a:buFont typeface="Arial" panose="020B0604020202020204" pitchFamily="34" charset="0"/>
              <a:buChar char="•"/>
            </a:pPr>
            <a:r>
              <a:rPr lang="en-US" sz="1050" dirty="0"/>
              <a:t>Increase PLHIV with suppressed viral loads</a:t>
            </a:r>
          </a:p>
          <a:p>
            <a:pPr marL="214313" indent="-214313">
              <a:buFont typeface="Arial" panose="020B0604020202020204" pitchFamily="34" charset="0"/>
              <a:buChar char="•"/>
            </a:pPr>
            <a:r>
              <a:rPr lang="en-US" sz="1050" dirty="0"/>
              <a:t>Increase TB Treatment success rate</a:t>
            </a:r>
          </a:p>
          <a:p>
            <a:pPr marL="214313" indent="-214313">
              <a:buFont typeface="Arial" panose="020B0604020202020204" pitchFamily="34" charset="0"/>
              <a:buChar char="•"/>
            </a:pPr>
            <a:r>
              <a:rPr lang="en-US" sz="1050" dirty="0"/>
              <a:t>Reduce premature mortality from NCDs through prevention and treatment</a:t>
            </a:r>
          </a:p>
          <a:p>
            <a:pPr marL="214313" indent="-214313">
              <a:buFont typeface="Arial" panose="020B0604020202020204" pitchFamily="34" charset="0"/>
              <a:buChar char="•"/>
            </a:pPr>
            <a:r>
              <a:rPr lang="en-ZA" sz="1050" dirty="0"/>
              <a:t>Reduce complaints and increase patient satisfaction</a:t>
            </a:r>
          </a:p>
          <a:p>
            <a:pPr marL="214313" indent="-214313">
              <a:buFont typeface="Arial" panose="020B0604020202020204" pitchFamily="34" charset="0"/>
              <a:buChar char="•"/>
            </a:pPr>
            <a:r>
              <a:rPr lang="en-ZA" sz="1050" dirty="0"/>
              <a:t>Improve staff satisfaction</a:t>
            </a:r>
            <a:endParaRPr lang="en-US" sz="1050" dirty="0"/>
          </a:p>
        </p:txBody>
      </p:sp>
      <p:sp>
        <p:nvSpPr>
          <p:cNvPr id="54" name="TextBox 53"/>
          <p:cNvSpPr txBox="1"/>
          <p:nvPr/>
        </p:nvSpPr>
        <p:spPr>
          <a:xfrm>
            <a:off x="5336635" y="2990239"/>
            <a:ext cx="1867545" cy="1546577"/>
          </a:xfrm>
          <a:prstGeom prst="rect">
            <a:avLst/>
          </a:prstGeom>
          <a:noFill/>
        </p:spPr>
        <p:txBody>
          <a:bodyPr wrap="square" rtlCol="0">
            <a:spAutoFit/>
          </a:bodyPr>
          <a:lstStyle/>
          <a:p>
            <a:r>
              <a:rPr lang="en-US" sz="1050" b="1" u="sng" dirty="0"/>
              <a:t>Think big</a:t>
            </a:r>
          </a:p>
          <a:p>
            <a:pPr marL="214313" indent="-214313">
              <a:buFont typeface="Arial" panose="020B0604020202020204" pitchFamily="34" charset="0"/>
              <a:buChar char="•"/>
            </a:pPr>
            <a:r>
              <a:rPr lang="en-US" sz="1050" dirty="0"/>
              <a:t>List all options of interventions that could achieve priority</a:t>
            </a:r>
          </a:p>
          <a:p>
            <a:pPr marL="214313" indent="-214313">
              <a:buFont typeface="Arial" panose="020B0604020202020204" pitchFamily="34" charset="0"/>
              <a:buChar char="•"/>
            </a:pPr>
            <a:r>
              <a:rPr lang="en-US" sz="1050" dirty="0" err="1"/>
              <a:t>Prioritise</a:t>
            </a:r>
            <a:r>
              <a:rPr lang="en-US" sz="1050" dirty="0"/>
              <a:t> interventions – choose cost effective,  evidence-based and measurable</a:t>
            </a:r>
          </a:p>
          <a:p>
            <a:pPr marL="214313" indent="-214313">
              <a:buFont typeface="Arial" panose="020B0604020202020204" pitchFamily="34" charset="0"/>
              <a:buChar char="•"/>
            </a:pPr>
            <a:r>
              <a:rPr lang="en-US" sz="1050" dirty="0" err="1"/>
              <a:t>Categorise</a:t>
            </a:r>
            <a:r>
              <a:rPr lang="en-US" sz="1050" dirty="0"/>
              <a:t> interventions:</a:t>
            </a:r>
          </a:p>
        </p:txBody>
      </p:sp>
      <p:grpSp>
        <p:nvGrpSpPr>
          <p:cNvPr id="64" name="Group 63"/>
          <p:cNvGrpSpPr/>
          <p:nvPr/>
        </p:nvGrpSpPr>
        <p:grpSpPr>
          <a:xfrm>
            <a:off x="5555762" y="4661471"/>
            <a:ext cx="1334794" cy="943376"/>
            <a:chOff x="7211882" y="4543175"/>
            <a:chExt cx="1779725" cy="1538632"/>
          </a:xfrm>
          <a:solidFill>
            <a:srgbClr val="C00000"/>
          </a:solidFill>
        </p:grpSpPr>
        <p:sp>
          <p:nvSpPr>
            <p:cNvPr id="60" name="Rounded Rectangle 59"/>
            <p:cNvSpPr/>
            <p:nvPr/>
          </p:nvSpPr>
          <p:spPr>
            <a:xfrm>
              <a:off x="7211882" y="4543175"/>
              <a:ext cx="1766807" cy="431858"/>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Clinical</a:t>
              </a:r>
            </a:p>
          </p:txBody>
        </p:sp>
        <p:sp>
          <p:nvSpPr>
            <p:cNvPr id="61" name="Rounded Rectangle 60"/>
            <p:cNvSpPr/>
            <p:nvPr/>
          </p:nvSpPr>
          <p:spPr>
            <a:xfrm>
              <a:off x="7211882" y="5097853"/>
              <a:ext cx="1766807" cy="431858"/>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Community</a:t>
              </a:r>
            </a:p>
          </p:txBody>
        </p:sp>
        <p:sp>
          <p:nvSpPr>
            <p:cNvPr id="62" name="Rounded Rectangle 61"/>
            <p:cNvSpPr/>
            <p:nvPr/>
          </p:nvSpPr>
          <p:spPr>
            <a:xfrm>
              <a:off x="7224800" y="5649949"/>
              <a:ext cx="1766807" cy="431858"/>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Systems</a:t>
              </a:r>
            </a:p>
          </p:txBody>
        </p:sp>
      </p:grpSp>
      <p:sp>
        <p:nvSpPr>
          <p:cNvPr id="63" name="TextBox 62"/>
          <p:cNvSpPr txBox="1"/>
          <p:nvPr/>
        </p:nvSpPr>
        <p:spPr>
          <a:xfrm>
            <a:off x="7114088" y="2905948"/>
            <a:ext cx="2044836" cy="1708160"/>
          </a:xfrm>
          <a:prstGeom prst="rect">
            <a:avLst/>
          </a:prstGeom>
          <a:noFill/>
        </p:spPr>
        <p:txBody>
          <a:bodyPr wrap="square" rtlCol="0">
            <a:spAutoFit/>
          </a:bodyPr>
          <a:lstStyle/>
          <a:p>
            <a:r>
              <a:rPr lang="en-US" sz="1050" b="1" u="sng" dirty="0"/>
              <a:t>Think Small</a:t>
            </a:r>
          </a:p>
          <a:p>
            <a:pPr marL="214313" indent="-214313">
              <a:buFont typeface="Arial" panose="020B0604020202020204" pitchFamily="34" charset="0"/>
              <a:buChar char="•"/>
            </a:pPr>
            <a:r>
              <a:rPr lang="en-US" sz="1050" dirty="0"/>
              <a:t>How much resources do we need?</a:t>
            </a:r>
          </a:p>
          <a:p>
            <a:pPr marL="214313" indent="-214313">
              <a:buFont typeface="Arial" panose="020B0604020202020204" pitchFamily="34" charset="0"/>
              <a:buChar char="•"/>
            </a:pPr>
            <a:r>
              <a:rPr lang="en-US" sz="1050" dirty="0"/>
              <a:t>Where do we source them?</a:t>
            </a:r>
          </a:p>
          <a:p>
            <a:pPr marL="214313" indent="-214313">
              <a:buFont typeface="Arial" panose="020B0604020202020204" pitchFamily="34" charset="0"/>
              <a:buChar char="•"/>
            </a:pPr>
            <a:r>
              <a:rPr lang="en-US" sz="1050" dirty="0"/>
              <a:t>How much do we have?  How skilled are they?</a:t>
            </a:r>
          </a:p>
          <a:p>
            <a:pPr marL="214313" indent="-214313">
              <a:buFont typeface="Arial" panose="020B0604020202020204" pitchFamily="34" charset="0"/>
              <a:buChar char="•"/>
            </a:pPr>
            <a:r>
              <a:rPr lang="en-US" sz="1050" dirty="0" err="1"/>
              <a:t>Reprioritisation</a:t>
            </a:r>
            <a:r>
              <a:rPr lang="en-US" sz="1050" dirty="0"/>
              <a:t>: Can we source funds within from other interventions?</a:t>
            </a:r>
          </a:p>
          <a:p>
            <a:pPr marL="214313" indent="-214313">
              <a:buFont typeface="Arial" panose="020B0604020202020204" pitchFamily="34" charset="0"/>
              <a:buChar char="•"/>
            </a:pPr>
            <a:endParaRPr lang="en-US" sz="1050" dirty="0"/>
          </a:p>
        </p:txBody>
      </p:sp>
      <p:sp>
        <p:nvSpPr>
          <p:cNvPr id="3" name="Rectangle 2"/>
          <p:cNvSpPr/>
          <p:nvPr/>
        </p:nvSpPr>
        <p:spPr>
          <a:xfrm>
            <a:off x="352012" y="1848780"/>
            <a:ext cx="1325105" cy="906651"/>
          </a:xfrm>
          <a:prstGeom prst="rect">
            <a:avLst/>
          </a:prstGeom>
          <a:solidFill>
            <a:srgbClr val="1A673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 Goal Setting</a:t>
            </a:r>
          </a:p>
          <a:p>
            <a:pPr algn="ctr"/>
            <a:r>
              <a:rPr lang="en-US" sz="1600" dirty="0"/>
              <a:t>What is our aspiration?</a:t>
            </a:r>
          </a:p>
        </p:txBody>
      </p:sp>
      <p:sp>
        <p:nvSpPr>
          <p:cNvPr id="5" name="Rectangle 4"/>
          <p:cNvSpPr/>
          <p:nvPr/>
        </p:nvSpPr>
        <p:spPr>
          <a:xfrm>
            <a:off x="5493577" y="1848780"/>
            <a:ext cx="1325105" cy="906651"/>
          </a:xfrm>
          <a:prstGeom prst="rect">
            <a:avLst/>
          </a:prstGeom>
          <a:solidFill>
            <a:srgbClr val="1A673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 Key Interventions</a:t>
            </a:r>
          </a:p>
          <a:p>
            <a:pPr algn="ctr"/>
            <a:r>
              <a:rPr lang="en-US" sz="1600" dirty="0"/>
              <a:t>How will we win?</a:t>
            </a:r>
          </a:p>
        </p:txBody>
      </p:sp>
      <p:sp>
        <p:nvSpPr>
          <p:cNvPr id="4" name="Rectangle 3"/>
          <p:cNvSpPr/>
          <p:nvPr/>
        </p:nvSpPr>
        <p:spPr>
          <a:xfrm>
            <a:off x="3803325" y="1843623"/>
            <a:ext cx="1325105" cy="906651"/>
          </a:xfrm>
          <a:prstGeom prst="rect">
            <a:avLst/>
          </a:prstGeom>
          <a:solidFill>
            <a:srgbClr val="1A673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 Where will we play?</a:t>
            </a:r>
          </a:p>
        </p:txBody>
      </p:sp>
      <p:sp>
        <p:nvSpPr>
          <p:cNvPr id="39" name="Rectangle 38"/>
          <p:cNvSpPr/>
          <p:nvPr/>
        </p:nvSpPr>
        <p:spPr>
          <a:xfrm>
            <a:off x="2012267" y="1846845"/>
            <a:ext cx="1494608" cy="903430"/>
          </a:xfrm>
          <a:prstGeom prst="rect">
            <a:avLst/>
          </a:prstGeom>
          <a:solidFill>
            <a:srgbClr val="1A673E"/>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 Diagnosis</a:t>
            </a:r>
          </a:p>
          <a:p>
            <a:pPr algn="ctr"/>
            <a:r>
              <a:rPr lang="en-US" sz="1600" dirty="0"/>
              <a:t>Where are we now? Why are we here?</a:t>
            </a:r>
          </a:p>
        </p:txBody>
      </p:sp>
      <p:grpSp>
        <p:nvGrpSpPr>
          <p:cNvPr id="79" name="Group 78"/>
          <p:cNvGrpSpPr/>
          <p:nvPr/>
        </p:nvGrpSpPr>
        <p:grpSpPr>
          <a:xfrm>
            <a:off x="6900244" y="4614108"/>
            <a:ext cx="2167390" cy="1020261"/>
            <a:chOff x="9154925" y="5427408"/>
            <a:chExt cx="2889853" cy="1360348"/>
          </a:xfrm>
        </p:grpSpPr>
        <p:sp>
          <p:nvSpPr>
            <p:cNvPr id="77" name="TextBox 76"/>
            <p:cNvSpPr txBox="1"/>
            <p:nvPr/>
          </p:nvSpPr>
          <p:spPr>
            <a:xfrm>
              <a:off x="9154925" y="5427408"/>
              <a:ext cx="2889853" cy="49244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sz="900" dirty="0"/>
                <a:t>What clinical interventions do we need?</a:t>
              </a:r>
            </a:p>
            <a:p>
              <a:endParaRPr lang="en-US" sz="900" dirty="0"/>
            </a:p>
          </p:txBody>
        </p:sp>
        <p:sp>
          <p:nvSpPr>
            <p:cNvPr id="78" name="TextBox 77"/>
            <p:cNvSpPr txBox="1"/>
            <p:nvPr/>
          </p:nvSpPr>
          <p:spPr>
            <a:xfrm>
              <a:off x="9154925" y="6295313"/>
              <a:ext cx="2889853" cy="49244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sz="900" dirty="0"/>
                <a:t>What management processes and systems do we need?</a:t>
              </a:r>
            </a:p>
          </p:txBody>
        </p:sp>
        <p:sp>
          <p:nvSpPr>
            <p:cNvPr id="76" name="TextBox 75"/>
            <p:cNvSpPr txBox="1"/>
            <p:nvPr/>
          </p:nvSpPr>
          <p:spPr>
            <a:xfrm>
              <a:off x="9157505" y="5848445"/>
              <a:ext cx="2887273" cy="492443"/>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sz="900" dirty="0"/>
                <a:t>What community interventions do we need? </a:t>
              </a:r>
            </a:p>
          </p:txBody>
        </p:sp>
      </p:grpSp>
      <p:sp>
        <p:nvSpPr>
          <p:cNvPr id="36" name="TextBox 35"/>
          <p:cNvSpPr txBox="1"/>
          <p:nvPr/>
        </p:nvSpPr>
        <p:spPr>
          <a:xfrm>
            <a:off x="1806906" y="2915809"/>
            <a:ext cx="1904051" cy="3000821"/>
          </a:xfrm>
          <a:prstGeom prst="rect">
            <a:avLst/>
          </a:prstGeom>
          <a:noFill/>
        </p:spPr>
        <p:txBody>
          <a:bodyPr wrap="square" rtlCol="0">
            <a:spAutoFit/>
          </a:bodyPr>
          <a:lstStyle/>
          <a:p>
            <a:r>
              <a:rPr lang="en-ZA" sz="1050" u="sng" dirty="0"/>
              <a:t>Where are we now (Coverage)?</a:t>
            </a:r>
          </a:p>
          <a:p>
            <a:pPr marL="214313" indent="-161925">
              <a:buFont typeface="Arial" panose="020B0604020202020204" pitchFamily="34" charset="0"/>
              <a:buChar char="•"/>
            </a:pPr>
            <a:r>
              <a:rPr lang="en-ZA" sz="1050" dirty="0"/>
              <a:t>What was achieved?</a:t>
            </a:r>
            <a:endParaRPr lang="en-US" sz="1050" dirty="0"/>
          </a:p>
          <a:p>
            <a:pPr marL="214313" indent="-161925">
              <a:buFont typeface="Arial" panose="020B0604020202020204" pitchFamily="34" charset="0"/>
              <a:buChar char="•"/>
            </a:pPr>
            <a:r>
              <a:rPr lang="en-ZA" sz="1050" dirty="0"/>
              <a:t>Are we achieving our target?</a:t>
            </a:r>
          </a:p>
          <a:p>
            <a:r>
              <a:rPr lang="en-ZA" sz="1050" u="sng" dirty="0"/>
              <a:t>Where are we now (Quality)?</a:t>
            </a:r>
          </a:p>
          <a:p>
            <a:pPr marL="214313" indent="-161925">
              <a:buFont typeface="Arial" panose="020B0604020202020204" pitchFamily="34" charset="0"/>
              <a:buChar char="•"/>
            </a:pPr>
            <a:r>
              <a:rPr lang="en-ZA" sz="1050" dirty="0"/>
              <a:t>How Ideal are the clinics, and compliant are the  hospitals to the OHSC standards?</a:t>
            </a:r>
          </a:p>
          <a:p>
            <a:pPr marL="214313" indent="-161925">
              <a:buFont typeface="Arial" panose="020B0604020202020204" pitchFamily="34" charset="0"/>
              <a:buChar char="•"/>
            </a:pPr>
            <a:r>
              <a:rPr lang="en-ZA" sz="1050" dirty="0"/>
              <a:t>Patient Complaints and  Patient satisfaction?</a:t>
            </a:r>
          </a:p>
          <a:p>
            <a:pPr marL="214313" indent="-161925">
              <a:buFont typeface="Arial" panose="020B0604020202020204" pitchFamily="34" charset="0"/>
              <a:buChar char="•"/>
            </a:pPr>
            <a:r>
              <a:rPr lang="en-ZA" sz="1050" dirty="0"/>
              <a:t>Staff satisfaction?</a:t>
            </a:r>
          </a:p>
          <a:p>
            <a:r>
              <a:rPr lang="en-ZA" sz="1050" u="sng" dirty="0"/>
              <a:t>Why are we here?</a:t>
            </a:r>
            <a:endParaRPr lang="en-US" sz="1050" u="sng" dirty="0"/>
          </a:p>
          <a:p>
            <a:pPr marL="214313" indent="-161925">
              <a:buFont typeface="Arial" panose="020B0604020202020204" pitchFamily="34" charset="0"/>
              <a:buChar char="•"/>
            </a:pPr>
            <a:r>
              <a:rPr lang="en-US" sz="1050" dirty="0"/>
              <a:t>Why are we not achieving? (Bottlenecks)</a:t>
            </a:r>
          </a:p>
          <a:p>
            <a:pPr marL="214313" indent="-161925">
              <a:buFont typeface="Arial" panose="020B0604020202020204" pitchFamily="34" charset="0"/>
              <a:buChar char="•"/>
            </a:pPr>
            <a:r>
              <a:rPr lang="en-US" sz="1050" dirty="0"/>
              <a:t>What is driving non-achievement (Root causes)</a:t>
            </a:r>
          </a:p>
          <a:p>
            <a:pPr marL="214313" indent="-214313">
              <a:buFont typeface="Arial" panose="020B0604020202020204" pitchFamily="34" charset="0"/>
              <a:buChar char="•"/>
            </a:pPr>
            <a:endParaRPr lang="en-US" sz="1050" dirty="0"/>
          </a:p>
        </p:txBody>
      </p:sp>
      <p:sp>
        <p:nvSpPr>
          <p:cNvPr id="37" name="TextBox 36"/>
          <p:cNvSpPr txBox="1"/>
          <p:nvPr/>
        </p:nvSpPr>
        <p:spPr>
          <a:xfrm>
            <a:off x="3557767" y="2963655"/>
            <a:ext cx="2027298" cy="2192908"/>
          </a:xfrm>
          <a:prstGeom prst="rect">
            <a:avLst/>
          </a:prstGeom>
          <a:noFill/>
        </p:spPr>
        <p:txBody>
          <a:bodyPr wrap="square" rtlCol="0">
            <a:spAutoFit/>
          </a:bodyPr>
          <a:lstStyle/>
          <a:p>
            <a:pPr marL="214313" indent="-214313">
              <a:buFont typeface="Arial" panose="020B0604020202020204" pitchFamily="34" charset="0"/>
              <a:buChar char="•"/>
            </a:pPr>
            <a:r>
              <a:rPr lang="en-US" sz="1050" dirty="0"/>
              <a:t>Which populations are we targeting?</a:t>
            </a:r>
          </a:p>
          <a:p>
            <a:pPr marL="214313" indent="-214313">
              <a:buFont typeface="Arial" panose="020B0604020202020204" pitchFamily="34" charset="0"/>
              <a:buChar char="•"/>
            </a:pPr>
            <a:r>
              <a:rPr lang="en-US" sz="1050" dirty="0"/>
              <a:t>Where are they? </a:t>
            </a:r>
          </a:p>
          <a:p>
            <a:pPr marL="214313" indent="-214313">
              <a:buFont typeface="Arial" panose="020B0604020202020204" pitchFamily="34" charset="0"/>
              <a:buChar char="•"/>
            </a:pPr>
            <a:r>
              <a:rPr lang="en-US" sz="1050" dirty="0"/>
              <a:t>Which services do we want to offer to them?</a:t>
            </a:r>
          </a:p>
          <a:p>
            <a:pPr marL="214313" indent="-214313">
              <a:buFont typeface="Arial" panose="020B0604020202020204" pitchFamily="34" charset="0"/>
              <a:buChar char="•"/>
            </a:pPr>
            <a:r>
              <a:rPr lang="en-US" sz="1050" dirty="0"/>
              <a:t>Where do we want to offer these services? (Household, </a:t>
            </a:r>
            <a:r>
              <a:rPr lang="en-US" sz="1050" dirty="0" err="1"/>
              <a:t>PHC</a:t>
            </a:r>
            <a:r>
              <a:rPr lang="en-US" sz="1050" dirty="0"/>
              <a:t>, DH, RH) </a:t>
            </a:r>
          </a:p>
          <a:p>
            <a:pPr marL="214313" indent="-214313">
              <a:buFont typeface="Arial" panose="020B0604020202020204" pitchFamily="34" charset="0"/>
              <a:buChar char="•"/>
            </a:pPr>
            <a:r>
              <a:rPr lang="en-ZA" sz="1050" dirty="0"/>
              <a:t>Are these services accessible? If No, re-think where you want to offer services</a:t>
            </a:r>
          </a:p>
          <a:p>
            <a:pPr marL="214313" indent="-214313">
              <a:buFont typeface="Arial" panose="020B0604020202020204" pitchFamily="34" charset="0"/>
              <a:buChar char="•"/>
            </a:pPr>
            <a:r>
              <a:rPr lang="en-ZA" sz="1050" dirty="0"/>
              <a:t>Are they accessible and acceptable? </a:t>
            </a:r>
            <a:endParaRPr lang="en-US" sz="1050" dirty="0"/>
          </a:p>
        </p:txBody>
      </p:sp>
      <p:cxnSp>
        <p:nvCxnSpPr>
          <p:cNvPr id="46" name="Straight Arrow Connector 45"/>
          <p:cNvCxnSpPr/>
          <p:nvPr/>
        </p:nvCxnSpPr>
        <p:spPr>
          <a:xfrm>
            <a:off x="1844692" y="1661584"/>
            <a:ext cx="0" cy="63536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62270" y="1087569"/>
            <a:ext cx="2257892" cy="61206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Indicator Cascade attached to each aspiration </a:t>
            </a:r>
          </a:p>
          <a:p>
            <a:pPr algn="ctr"/>
            <a:r>
              <a:rPr lang="en-US" sz="1350" dirty="0"/>
              <a:t>(</a:t>
            </a:r>
            <a:r>
              <a:rPr lang="en-US" sz="1000" dirty="0"/>
              <a:t>Target setting)</a:t>
            </a:r>
          </a:p>
        </p:txBody>
      </p:sp>
      <p:sp>
        <p:nvSpPr>
          <p:cNvPr id="23" name="Title 1">
            <a:extLst/>
          </p:cNvPr>
          <p:cNvSpPr txBox="1">
            <a:spLocks/>
          </p:cNvSpPr>
          <p:nvPr/>
        </p:nvSpPr>
        <p:spPr>
          <a:xfrm>
            <a:off x="250825" y="152401"/>
            <a:ext cx="7701484" cy="684212"/>
          </a:xfrm>
          <a:prstGeom prst="rect">
            <a:avLst/>
          </a:prstGeom>
        </p:spPr>
        <p:txBody>
          <a:bodyPr/>
          <a:lst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ZA" dirty="0"/>
              <a:t>Planning for Impact (2)</a:t>
            </a:r>
            <a:br>
              <a:rPr lang="en-ZA" dirty="0"/>
            </a:br>
            <a:r>
              <a:rPr lang="en-ZA" sz="2000" dirty="0"/>
              <a:t>(District Health Plan)</a:t>
            </a:r>
            <a:endParaRPr lang="en-ZA" dirty="0"/>
          </a:p>
        </p:txBody>
      </p:sp>
    </p:spTree>
    <p:extLst>
      <p:ext uri="{BB962C8B-B14F-4D97-AF65-F5344CB8AC3E}">
        <p14:creationId xmlns:p14="http://schemas.microsoft.com/office/powerpoint/2010/main" val="24693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p:bldP spid="54" grpId="0"/>
      <p:bldP spid="63" grpId="0"/>
      <p:bldP spid="3" grpId="0" animBg="1"/>
      <p:bldP spid="5" grpId="0" animBg="1"/>
      <p:bldP spid="4" grpId="0" animBg="1"/>
      <p:bldP spid="39" grpId="0" animBg="1"/>
      <p:bldP spid="36" grpId="0"/>
      <p:bldP spid="37"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What is our aspiration?</a:t>
            </a:r>
            <a:endParaRPr lang="en-ZA" dirty="0"/>
          </a:p>
        </p:txBody>
      </p:sp>
      <p:sp>
        <p:nvSpPr>
          <p:cNvPr id="3" name="Slide Number Placeholder 2"/>
          <p:cNvSpPr>
            <a:spLocks noGrp="1"/>
          </p:cNvSpPr>
          <p:nvPr>
            <p:ph type="sldNum" sz="quarter" idx="4"/>
          </p:nvPr>
        </p:nvSpPr>
        <p:spPr/>
        <p:txBody>
          <a:bodyPr/>
          <a:lstStyle/>
          <a:p>
            <a:fld id="{6F95C33E-24F2-452D-AE9F-D6633E523EED}" type="slidenum">
              <a:rPr lang="en-ZA" smtClean="0"/>
              <a:pPr/>
              <a:t>25</a:t>
            </a:fld>
            <a:endParaRPr lang="en-ZA"/>
          </a:p>
        </p:txBody>
      </p:sp>
      <p:graphicFrame>
        <p:nvGraphicFramePr>
          <p:cNvPr id="10" name="Table 9"/>
          <p:cNvGraphicFramePr>
            <a:graphicFrameLocks noGrp="1"/>
          </p:cNvGraphicFramePr>
          <p:nvPr>
            <p:extLst>
              <p:ext uri="{D42A27DB-BD31-4B8C-83A1-F6EECF244321}">
                <p14:modId xmlns:p14="http://schemas.microsoft.com/office/powerpoint/2010/main" val="1443586811"/>
              </p:ext>
            </p:extLst>
          </p:nvPr>
        </p:nvGraphicFramePr>
        <p:xfrm>
          <a:off x="4645910" y="1294416"/>
          <a:ext cx="4080126" cy="4206240"/>
        </p:xfrm>
        <a:graphic>
          <a:graphicData uri="http://schemas.openxmlformats.org/drawingml/2006/table">
            <a:tbl>
              <a:tblPr firstRow="1" bandRow="1">
                <a:tableStyleId>{2D5ABB26-0587-4C30-8999-92F81FD0307C}</a:tableStyleId>
              </a:tblPr>
              <a:tblGrid>
                <a:gridCol w="4080126">
                  <a:extLst>
                    <a:ext uri="{9D8B030D-6E8A-4147-A177-3AD203B41FA5}">
                      <a16:colId xmlns:a16="http://schemas.microsoft.com/office/drawing/2014/main" val="3268533871"/>
                    </a:ext>
                  </a:extLst>
                </a:gridCol>
              </a:tblGrid>
              <a:tr h="1053561">
                <a:tc>
                  <a:txBody>
                    <a:bodyPr/>
                    <a:lstStyle/>
                    <a:p>
                      <a:r>
                        <a:rPr lang="en-ZA" sz="1600" dirty="0">
                          <a:solidFill>
                            <a:schemeClr val="tx2"/>
                          </a:solidFill>
                          <a:latin typeface="Arial" panose="020B0604020202020204" pitchFamily="34" charset="0"/>
                          <a:cs typeface="Arial" panose="020B0604020202020204" pitchFamily="34" charset="0"/>
                        </a:rPr>
                        <a:t>Output</a:t>
                      </a: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A list of District aspirations,</a:t>
                      </a:r>
                      <a:r>
                        <a:rPr lang="en-ZA" sz="1200" baseline="0" dirty="0">
                          <a:latin typeface="Arial" panose="020B0604020202020204" pitchFamily="34" charset="0"/>
                          <a:cs typeface="Arial" panose="020B0604020202020204" pitchFamily="34" charset="0"/>
                        </a:rPr>
                        <a:t> mapped to Provincial Goals. (use Provincial Goals as is if desired)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each aspiration, a</a:t>
                      </a:r>
                      <a:r>
                        <a:rPr lang="en-US" sz="1200" baseline="0" dirty="0">
                          <a:latin typeface="Arial" panose="020B0604020202020204" pitchFamily="34" charset="0"/>
                          <a:cs typeface="Arial" panose="020B0604020202020204" pitchFamily="34" charset="0"/>
                        </a:rPr>
                        <a:t> list of </a:t>
                      </a:r>
                      <a:r>
                        <a:rPr lang="en-US" sz="1200" dirty="0">
                          <a:latin typeface="Arial" panose="020B0604020202020204" pitchFamily="34" charset="0"/>
                          <a:cs typeface="Arial" panose="020B0604020202020204" pitchFamily="34" charset="0"/>
                        </a:rPr>
                        <a:t>Theory of change indicators, and annual </a:t>
                      </a:r>
                      <a:r>
                        <a:rPr lang="en-ZA" sz="1200" dirty="0">
                          <a:latin typeface="Arial" panose="020B0604020202020204" pitchFamily="34" charset="0"/>
                          <a:cs typeface="Arial" panose="020B0604020202020204" pitchFamily="34" charset="0"/>
                        </a:rPr>
                        <a:t>targets for 3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2498445">
                <a:tc>
                  <a:txBody>
                    <a:bodyPr/>
                    <a:lstStyle/>
                    <a:p>
                      <a:r>
                        <a:rPr lang="en-ZA" sz="1600" dirty="0">
                          <a:solidFill>
                            <a:schemeClr val="tx2"/>
                          </a:solidFill>
                          <a:latin typeface="Arial" panose="020B0604020202020204" pitchFamily="34" charset="0"/>
                          <a:cs typeface="Arial" panose="020B0604020202020204" pitchFamily="34" charset="0"/>
                        </a:rPr>
                        <a:t>Examples of</a:t>
                      </a:r>
                      <a:r>
                        <a:rPr lang="en-ZA" sz="1600" baseline="0" dirty="0">
                          <a:solidFill>
                            <a:schemeClr val="tx2"/>
                          </a:solidFill>
                          <a:latin typeface="Arial" panose="020B0604020202020204" pitchFamily="34" charset="0"/>
                          <a:cs typeface="Arial" panose="020B0604020202020204" pitchFamily="34" charset="0"/>
                        </a:rPr>
                        <a:t> Aspirations:</a:t>
                      </a:r>
                    </a:p>
                    <a:p>
                      <a:endParaRPr lang="en-ZA" sz="1600" dirty="0">
                        <a:solidFill>
                          <a:schemeClr val="tx2"/>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Reduce xx (number) maternal deaths by </a:t>
                      </a:r>
                      <a:r>
                        <a:rPr lang="en-US" sz="1200" dirty="0" err="1">
                          <a:latin typeface="Arial" panose="020B0604020202020204" pitchFamily="34" charset="0"/>
                          <a:cs typeface="Arial" panose="020B0604020202020204" pitchFamily="34" charset="0"/>
                        </a:rPr>
                        <a:t>xxxx</a:t>
                      </a:r>
                      <a:r>
                        <a:rPr lang="en-US" sz="1200" dirty="0">
                          <a:latin typeface="Arial" panose="020B0604020202020204" pitchFamily="34" charset="0"/>
                          <a:cs typeface="Arial" panose="020B0604020202020204" pitchFamily="34" charset="0"/>
                        </a:rPr>
                        <a:t>/xx</a:t>
                      </a:r>
                      <a:r>
                        <a:rPr lang="en-US" sz="1200" baseline="0" dirty="0">
                          <a:latin typeface="Arial" panose="020B0604020202020204" pitchFamily="34" charset="0"/>
                          <a:cs typeface="Arial" panose="020B0604020202020204" pitchFamily="34" charset="0"/>
                        </a:rPr>
                        <a:t> (financial year)</a:t>
                      </a:r>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Increase PLHIV with suppressed viral loads to xx (percent) by </a:t>
                      </a:r>
                      <a:r>
                        <a:rPr lang="en-US" sz="1200" dirty="0" err="1">
                          <a:latin typeface="Arial" panose="020B0604020202020204" pitchFamily="34" charset="0"/>
                          <a:cs typeface="Arial" panose="020B0604020202020204" pitchFamily="34" charset="0"/>
                        </a:rPr>
                        <a:t>xxxx</a:t>
                      </a:r>
                      <a:r>
                        <a:rPr lang="en-US" sz="1200" dirty="0">
                          <a:latin typeface="Arial" panose="020B0604020202020204" pitchFamily="34" charset="0"/>
                          <a:cs typeface="Arial" panose="020B0604020202020204" pitchFamily="34" charset="0"/>
                        </a:rPr>
                        <a:t>/xx (financial year) through</a:t>
                      </a:r>
                      <a:r>
                        <a:rPr lang="en-US" sz="1200" baseline="0" dirty="0">
                          <a:latin typeface="Arial" panose="020B0604020202020204" pitchFamily="34" charset="0"/>
                          <a:cs typeface="Arial" panose="020B0604020202020204" pitchFamily="34" charset="0"/>
                        </a:rPr>
                        <a:t> the implementation of the 90-90-90 strategy</a:t>
                      </a:r>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Reduce premature mortality from NCDs through prevention and treatment by xx%</a:t>
                      </a:r>
                      <a:r>
                        <a:rPr lang="en-US" sz="1200" baseline="0" dirty="0">
                          <a:latin typeface="Arial" panose="020B0604020202020204" pitchFamily="34" charset="0"/>
                          <a:cs typeface="Arial" panose="020B0604020202020204" pitchFamily="34" charset="0"/>
                        </a:rPr>
                        <a:t> by </a:t>
                      </a:r>
                      <a:r>
                        <a:rPr lang="en-US" sz="1200" baseline="0" dirty="0" err="1">
                          <a:latin typeface="Arial" panose="020B0604020202020204" pitchFamily="34" charset="0"/>
                          <a:cs typeface="Arial" panose="020B0604020202020204" pitchFamily="34" charset="0"/>
                        </a:rPr>
                        <a:t>xxxx</a:t>
                      </a:r>
                      <a:r>
                        <a:rPr lang="en-US" sz="1200" baseline="0" dirty="0">
                          <a:latin typeface="Arial" panose="020B0604020202020204" pitchFamily="34" charset="0"/>
                          <a:cs typeface="Arial" panose="020B0604020202020204" pitchFamily="34" charset="0"/>
                        </a:rPr>
                        <a:t>/xx (financial year)</a:t>
                      </a:r>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ZA" sz="1200" dirty="0">
                          <a:latin typeface="Arial" panose="020B0604020202020204" pitchFamily="34" charset="0"/>
                          <a:cs typeface="Arial" panose="020B0604020202020204" pitchFamily="34" charset="0"/>
                        </a:rPr>
                        <a:t>Reduce complaints and increase patient satisfaction to xx%</a:t>
                      </a:r>
                      <a:r>
                        <a:rPr lang="en-ZA" sz="1200" baseline="0" dirty="0">
                          <a:latin typeface="Arial" panose="020B0604020202020204" pitchFamily="34" charset="0"/>
                          <a:cs typeface="Arial" panose="020B0604020202020204" pitchFamily="34" charset="0"/>
                        </a:rPr>
                        <a:t> by </a:t>
                      </a:r>
                      <a:r>
                        <a:rPr lang="en-ZA" sz="1200" baseline="0" dirty="0" err="1">
                          <a:latin typeface="Arial" panose="020B0604020202020204" pitchFamily="34" charset="0"/>
                          <a:cs typeface="Arial" panose="020B0604020202020204" pitchFamily="34" charset="0"/>
                        </a:rPr>
                        <a:t>xxxx</a:t>
                      </a:r>
                      <a:r>
                        <a:rPr lang="en-ZA" sz="1200" baseline="0" dirty="0">
                          <a:latin typeface="Arial" panose="020B0604020202020204" pitchFamily="34" charset="0"/>
                          <a:cs typeface="Arial" panose="020B0604020202020204" pitchFamily="34" charset="0"/>
                        </a:rPr>
                        <a:t>/xx (financial year)</a:t>
                      </a:r>
                      <a:endParaRPr lang="en-ZA"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ZA" sz="1200" dirty="0">
                          <a:latin typeface="Arial" panose="020B0604020202020204" pitchFamily="34" charset="0"/>
                          <a:cs typeface="Arial" panose="020B0604020202020204" pitchFamily="34" charset="0"/>
                        </a:rPr>
                        <a:t>Improve staff satisfaction to xx (percent) by </a:t>
                      </a:r>
                      <a:r>
                        <a:rPr lang="en-ZA" sz="1200" dirty="0" err="1">
                          <a:latin typeface="Arial" panose="020B0604020202020204" pitchFamily="34" charset="0"/>
                          <a:cs typeface="Arial" panose="020B0604020202020204" pitchFamily="34" charset="0"/>
                        </a:rPr>
                        <a:t>xxxx</a:t>
                      </a:r>
                      <a:r>
                        <a:rPr lang="en-ZA" sz="1200" dirty="0">
                          <a:latin typeface="Arial" panose="020B0604020202020204" pitchFamily="34" charset="0"/>
                          <a:cs typeface="Arial" panose="020B0604020202020204" pitchFamily="34" charset="0"/>
                        </a:rPr>
                        <a:t>/xx</a:t>
                      </a:r>
                      <a:r>
                        <a:rPr lang="en-ZA" sz="1200" baseline="0" dirty="0">
                          <a:latin typeface="Arial" panose="020B0604020202020204" pitchFamily="34" charset="0"/>
                          <a:cs typeface="Arial" panose="020B0604020202020204" pitchFamily="34" charset="0"/>
                        </a:rPr>
                        <a:t> (financial year)</a:t>
                      </a:r>
                    </a:p>
                    <a:p>
                      <a:pPr marL="214313" indent="-214313">
                        <a:buFont typeface="Arial" panose="020B0604020202020204" pitchFamily="34" charset="0"/>
                        <a:buChar char="•"/>
                      </a:pPr>
                      <a:endParaRPr lang="en-ZA"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ZA" sz="1200" baseline="0" dirty="0">
                          <a:latin typeface="Arial" panose="020B0604020202020204" pitchFamily="34" charset="0"/>
                          <a:cs typeface="Arial" panose="020B0604020202020204" pitchFamily="34" charset="0"/>
                        </a:rPr>
                        <a:t>(aspirations are impact / outcome measurements)</a:t>
                      </a:r>
                      <a:endParaRPr lang="en-US" sz="1200" dirty="0">
                        <a:latin typeface="Arial" panose="020B0604020202020204" pitchFamily="34" charset="0"/>
                        <a:cs typeface="Arial" panose="020B0604020202020204" pitchFamily="34" charset="0"/>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5471018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87901155"/>
              </p:ext>
            </p:extLst>
          </p:nvPr>
        </p:nvGraphicFramePr>
        <p:xfrm>
          <a:off x="247574" y="1294416"/>
          <a:ext cx="4193797" cy="1608442"/>
        </p:xfrm>
        <a:graphic>
          <a:graphicData uri="http://schemas.openxmlformats.org/drawingml/2006/table">
            <a:tbl>
              <a:tblPr firstRow="1" bandRow="1">
                <a:tableStyleId>{2D5ABB26-0587-4C30-8999-92F81FD0307C}</a:tableStyleId>
              </a:tblPr>
              <a:tblGrid>
                <a:gridCol w="4193797">
                  <a:extLst>
                    <a:ext uri="{9D8B030D-6E8A-4147-A177-3AD203B41FA5}">
                      <a16:colId xmlns:a16="http://schemas.microsoft.com/office/drawing/2014/main" val="4188561452"/>
                    </a:ext>
                  </a:extLst>
                </a:gridCol>
              </a:tblGrid>
              <a:tr h="1608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outcome targets are we trying to achieve?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are our provincial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are our proposed district targets?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are the country and provincial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are the unique peculiarities of our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resources are allocated to us?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85791000"/>
                  </a:ext>
                </a:extLst>
              </a:tr>
            </a:tbl>
          </a:graphicData>
        </a:graphic>
      </p:graphicFrame>
    </p:spTree>
    <p:extLst>
      <p:ext uri="{BB962C8B-B14F-4D97-AF65-F5344CB8AC3E}">
        <p14:creationId xmlns:p14="http://schemas.microsoft.com/office/powerpoint/2010/main" val="46508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C1C9-B9F9-4274-9B45-CDD9A7E660BC}"/>
              </a:ext>
            </a:extLst>
          </p:cNvPr>
          <p:cNvSpPr>
            <a:spLocks noGrp="1"/>
          </p:cNvSpPr>
          <p:nvPr>
            <p:ph type="title"/>
          </p:nvPr>
        </p:nvSpPr>
        <p:spPr/>
        <p:txBody>
          <a:bodyPr/>
          <a:lstStyle/>
          <a:p>
            <a:r>
              <a:rPr lang="en-ZA" dirty="0"/>
              <a:t>Theory of Change Indicators</a:t>
            </a:r>
          </a:p>
        </p:txBody>
      </p:sp>
      <p:sp>
        <p:nvSpPr>
          <p:cNvPr id="3" name="Slide Number Placeholder 2">
            <a:extLst>
              <a:ext uri="{FF2B5EF4-FFF2-40B4-BE49-F238E27FC236}">
                <a16:creationId xmlns:a16="http://schemas.microsoft.com/office/drawing/2014/main" id="{065E871D-4F86-43BC-8C75-08BC42C5E06C}"/>
              </a:ext>
            </a:extLst>
          </p:cNvPr>
          <p:cNvSpPr>
            <a:spLocks noGrp="1"/>
          </p:cNvSpPr>
          <p:nvPr>
            <p:ph type="sldNum" sz="quarter" idx="11"/>
          </p:nvPr>
        </p:nvSpPr>
        <p:spPr>
          <a:xfrm>
            <a:off x="8529506" y="5896790"/>
            <a:ext cx="570650" cy="290570"/>
          </a:xfrm>
        </p:spPr>
        <p:txBody>
          <a:bodyPr/>
          <a:lstStyle/>
          <a:p>
            <a:fld id="{6F95C33E-24F2-452D-AE9F-D6633E523EED}" type="slidenum">
              <a:rPr lang="en-ZA" smtClean="0"/>
              <a:pPr/>
              <a:t>26</a:t>
            </a:fld>
            <a:endParaRPr lang="en-ZA"/>
          </a:p>
        </p:txBody>
      </p:sp>
      <p:sp>
        <p:nvSpPr>
          <p:cNvPr id="8" name="Rectangle 7">
            <a:extLst>
              <a:ext uri="{FF2B5EF4-FFF2-40B4-BE49-F238E27FC236}">
                <a16:creationId xmlns:a16="http://schemas.microsoft.com/office/drawing/2014/main" id="{E30D5201-7B04-4CD0-8E28-1F4C862E1283}"/>
              </a:ext>
            </a:extLst>
          </p:cNvPr>
          <p:cNvSpPr/>
          <p:nvPr/>
        </p:nvSpPr>
        <p:spPr>
          <a:xfrm>
            <a:off x="3303576" y="2184051"/>
            <a:ext cx="1814286" cy="281055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Apex Indicator</a:t>
            </a:r>
          </a:p>
        </p:txBody>
      </p:sp>
      <p:sp>
        <p:nvSpPr>
          <p:cNvPr id="11" name="Rectangle 10">
            <a:extLst>
              <a:ext uri="{FF2B5EF4-FFF2-40B4-BE49-F238E27FC236}">
                <a16:creationId xmlns:a16="http://schemas.microsoft.com/office/drawing/2014/main" id="{E2B728AD-AD33-4339-94EE-D62F3E6AEFEB}"/>
              </a:ext>
            </a:extLst>
          </p:cNvPr>
          <p:cNvSpPr/>
          <p:nvPr/>
        </p:nvSpPr>
        <p:spPr>
          <a:xfrm>
            <a:off x="5117854" y="2184052"/>
            <a:ext cx="3062519" cy="5660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Impact</a:t>
            </a:r>
          </a:p>
        </p:txBody>
      </p:sp>
      <p:sp>
        <p:nvSpPr>
          <p:cNvPr id="12" name="Rectangle 11">
            <a:extLst>
              <a:ext uri="{FF2B5EF4-FFF2-40B4-BE49-F238E27FC236}">
                <a16:creationId xmlns:a16="http://schemas.microsoft.com/office/drawing/2014/main" id="{2FE118BE-F1A3-4366-9117-41F84FB35DBE}"/>
              </a:ext>
            </a:extLst>
          </p:cNvPr>
          <p:cNvSpPr/>
          <p:nvPr/>
        </p:nvSpPr>
        <p:spPr>
          <a:xfrm>
            <a:off x="5117853" y="2740255"/>
            <a:ext cx="3062519" cy="5660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Outcome</a:t>
            </a:r>
          </a:p>
        </p:txBody>
      </p:sp>
      <p:sp>
        <p:nvSpPr>
          <p:cNvPr id="13" name="Rectangle 12">
            <a:extLst>
              <a:ext uri="{FF2B5EF4-FFF2-40B4-BE49-F238E27FC236}">
                <a16:creationId xmlns:a16="http://schemas.microsoft.com/office/drawing/2014/main" id="{C5715BBE-B32F-4601-BA6B-1FF6BFCC5D98}"/>
              </a:ext>
            </a:extLst>
          </p:cNvPr>
          <p:cNvSpPr/>
          <p:nvPr/>
        </p:nvSpPr>
        <p:spPr>
          <a:xfrm>
            <a:off x="5117854" y="3316153"/>
            <a:ext cx="3062519" cy="5660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Output</a:t>
            </a:r>
          </a:p>
        </p:txBody>
      </p:sp>
      <p:sp>
        <p:nvSpPr>
          <p:cNvPr id="14" name="Rectangle 13">
            <a:extLst>
              <a:ext uri="{FF2B5EF4-FFF2-40B4-BE49-F238E27FC236}">
                <a16:creationId xmlns:a16="http://schemas.microsoft.com/office/drawing/2014/main" id="{214390CA-D63C-4E99-AFE0-9E7979A8E9EF}"/>
              </a:ext>
            </a:extLst>
          </p:cNvPr>
          <p:cNvSpPr/>
          <p:nvPr/>
        </p:nvSpPr>
        <p:spPr>
          <a:xfrm>
            <a:off x="5117854" y="3862509"/>
            <a:ext cx="3062519" cy="5660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Process (Activity)</a:t>
            </a:r>
          </a:p>
        </p:txBody>
      </p:sp>
      <p:sp>
        <p:nvSpPr>
          <p:cNvPr id="15" name="Rectangle 14">
            <a:extLst>
              <a:ext uri="{FF2B5EF4-FFF2-40B4-BE49-F238E27FC236}">
                <a16:creationId xmlns:a16="http://schemas.microsoft.com/office/drawing/2014/main" id="{4F073606-BBFF-40DE-B1A3-F6446C9BAFFC}"/>
              </a:ext>
            </a:extLst>
          </p:cNvPr>
          <p:cNvSpPr/>
          <p:nvPr/>
        </p:nvSpPr>
        <p:spPr>
          <a:xfrm>
            <a:off x="5117854" y="4428560"/>
            <a:ext cx="3062519" cy="56605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t>Input</a:t>
            </a:r>
          </a:p>
        </p:txBody>
      </p:sp>
      <p:sp>
        <p:nvSpPr>
          <p:cNvPr id="5" name="TextBox 4">
            <a:extLst>
              <a:ext uri="{FF2B5EF4-FFF2-40B4-BE49-F238E27FC236}">
                <a16:creationId xmlns:a16="http://schemas.microsoft.com/office/drawing/2014/main" id="{453820FB-00E9-43DD-B275-F7D36CA83A4A}"/>
              </a:ext>
            </a:extLst>
          </p:cNvPr>
          <p:cNvSpPr txBox="1"/>
          <p:nvPr/>
        </p:nvSpPr>
        <p:spPr>
          <a:xfrm>
            <a:off x="250825" y="1423191"/>
            <a:ext cx="2596211" cy="3970318"/>
          </a:xfrm>
          <a:prstGeom prst="rect">
            <a:avLst/>
          </a:prstGeom>
          <a:noFill/>
        </p:spPr>
        <p:txBody>
          <a:bodyPr wrap="square" rtlCol="0">
            <a:spAutoFit/>
          </a:bodyPr>
          <a:lstStyle/>
          <a:p>
            <a:pPr algn="just"/>
            <a:r>
              <a:rPr lang="en-ZA" b="1" dirty="0"/>
              <a:t>What is the theory of change (TOC)?</a:t>
            </a:r>
          </a:p>
          <a:p>
            <a:pPr algn="just"/>
            <a:endParaRPr lang="en-ZA" b="1" dirty="0"/>
          </a:p>
          <a:p>
            <a:pPr marL="285750" indent="-285750" algn="just">
              <a:buFont typeface="Arial" panose="020B0604020202020204" pitchFamily="34" charset="0"/>
              <a:buChar char="•"/>
            </a:pPr>
            <a:r>
              <a:rPr lang="en-ZA" dirty="0"/>
              <a:t>A methodology used for planning and evaluation that demonstrates or promotes social change</a:t>
            </a:r>
          </a:p>
          <a:p>
            <a:pPr marL="285750" indent="-285750" algn="just">
              <a:buFont typeface="Arial" panose="020B0604020202020204" pitchFamily="34" charset="0"/>
              <a:buChar char="•"/>
            </a:pPr>
            <a:r>
              <a:rPr lang="en-ZA" dirty="0"/>
              <a:t>It outlines causal linkages</a:t>
            </a:r>
          </a:p>
          <a:p>
            <a:pPr marL="285750" indent="-285750" algn="just">
              <a:buFont typeface="Arial" panose="020B0604020202020204" pitchFamily="34" charset="0"/>
              <a:buChar char="•"/>
            </a:pPr>
            <a:r>
              <a:rPr lang="en-ZA" dirty="0"/>
              <a:t>It assists us to pick the correct indicators for planning </a:t>
            </a:r>
          </a:p>
        </p:txBody>
      </p:sp>
      <p:cxnSp>
        <p:nvCxnSpPr>
          <p:cNvPr id="6" name="Straight Arrow Connector 5">
            <a:extLst>
              <a:ext uri="{FF2B5EF4-FFF2-40B4-BE49-F238E27FC236}">
                <a16:creationId xmlns:a16="http://schemas.microsoft.com/office/drawing/2014/main" id="{0F956F59-6A45-4B18-BE91-14AB9F853357}"/>
              </a:ext>
            </a:extLst>
          </p:cNvPr>
          <p:cNvCxnSpPr/>
          <p:nvPr/>
        </p:nvCxnSpPr>
        <p:spPr>
          <a:xfrm flipV="1">
            <a:off x="8345979" y="2184051"/>
            <a:ext cx="0" cy="28105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ED1C23-2416-49FD-BDB5-3AD792F9F04C}"/>
              </a:ext>
            </a:extLst>
          </p:cNvPr>
          <p:cNvSpPr txBox="1"/>
          <p:nvPr/>
        </p:nvSpPr>
        <p:spPr>
          <a:xfrm>
            <a:off x="5088037" y="5004457"/>
            <a:ext cx="3441469" cy="369332"/>
          </a:xfrm>
          <a:prstGeom prst="rect">
            <a:avLst/>
          </a:prstGeom>
          <a:noFill/>
        </p:spPr>
        <p:txBody>
          <a:bodyPr wrap="square" rtlCol="0">
            <a:spAutoFit/>
          </a:bodyPr>
          <a:lstStyle/>
          <a:p>
            <a:r>
              <a:rPr lang="en-ZA" b="1" dirty="0"/>
              <a:t>Short-term</a:t>
            </a:r>
          </a:p>
        </p:txBody>
      </p:sp>
      <p:sp>
        <p:nvSpPr>
          <p:cNvPr id="16" name="TextBox 15">
            <a:extLst>
              <a:ext uri="{FF2B5EF4-FFF2-40B4-BE49-F238E27FC236}">
                <a16:creationId xmlns:a16="http://schemas.microsoft.com/office/drawing/2014/main" id="{2FB7DF58-971E-4018-804B-E05BB5D080BE}"/>
              </a:ext>
            </a:extLst>
          </p:cNvPr>
          <p:cNvSpPr txBox="1"/>
          <p:nvPr/>
        </p:nvSpPr>
        <p:spPr>
          <a:xfrm>
            <a:off x="5088036" y="1819644"/>
            <a:ext cx="3441469" cy="369332"/>
          </a:xfrm>
          <a:prstGeom prst="rect">
            <a:avLst/>
          </a:prstGeom>
          <a:noFill/>
        </p:spPr>
        <p:txBody>
          <a:bodyPr wrap="square" rtlCol="0">
            <a:spAutoFit/>
          </a:bodyPr>
          <a:lstStyle/>
          <a:p>
            <a:r>
              <a:rPr lang="en-ZA" b="1" dirty="0"/>
              <a:t>Longer-term</a:t>
            </a:r>
          </a:p>
        </p:txBody>
      </p:sp>
    </p:spTree>
    <p:extLst>
      <p:ext uri="{BB962C8B-B14F-4D97-AF65-F5344CB8AC3E}">
        <p14:creationId xmlns:p14="http://schemas.microsoft.com/office/powerpoint/2010/main" val="41177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1"/>
            <a:ext cx="7894692" cy="684212"/>
          </a:xfrm>
        </p:spPr>
        <p:txBody>
          <a:bodyPr/>
          <a:lstStyle/>
          <a:p>
            <a:pPr marL="457200" indent="-457200">
              <a:buAutoNum type="arabicPeriod"/>
            </a:pPr>
            <a:r>
              <a:rPr lang="en-US" sz="2400" dirty="0"/>
              <a:t>What is our aspiration? </a:t>
            </a:r>
            <a:br>
              <a:rPr lang="en-US" sz="2400" dirty="0"/>
            </a:br>
            <a:r>
              <a:rPr lang="en-US" sz="2400" dirty="0"/>
              <a:t>Aspiration (apex indicator) and its Theory of Change Indicators  </a:t>
            </a:r>
          </a:p>
        </p:txBody>
      </p:sp>
      <p:sp>
        <p:nvSpPr>
          <p:cNvPr id="3" name="Slide Number Placeholder 2"/>
          <p:cNvSpPr>
            <a:spLocks noGrp="1"/>
          </p:cNvSpPr>
          <p:nvPr>
            <p:ph type="sldNum" sz="quarter" idx="11"/>
          </p:nvPr>
        </p:nvSpPr>
        <p:spPr/>
        <p:txBody>
          <a:bodyPr/>
          <a:lstStyle/>
          <a:p>
            <a:fld id="{6F95C33E-24F2-452D-AE9F-D6633E523EED}" type="slidenum">
              <a:rPr lang="en-ZA" smtClean="0"/>
              <a:pPr/>
              <a:t>27</a:t>
            </a:fld>
            <a:endParaRPr lang="en-ZA" dirty="0"/>
          </a:p>
        </p:txBody>
      </p:sp>
      <p:grpSp>
        <p:nvGrpSpPr>
          <p:cNvPr id="4" name="Group 3"/>
          <p:cNvGrpSpPr/>
          <p:nvPr/>
        </p:nvGrpSpPr>
        <p:grpSpPr>
          <a:xfrm>
            <a:off x="577655" y="1283195"/>
            <a:ext cx="3511690" cy="2240538"/>
            <a:chOff x="1204687" y="1802834"/>
            <a:chExt cx="7097480" cy="2738097"/>
          </a:xfrm>
        </p:grpSpPr>
        <p:sp>
          <p:nvSpPr>
            <p:cNvPr id="5" name="Rectangle 4">
              <a:extLst/>
            </p:cNvPr>
            <p:cNvSpPr/>
            <p:nvPr/>
          </p:nvSpPr>
          <p:spPr>
            <a:xfrm>
              <a:off x="1204687" y="1802834"/>
              <a:ext cx="1814286" cy="273809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Reduce xx (number) maternal deaths by </a:t>
              </a:r>
              <a:r>
                <a:rPr lang="en-US" sz="1100" dirty="0" err="1">
                  <a:latin typeface="Arial" panose="020B0604020202020204" pitchFamily="34" charset="0"/>
                  <a:cs typeface="Arial" panose="020B0604020202020204" pitchFamily="34" charset="0"/>
                </a:rPr>
                <a:t>xxxx</a:t>
              </a:r>
              <a:r>
                <a:rPr lang="en-US" sz="1100" dirty="0">
                  <a:latin typeface="Arial" panose="020B0604020202020204" pitchFamily="34" charset="0"/>
                  <a:cs typeface="Arial" panose="020B0604020202020204" pitchFamily="34" charset="0"/>
                </a:rPr>
                <a:t>/xx (financial year)</a:t>
              </a:r>
            </a:p>
          </p:txBody>
        </p:sp>
        <p:sp>
          <p:nvSpPr>
            <p:cNvPr id="6" name="Rectangle 5">
              <a:extLst/>
            </p:cNvPr>
            <p:cNvSpPr/>
            <p:nvPr/>
          </p:nvSpPr>
          <p:spPr>
            <a:xfrm>
              <a:off x="3014405" y="1802834"/>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t>ToC</a:t>
              </a:r>
              <a:r>
                <a:rPr lang="en-ZA" b="1" dirty="0"/>
                <a:t> Indicators</a:t>
              </a:r>
            </a:p>
          </p:txBody>
        </p:sp>
        <p:sp>
          <p:nvSpPr>
            <p:cNvPr id="7" name="Rectangle 6">
              <a:extLst/>
            </p:cNvPr>
            <p:cNvSpPr/>
            <p:nvPr/>
          </p:nvSpPr>
          <p:spPr>
            <a:xfrm>
              <a:off x="3014405" y="2179852"/>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err="1"/>
                <a:t>Instituational</a:t>
              </a:r>
              <a:r>
                <a:rPr lang="en-ZA" sz="1100" dirty="0"/>
                <a:t> maternal mortality ration (per 100k)</a:t>
              </a:r>
            </a:p>
          </p:txBody>
        </p:sp>
        <p:sp>
          <p:nvSpPr>
            <p:cNvPr id="8" name="Rectangle 7">
              <a:extLst/>
            </p:cNvPr>
            <p:cNvSpPr/>
            <p:nvPr/>
          </p:nvSpPr>
          <p:spPr>
            <a:xfrm>
              <a:off x="3018968" y="2585585"/>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Delivery in facility under 18 years rate (%)</a:t>
              </a:r>
            </a:p>
          </p:txBody>
        </p:sp>
        <p:sp>
          <p:nvSpPr>
            <p:cNvPr id="9" name="Rectangle 8">
              <a:extLst/>
            </p:cNvPr>
            <p:cNvSpPr/>
            <p:nvPr/>
          </p:nvSpPr>
          <p:spPr>
            <a:xfrm>
              <a:off x="3018967" y="2975430"/>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Antenatal client initiated on ART rate (%)</a:t>
              </a:r>
            </a:p>
          </p:txBody>
        </p:sp>
        <p:sp>
          <p:nvSpPr>
            <p:cNvPr id="10" name="Rectangle 9">
              <a:extLst/>
            </p:cNvPr>
            <p:cNvSpPr/>
            <p:nvPr/>
          </p:nvSpPr>
          <p:spPr>
            <a:xfrm>
              <a:off x="3018966" y="3367315"/>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Mother postnatal visit within 6 days rate (%)</a:t>
              </a:r>
            </a:p>
          </p:txBody>
        </p:sp>
        <p:sp>
          <p:nvSpPr>
            <p:cNvPr id="12" name="Rectangle 11">
              <a:extLst/>
            </p:cNvPr>
            <p:cNvSpPr/>
            <p:nvPr/>
          </p:nvSpPr>
          <p:spPr>
            <a:xfrm>
              <a:off x="3018965" y="3759201"/>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Cervical screening coverage (%)</a:t>
              </a:r>
            </a:p>
          </p:txBody>
        </p:sp>
        <p:sp>
          <p:nvSpPr>
            <p:cNvPr id="13" name="Rectangle 12">
              <a:extLst/>
            </p:cNvPr>
            <p:cNvSpPr/>
            <p:nvPr/>
          </p:nvSpPr>
          <p:spPr>
            <a:xfrm>
              <a:off x="3017445" y="4149046"/>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Couple Year protection rate (%)</a:t>
              </a:r>
            </a:p>
          </p:txBody>
        </p:sp>
      </p:grpSp>
      <p:grpSp>
        <p:nvGrpSpPr>
          <p:cNvPr id="14" name="Group 13"/>
          <p:cNvGrpSpPr/>
          <p:nvPr/>
        </p:nvGrpSpPr>
        <p:grpSpPr>
          <a:xfrm>
            <a:off x="4382755" y="1283554"/>
            <a:ext cx="4470658" cy="3818376"/>
            <a:chOff x="4382755" y="1360554"/>
            <a:chExt cx="3870462" cy="3818376"/>
          </a:xfrm>
        </p:grpSpPr>
        <p:grpSp>
          <p:nvGrpSpPr>
            <p:cNvPr id="27" name="Group 26"/>
            <p:cNvGrpSpPr/>
            <p:nvPr/>
          </p:nvGrpSpPr>
          <p:grpSpPr>
            <a:xfrm>
              <a:off x="4382755" y="1360554"/>
              <a:ext cx="3869217" cy="3818375"/>
              <a:chOff x="1204687" y="1799774"/>
              <a:chExt cx="7097485" cy="5066618"/>
            </a:xfrm>
          </p:grpSpPr>
          <p:sp>
            <p:nvSpPr>
              <p:cNvPr id="16" name="Rectangle 15">
                <a:extLst/>
              </p:cNvPr>
              <p:cNvSpPr/>
              <p:nvPr/>
            </p:nvSpPr>
            <p:spPr>
              <a:xfrm>
                <a:off x="1204687" y="1799774"/>
                <a:ext cx="1799825" cy="506661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Increase </a:t>
                </a:r>
                <a:r>
                  <a:rPr lang="en-US" sz="1100" dirty="0" err="1">
                    <a:latin typeface="Arial" panose="020B0604020202020204" pitchFamily="34" charset="0"/>
                    <a:cs typeface="Arial" panose="020B0604020202020204" pitchFamily="34" charset="0"/>
                  </a:rPr>
                  <a:t>PLHIV</a:t>
                </a:r>
                <a:r>
                  <a:rPr lang="en-US" sz="1100" dirty="0">
                    <a:latin typeface="Arial" panose="020B0604020202020204" pitchFamily="34" charset="0"/>
                    <a:cs typeface="Arial" panose="020B0604020202020204" pitchFamily="34" charset="0"/>
                  </a:rPr>
                  <a:t> with suppressed viral loads to xx (percent) by </a:t>
                </a:r>
                <a:r>
                  <a:rPr lang="en-US" sz="1100" dirty="0" err="1">
                    <a:latin typeface="Arial" panose="020B0604020202020204" pitchFamily="34" charset="0"/>
                    <a:cs typeface="Arial" panose="020B0604020202020204" pitchFamily="34" charset="0"/>
                  </a:rPr>
                  <a:t>xxxx</a:t>
                </a:r>
                <a:r>
                  <a:rPr lang="en-US" sz="1100" dirty="0">
                    <a:latin typeface="Arial" panose="020B0604020202020204" pitchFamily="34" charset="0"/>
                    <a:cs typeface="Arial" panose="020B0604020202020204" pitchFamily="34" charset="0"/>
                  </a:rPr>
                  <a:t>/xx (financial year) through the implementation of the 90-90-90 strategy</a:t>
                </a:r>
              </a:p>
              <a:p>
                <a:pPr algn="ctr"/>
                <a:endParaRPr lang="en-ZA" sz="1100" b="1" dirty="0"/>
              </a:p>
            </p:txBody>
          </p:sp>
          <p:sp>
            <p:nvSpPr>
              <p:cNvPr id="17" name="Rectangle 16">
                <a:extLst/>
              </p:cNvPr>
              <p:cNvSpPr/>
              <p:nvPr/>
            </p:nvSpPr>
            <p:spPr>
              <a:xfrm>
                <a:off x="3018973" y="1799775"/>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t>ToC</a:t>
                </a:r>
                <a:r>
                  <a:rPr lang="en-ZA" b="1" dirty="0"/>
                  <a:t> Indicators</a:t>
                </a:r>
              </a:p>
            </p:txBody>
          </p:sp>
          <p:sp>
            <p:nvSpPr>
              <p:cNvPr id="18" name="Rectangle 17">
                <a:extLst/>
              </p:cNvPr>
              <p:cNvSpPr/>
              <p:nvPr/>
            </p:nvSpPr>
            <p:spPr>
              <a:xfrm>
                <a:off x="3018969" y="2155375"/>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VLD  - Adults (%)</a:t>
                </a:r>
              </a:p>
            </p:txBody>
          </p:sp>
          <p:sp>
            <p:nvSpPr>
              <p:cNvPr id="19" name="Rectangle 18">
                <a:extLst/>
              </p:cNvPr>
              <p:cNvSpPr/>
              <p:nvPr/>
            </p:nvSpPr>
            <p:spPr>
              <a:xfrm>
                <a:off x="3018968" y="2556557"/>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VLD – Child (%)</a:t>
                </a:r>
              </a:p>
            </p:txBody>
          </p:sp>
          <p:sp>
            <p:nvSpPr>
              <p:cNvPr id="20" name="Rectangle 19">
                <a:extLst/>
              </p:cNvPr>
              <p:cNvSpPr/>
              <p:nvPr/>
            </p:nvSpPr>
            <p:spPr>
              <a:xfrm>
                <a:off x="3018967" y="2946402"/>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VLS – Adult (%)</a:t>
                </a:r>
              </a:p>
            </p:txBody>
          </p:sp>
          <p:sp>
            <p:nvSpPr>
              <p:cNvPr id="21" name="Rectangle 20">
                <a:extLst/>
              </p:cNvPr>
              <p:cNvSpPr/>
              <p:nvPr/>
            </p:nvSpPr>
            <p:spPr>
              <a:xfrm>
                <a:off x="3018966" y="3338287"/>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VLS – Child (%)</a:t>
                </a:r>
              </a:p>
            </p:txBody>
          </p:sp>
          <p:sp>
            <p:nvSpPr>
              <p:cNvPr id="22" name="Rectangle 21">
                <a:extLst/>
              </p:cNvPr>
              <p:cNvSpPr/>
              <p:nvPr/>
            </p:nvSpPr>
            <p:spPr>
              <a:xfrm>
                <a:off x="3018965" y="3730173"/>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remaining in care – Adults (%)</a:t>
                </a:r>
              </a:p>
            </p:txBody>
          </p:sp>
          <p:sp>
            <p:nvSpPr>
              <p:cNvPr id="23" name="Rectangle 22">
                <a:extLst/>
              </p:cNvPr>
              <p:cNvSpPr/>
              <p:nvPr/>
            </p:nvSpPr>
            <p:spPr>
              <a:xfrm>
                <a:off x="3017445" y="4120018"/>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Proportion remaining in care – child (%)</a:t>
                </a:r>
              </a:p>
            </p:txBody>
          </p:sp>
          <p:sp>
            <p:nvSpPr>
              <p:cNvPr id="24" name="Rectangle 23">
                <a:extLst/>
              </p:cNvPr>
              <p:cNvSpPr/>
              <p:nvPr/>
            </p:nvSpPr>
            <p:spPr>
              <a:xfrm>
                <a:off x="3015925" y="4509863"/>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Clients remaining on ART rate – all (%)</a:t>
                </a:r>
              </a:p>
            </p:txBody>
          </p:sp>
          <p:sp>
            <p:nvSpPr>
              <p:cNvPr id="25" name="Rectangle 24">
                <a:extLst/>
              </p:cNvPr>
              <p:cNvSpPr/>
              <p:nvPr/>
            </p:nvSpPr>
            <p:spPr>
              <a:xfrm>
                <a:off x="3014405" y="4902341"/>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HIV Test coverage (including antenatal care)</a:t>
                </a:r>
              </a:p>
            </p:txBody>
          </p:sp>
          <p:sp>
            <p:nvSpPr>
              <p:cNvPr id="26" name="Rectangle 25">
                <a:extLst/>
              </p:cNvPr>
              <p:cNvSpPr/>
              <p:nvPr/>
            </p:nvSpPr>
            <p:spPr>
              <a:xfrm>
                <a:off x="3014405" y="5290454"/>
                <a:ext cx="5283199" cy="39188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HIV Test positive client 15 years and older rate</a:t>
                </a:r>
              </a:p>
            </p:txBody>
          </p:sp>
        </p:grpSp>
        <p:sp>
          <p:nvSpPr>
            <p:cNvPr id="30" name="Rectangle 29">
              <a:extLst/>
            </p:cNvPr>
            <p:cNvSpPr/>
            <p:nvPr/>
          </p:nvSpPr>
          <p:spPr>
            <a:xfrm>
              <a:off x="5373064" y="4289610"/>
              <a:ext cx="2880153" cy="2953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Medical male circumcision rate (%)</a:t>
              </a:r>
            </a:p>
          </p:txBody>
        </p:sp>
        <p:sp>
          <p:nvSpPr>
            <p:cNvPr id="31" name="Rectangle 30">
              <a:extLst/>
            </p:cNvPr>
            <p:cNvSpPr/>
            <p:nvPr/>
          </p:nvSpPr>
          <p:spPr>
            <a:xfrm>
              <a:off x="5368500" y="4586601"/>
              <a:ext cx="2880153" cy="2953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Male condom distribution coverage (condoms)</a:t>
              </a:r>
            </a:p>
          </p:txBody>
        </p:sp>
        <p:sp>
          <p:nvSpPr>
            <p:cNvPr id="32" name="Rectangle 31">
              <a:extLst/>
            </p:cNvPr>
            <p:cNvSpPr/>
            <p:nvPr/>
          </p:nvSpPr>
          <p:spPr>
            <a:xfrm>
              <a:off x="5368500" y="4883592"/>
              <a:ext cx="2880153" cy="2953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a:t>Female condom distribution coverage (condoms)</a:t>
              </a:r>
            </a:p>
          </p:txBody>
        </p:sp>
      </p:grpSp>
      <p:sp>
        <p:nvSpPr>
          <p:cNvPr id="11" name="TextBox 10"/>
          <p:cNvSpPr txBox="1"/>
          <p:nvPr/>
        </p:nvSpPr>
        <p:spPr>
          <a:xfrm>
            <a:off x="293249" y="5180476"/>
            <a:ext cx="8560164" cy="646331"/>
          </a:xfrm>
          <a:prstGeom prst="rect">
            <a:avLst/>
          </a:prstGeom>
          <a:noFill/>
        </p:spPr>
        <p:txBody>
          <a:bodyPr wrap="none" rtlCol="0">
            <a:spAutoFit/>
          </a:bodyPr>
          <a:lstStyle/>
          <a:p>
            <a:r>
              <a:rPr lang="en-ZA" dirty="0"/>
              <a:t>Refer to Annexure C of guidelines for the list of proposed Theory of Change indicators for </a:t>
            </a:r>
          </a:p>
          <a:p>
            <a:r>
              <a:rPr lang="en-ZA" dirty="0"/>
              <a:t>major health outcomes</a:t>
            </a:r>
            <a:endParaRPr lang="en-US" dirty="0"/>
          </a:p>
        </p:txBody>
      </p:sp>
    </p:spTree>
    <p:extLst>
      <p:ext uri="{BB962C8B-B14F-4D97-AF65-F5344CB8AC3E}">
        <p14:creationId xmlns:p14="http://schemas.microsoft.com/office/powerpoint/2010/main" val="3506277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4D157A-1990-43EE-83CC-AF1112F3A6A6}"/>
              </a:ext>
            </a:extLst>
          </p:cNvPr>
          <p:cNvSpPr>
            <a:spLocks noGrp="1"/>
          </p:cNvSpPr>
          <p:nvPr>
            <p:ph type="sldNum" sz="quarter" idx="12"/>
          </p:nvPr>
        </p:nvSpPr>
        <p:spPr/>
        <p:txBody>
          <a:bodyPr/>
          <a:lstStyle/>
          <a:p>
            <a:fld id="{6F95C33E-24F2-452D-AE9F-D6633E523EED}" type="slidenum">
              <a:rPr lang="en-ZA" smtClean="0"/>
              <a:pPr/>
              <a:t>28</a:t>
            </a:fld>
            <a:endParaRPr lang="en-ZA"/>
          </a:p>
        </p:txBody>
      </p:sp>
      <p:sp>
        <p:nvSpPr>
          <p:cNvPr id="2" name="Title 1">
            <a:extLst>
              <a:ext uri="{FF2B5EF4-FFF2-40B4-BE49-F238E27FC236}">
                <a16:creationId xmlns:a16="http://schemas.microsoft.com/office/drawing/2014/main" id="{621B3E14-5AB8-4B33-890A-44335EF0BC66}"/>
              </a:ext>
            </a:extLst>
          </p:cNvPr>
          <p:cNvSpPr>
            <a:spLocks noGrp="1"/>
          </p:cNvSpPr>
          <p:nvPr>
            <p:ph type="title" idx="4294967295"/>
          </p:nvPr>
        </p:nvSpPr>
        <p:spPr>
          <a:xfrm>
            <a:off x="131279" y="108876"/>
            <a:ext cx="7411403" cy="1004629"/>
          </a:xfrm>
        </p:spPr>
        <p:txBody>
          <a:bodyPr/>
          <a:lstStyle/>
          <a:p>
            <a:r>
              <a:rPr lang="en-US" sz="2000" dirty="0"/>
              <a:t>1. What is our aspiration?</a:t>
            </a:r>
            <a:br>
              <a:rPr lang="en-US" sz="2000" dirty="0"/>
            </a:br>
            <a:br>
              <a:rPr lang="en-US" sz="2000" dirty="0"/>
            </a:br>
            <a:r>
              <a:rPr lang="en-US" sz="2000" dirty="0"/>
              <a:t>District Health Plan Template:  </a:t>
            </a:r>
            <a:endParaRPr lang="en-ZA" sz="2000" dirty="0"/>
          </a:p>
        </p:txBody>
      </p:sp>
      <p:sp>
        <p:nvSpPr>
          <p:cNvPr id="5" name="TextBox 4">
            <a:extLst>
              <a:ext uri="{FF2B5EF4-FFF2-40B4-BE49-F238E27FC236}">
                <a16:creationId xmlns:a16="http://schemas.microsoft.com/office/drawing/2014/main" id="{BC03B1BB-1AAA-4819-A95C-4081EF2FA209}"/>
              </a:ext>
            </a:extLst>
          </p:cNvPr>
          <p:cNvSpPr txBox="1"/>
          <p:nvPr/>
        </p:nvSpPr>
        <p:spPr>
          <a:xfrm>
            <a:off x="316541" y="1325881"/>
            <a:ext cx="3520440" cy="365760"/>
          </a:xfrm>
          <a:prstGeom prst="rect">
            <a:avLst/>
          </a:prstGeom>
          <a:noFill/>
        </p:spPr>
        <p:txBody>
          <a:bodyPr wrap="square" rtlCol="0">
            <a:spAutoFit/>
          </a:bodyPr>
          <a:lstStyle/>
          <a:p>
            <a:r>
              <a:rPr lang="en-ZA" b="1" dirty="0"/>
              <a:t>Template 1</a:t>
            </a:r>
          </a:p>
        </p:txBody>
      </p:sp>
      <p:sp>
        <p:nvSpPr>
          <p:cNvPr id="7" name="TextBox 6">
            <a:extLst>
              <a:ext uri="{FF2B5EF4-FFF2-40B4-BE49-F238E27FC236}">
                <a16:creationId xmlns:a16="http://schemas.microsoft.com/office/drawing/2014/main" id="{2A463F26-C254-4EB4-ADC1-AFADC7F2D378}"/>
              </a:ext>
            </a:extLst>
          </p:cNvPr>
          <p:cNvSpPr txBox="1"/>
          <p:nvPr/>
        </p:nvSpPr>
        <p:spPr>
          <a:xfrm>
            <a:off x="316541" y="2406331"/>
            <a:ext cx="3520440" cy="365760"/>
          </a:xfrm>
          <a:prstGeom prst="rect">
            <a:avLst/>
          </a:prstGeom>
          <a:noFill/>
        </p:spPr>
        <p:txBody>
          <a:bodyPr wrap="square" rtlCol="0">
            <a:spAutoFit/>
          </a:bodyPr>
          <a:lstStyle/>
          <a:p>
            <a:r>
              <a:rPr lang="en-ZA" b="1" dirty="0"/>
              <a:t>Template 2 (targets) </a:t>
            </a:r>
          </a:p>
        </p:txBody>
      </p:sp>
      <p:graphicFrame>
        <p:nvGraphicFramePr>
          <p:cNvPr id="9" name="Table 8">
            <a:extLst>
              <a:ext uri="{FF2B5EF4-FFF2-40B4-BE49-F238E27FC236}">
                <a16:creationId xmlns:a16="http://schemas.microsoft.com/office/drawing/2014/main" id="{BB878F13-4520-4A70-A8A8-4F1DB777869A}"/>
              </a:ext>
            </a:extLst>
          </p:cNvPr>
          <p:cNvGraphicFramePr>
            <a:graphicFrameLocks noGrp="1"/>
          </p:cNvGraphicFramePr>
          <p:nvPr>
            <p:extLst>
              <p:ext uri="{D42A27DB-BD31-4B8C-83A1-F6EECF244321}">
                <p14:modId xmlns:p14="http://schemas.microsoft.com/office/powerpoint/2010/main" val="137288347"/>
              </p:ext>
            </p:extLst>
          </p:nvPr>
        </p:nvGraphicFramePr>
        <p:xfrm>
          <a:off x="316541" y="1874716"/>
          <a:ext cx="8536872" cy="456566"/>
        </p:xfrm>
        <a:graphic>
          <a:graphicData uri="http://schemas.openxmlformats.org/drawingml/2006/table">
            <a:tbl>
              <a:tblPr firstRow="1" firstCol="1" bandRow="1"/>
              <a:tblGrid>
                <a:gridCol w="4268436">
                  <a:extLst>
                    <a:ext uri="{9D8B030D-6E8A-4147-A177-3AD203B41FA5}">
                      <a16:colId xmlns:a16="http://schemas.microsoft.com/office/drawing/2014/main" val="1928020869"/>
                    </a:ext>
                  </a:extLst>
                </a:gridCol>
                <a:gridCol w="4268436">
                  <a:extLst>
                    <a:ext uri="{9D8B030D-6E8A-4147-A177-3AD203B41FA5}">
                      <a16:colId xmlns:a16="http://schemas.microsoft.com/office/drawing/2014/main" val="1469935758"/>
                    </a:ext>
                  </a:extLst>
                </a:gridCol>
              </a:tblGrid>
              <a:tr h="0">
                <a:tc>
                  <a:txBody>
                    <a:bodyPr/>
                    <a:lstStyle/>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District Aspirations</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Provincial Goals</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964677577"/>
                  </a:ext>
                </a:extLst>
              </a:tr>
              <a:tr h="0">
                <a:tc>
                  <a:txBody>
                    <a:bodyPr/>
                    <a:lstStyle/>
                    <a:p>
                      <a:pPr algn="ct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925658"/>
                  </a:ext>
                </a:extLst>
              </a:tr>
            </a:tbl>
          </a:graphicData>
        </a:graphic>
      </p:graphicFrame>
      <p:graphicFrame>
        <p:nvGraphicFramePr>
          <p:cNvPr id="8" name="Table 7">
            <a:extLst/>
          </p:cNvPr>
          <p:cNvGraphicFramePr>
            <a:graphicFrameLocks noGrp="1"/>
          </p:cNvGraphicFramePr>
          <p:nvPr>
            <p:extLst>
              <p:ext uri="{D42A27DB-BD31-4B8C-83A1-F6EECF244321}">
                <p14:modId xmlns:p14="http://schemas.microsoft.com/office/powerpoint/2010/main" val="268167809"/>
              </p:ext>
            </p:extLst>
          </p:nvPr>
        </p:nvGraphicFramePr>
        <p:xfrm>
          <a:off x="316542" y="2846747"/>
          <a:ext cx="8536866" cy="2739395"/>
        </p:xfrm>
        <a:graphic>
          <a:graphicData uri="http://schemas.openxmlformats.org/drawingml/2006/table">
            <a:tbl>
              <a:tblPr firstRow="1" firstCol="1" bandRow="1"/>
              <a:tblGrid>
                <a:gridCol w="1313364">
                  <a:extLst>
                    <a:ext uri="{9D8B030D-6E8A-4147-A177-3AD203B41FA5}">
                      <a16:colId xmlns:a16="http://schemas.microsoft.com/office/drawing/2014/main" val="1346958185"/>
                    </a:ext>
                  </a:extLst>
                </a:gridCol>
                <a:gridCol w="843787">
                  <a:extLst>
                    <a:ext uri="{9D8B030D-6E8A-4147-A177-3AD203B41FA5}">
                      <a16:colId xmlns:a16="http://schemas.microsoft.com/office/drawing/2014/main" val="911256409"/>
                    </a:ext>
                  </a:extLst>
                </a:gridCol>
                <a:gridCol w="1126259">
                  <a:extLst>
                    <a:ext uri="{9D8B030D-6E8A-4147-A177-3AD203B41FA5}">
                      <a16:colId xmlns:a16="http://schemas.microsoft.com/office/drawing/2014/main" val="3677065079"/>
                    </a:ext>
                  </a:extLst>
                </a:gridCol>
                <a:gridCol w="1313364">
                  <a:extLst>
                    <a:ext uri="{9D8B030D-6E8A-4147-A177-3AD203B41FA5}">
                      <a16:colId xmlns:a16="http://schemas.microsoft.com/office/drawing/2014/main" val="811079282"/>
                    </a:ext>
                  </a:extLst>
                </a:gridCol>
                <a:gridCol w="1313364">
                  <a:extLst>
                    <a:ext uri="{9D8B030D-6E8A-4147-A177-3AD203B41FA5}">
                      <a16:colId xmlns:a16="http://schemas.microsoft.com/office/drawing/2014/main" val="500408443"/>
                    </a:ext>
                  </a:extLst>
                </a:gridCol>
                <a:gridCol w="1313364">
                  <a:extLst>
                    <a:ext uri="{9D8B030D-6E8A-4147-A177-3AD203B41FA5}">
                      <a16:colId xmlns:a16="http://schemas.microsoft.com/office/drawing/2014/main" val="1170031807"/>
                    </a:ext>
                  </a:extLst>
                </a:gridCol>
                <a:gridCol w="1313364">
                  <a:extLst>
                    <a:ext uri="{9D8B030D-6E8A-4147-A177-3AD203B41FA5}">
                      <a16:colId xmlns:a16="http://schemas.microsoft.com/office/drawing/2014/main" val="27372716"/>
                    </a:ext>
                  </a:extLst>
                </a:gridCol>
              </a:tblGrid>
              <a:tr h="0">
                <a:tc>
                  <a:txBody>
                    <a:bodyPr/>
                    <a:lstStyle/>
                    <a:p>
                      <a:pPr algn="ctr">
                        <a:lnSpc>
                          <a:spcPct val="107000"/>
                        </a:lnSpc>
                        <a:spcAft>
                          <a:spcPts val="0"/>
                        </a:spcAft>
                      </a:pPr>
                      <a:r>
                        <a:rPr lang="en-Z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District Aspirations</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07000"/>
                        </a:lnSpc>
                        <a:spcAft>
                          <a:spcPts val="0"/>
                        </a:spcAft>
                      </a:pPr>
                      <a:r>
                        <a:rPr lang="en-Z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a:txBody>
                    <a:bodyPr/>
                    <a:lstStyle/>
                    <a:p>
                      <a:pPr algn="ctr">
                        <a:lnSpc>
                          <a:spcPct val="107000"/>
                        </a:lnSpc>
                        <a:spcAft>
                          <a:spcPts val="0"/>
                        </a:spcAft>
                      </a:pPr>
                      <a:r>
                        <a:rPr lang="en-Z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Baseline</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Target</a:t>
                      </a:r>
                    </a:p>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2018/19</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Target</a:t>
                      </a:r>
                    </a:p>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Target 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305590202"/>
                  </a:ext>
                </a:extLst>
              </a:tr>
              <a:tr h="0">
                <a:tc rowSpan="10">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Type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Name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595202"/>
                  </a:ext>
                </a:extLst>
              </a:tr>
              <a:tr h="0">
                <a:tc vMerge="1">
                  <a:txBody>
                    <a:bodyPr/>
                    <a:lstStyle/>
                    <a:p>
                      <a:endParaRPr lang="en-ZA"/>
                    </a:p>
                  </a:txBody>
                  <a:tcPr/>
                </a:tc>
                <a:tc>
                  <a:txBody>
                    <a:bodyPr/>
                    <a:lstStyle/>
                    <a:p>
                      <a:pPr algn="l">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Impact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239164"/>
                  </a:ext>
                </a:extLst>
              </a:tr>
              <a:tr h="0">
                <a:tc vMerge="1">
                  <a:txBody>
                    <a:bodyPr/>
                    <a:lstStyle/>
                    <a:p>
                      <a:endParaRPr lang="en-US"/>
                    </a:p>
                  </a:txBody>
                  <a:tcPr/>
                </a:tc>
                <a:tc>
                  <a:txBody>
                    <a:bodyPr/>
                    <a:lstStyle/>
                    <a:p>
                      <a:pPr algn="l">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Numerator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445075"/>
                  </a:ext>
                </a:extLst>
              </a:tr>
              <a:tr h="0">
                <a:tc vMerge="1">
                  <a:txBody>
                    <a:bodyPr/>
                    <a:lstStyle/>
                    <a:p>
                      <a:endParaRPr lang="en-US"/>
                    </a:p>
                  </a:txBody>
                  <a:tcPr/>
                </a:tc>
                <a:tc>
                  <a:txBody>
                    <a:bodyPr/>
                    <a:lstStyle/>
                    <a:p>
                      <a:pPr algn="l">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Denominator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576515"/>
                  </a:ext>
                </a:extLst>
              </a:tr>
              <a:tr h="0">
                <a:tc vMerge="1">
                  <a:txBody>
                    <a:bodyPr/>
                    <a:lstStyle/>
                    <a:p>
                      <a:endParaRPr lang="en-ZA"/>
                    </a:p>
                  </a:txBody>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554997"/>
                  </a:ext>
                </a:extLst>
              </a:tr>
              <a:tr h="0">
                <a:tc vMerge="1">
                  <a:txBody>
                    <a:bodyPr/>
                    <a:lstStyle/>
                    <a:p>
                      <a:endParaRPr lang="en-US"/>
                    </a:p>
                  </a:txBody>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Calibri" panose="020F0502020204030204" pitchFamily="34" charset="0"/>
                          <a:ea typeface="Calibri" panose="020F0502020204030204" pitchFamily="34" charset="0"/>
                          <a:cs typeface="Times New Roman" panose="02020603050405020304" pitchFamily="18" charset="0"/>
                        </a:rPr>
                        <a:t>Numerator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063303"/>
                  </a:ext>
                </a:extLst>
              </a:tr>
              <a:tr h="0">
                <a:tc vMerge="1">
                  <a:txBody>
                    <a:bodyPr/>
                    <a:lstStyle/>
                    <a:p>
                      <a:endParaRPr lang="en-US"/>
                    </a:p>
                  </a:txBody>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Calibri" panose="020F0502020204030204" pitchFamily="34" charset="0"/>
                          <a:ea typeface="Calibri" panose="020F0502020204030204" pitchFamily="34" charset="0"/>
                          <a:cs typeface="Times New Roman" panose="02020603050405020304" pitchFamily="18" charset="0"/>
                        </a:rPr>
                        <a:t>Denominator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726165"/>
                  </a:ext>
                </a:extLst>
              </a:tr>
              <a:tr h="0">
                <a:tc vMerge="1">
                  <a:txBody>
                    <a:bodyPr/>
                    <a:lstStyle/>
                    <a:p>
                      <a:endParaRPr lang="en-ZA"/>
                    </a:p>
                  </a:txBody>
                  <a:tcPr/>
                </a:tc>
                <a:tc>
                  <a:txBody>
                    <a:bodyPr/>
                    <a:lstStyle/>
                    <a:p>
                      <a:pPr algn="l">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Output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779252"/>
                  </a:ext>
                </a:extLst>
              </a:tr>
              <a:tr h="0">
                <a:tc vMerge="1">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Calibri" panose="020F0502020204030204" pitchFamily="34" charset="0"/>
                          <a:ea typeface="Calibri" panose="020F0502020204030204" pitchFamily="34" charset="0"/>
                          <a:cs typeface="Times New Roman" panose="02020603050405020304" pitchFamily="18" charset="0"/>
                        </a:rPr>
                        <a:t>Numerator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633337"/>
                  </a:ext>
                </a:extLst>
              </a:tr>
              <a:tr h="0">
                <a:tc vMerge="1">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a:effectLst/>
                          <a:latin typeface="Calibri" panose="020F0502020204030204" pitchFamily="34" charset="0"/>
                          <a:ea typeface="Calibri" panose="020F0502020204030204" pitchFamily="34" charset="0"/>
                          <a:cs typeface="Times New Roman" panose="02020603050405020304" pitchFamily="18" charset="0"/>
                        </a:rPr>
                        <a:t>Denominator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025862"/>
                  </a:ext>
                </a:extLst>
              </a:tr>
            </a:tbl>
          </a:graphicData>
        </a:graphic>
      </p:graphicFrame>
    </p:spTree>
    <p:extLst>
      <p:ext uri="{BB962C8B-B14F-4D97-AF65-F5344CB8AC3E}">
        <p14:creationId xmlns:p14="http://schemas.microsoft.com/office/powerpoint/2010/main" val="3776140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73856140"/>
              </p:ext>
            </p:extLst>
          </p:nvPr>
        </p:nvGraphicFramePr>
        <p:xfrm>
          <a:off x="4910206" y="1177823"/>
          <a:ext cx="3779338" cy="4565709"/>
        </p:xfrm>
        <a:graphic>
          <a:graphicData uri="http://schemas.openxmlformats.org/drawingml/2006/table">
            <a:tbl>
              <a:tblPr firstRow="1" bandRow="1">
                <a:tableStyleId>{2D5ABB26-0587-4C30-8999-92F81FD0307C}</a:tableStyleId>
              </a:tblPr>
              <a:tblGrid>
                <a:gridCol w="3779338">
                  <a:extLst>
                    <a:ext uri="{9D8B030D-6E8A-4147-A177-3AD203B41FA5}">
                      <a16:colId xmlns:a16="http://schemas.microsoft.com/office/drawing/2014/main" val="3268533871"/>
                    </a:ext>
                  </a:extLst>
                </a:gridCol>
              </a:tblGrid>
              <a:tr h="1695519">
                <a:tc>
                  <a:txBody>
                    <a:bodyPr/>
                    <a:lstStyle/>
                    <a:p>
                      <a:r>
                        <a:rPr lang="en-ZA" sz="1700" dirty="0">
                          <a:solidFill>
                            <a:schemeClr val="tx2"/>
                          </a:solidFill>
                          <a:latin typeface="Arial" panose="020B0604020202020204" pitchFamily="34" charset="0"/>
                          <a:cs typeface="Arial" panose="020B0604020202020204" pitchFamily="34" charset="0"/>
                        </a:rPr>
                        <a:t>Data Sources:</a:t>
                      </a:r>
                    </a:p>
                    <a:p>
                      <a:endParaRPr lang="en-ZA" sz="17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DHIS</a:t>
                      </a: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Tier.net</a:t>
                      </a: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ETR.net</a:t>
                      </a: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District</a:t>
                      </a:r>
                      <a:r>
                        <a:rPr lang="en-ZA" sz="1200" baseline="0" dirty="0">
                          <a:latin typeface="Arial" panose="020B0604020202020204" pitchFamily="34" charset="0"/>
                          <a:cs typeface="Arial" panose="020B0604020202020204" pitchFamily="34" charset="0"/>
                        </a:rPr>
                        <a:t> Health Expenditure Review (or BAS and </a:t>
                      </a:r>
                      <a:r>
                        <a:rPr lang="en-ZA" sz="1200" baseline="0" dirty="0" err="1">
                          <a:latin typeface="Arial" panose="020B0604020202020204" pitchFamily="34" charset="0"/>
                          <a:cs typeface="Arial" panose="020B0604020202020204" pitchFamily="34" charset="0"/>
                        </a:rPr>
                        <a:t>PERSAL</a:t>
                      </a:r>
                      <a:r>
                        <a:rPr lang="en-ZA" sz="1200" baseline="0" dirty="0">
                          <a:latin typeface="Arial" panose="020B0604020202020204" pitchFamily="34" charset="0"/>
                          <a:cs typeface="Arial" panose="020B0604020202020204" pitchFamily="34" charset="0"/>
                        </a:rPr>
                        <a:t> where it was not conducted). </a:t>
                      </a:r>
                    </a:p>
                    <a:p>
                      <a:pPr marL="0" indent="0">
                        <a:buFont typeface="Arial" panose="020B0604020202020204" pitchFamily="34" charset="0"/>
                        <a:buNone/>
                      </a:pP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2858829">
                <a:tc>
                  <a:txBody>
                    <a:bodyPr/>
                    <a:lstStyle/>
                    <a:p>
                      <a:r>
                        <a:rPr lang="en-ZA" sz="1700" dirty="0">
                          <a:solidFill>
                            <a:schemeClr val="tx2"/>
                          </a:solidFill>
                          <a:latin typeface="Arial" panose="020B0604020202020204" pitchFamily="34" charset="0"/>
                          <a:cs typeface="Arial" panose="020B0604020202020204" pitchFamily="34" charset="0"/>
                        </a:rPr>
                        <a:t>Output</a:t>
                      </a:r>
                    </a:p>
                    <a:p>
                      <a:endParaRPr lang="en-ZA" sz="17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Baselines for indicators for</a:t>
                      </a:r>
                      <a:r>
                        <a:rPr lang="en-ZA" sz="1200" baseline="0" dirty="0">
                          <a:latin typeface="Arial" panose="020B0604020202020204" pitchFamily="34" charset="0"/>
                          <a:cs typeface="Arial" panose="020B0604020202020204" pitchFamily="34" charset="0"/>
                        </a:rPr>
                        <a:t> District and </a:t>
                      </a:r>
                      <a:r>
                        <a:rPr lang="en-ZA" sz="1200" dirty="0">
                          <a:latin typeface="Arial" panose="020B0604020202020204" pitchFamily="34" charset="0"/>
                          <a:cs typeface="Arial" panose="020B0604020202020204" pitchFamily="34" charset="0"/>
                        </a:rPr>
                        <a:t>sub-Districts for all Theory of Change</a:t>
                      </a:r>
                      <a:r>
                        <a:rPr lang="en-ZA" sz="1200" baseline="0" dirty="0">
                          <a:latin typeface="Arial" panose="020B0604020202020204" pitchFamily="34" charset="0"/>
                          <a:cs typeface="Arial" panose="020B0604020202020204" pitchFamily="34" charset="0"/>
                        </a:rPr>
                        <a:t> indicators</a:t>
                      </a:r>
                      <a:endParaRPr lang="en-ZA"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ZA" sz="1200" baseline="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ZA" sz="1200" baseline="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ZA"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ZA" sz="1200" baseline="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062414"/>
                  </a:ext>
                </a:extLst>
              </a:tr>
            </a:tbl>
          </a:graphicData>
        </a:graphic>
      </p:graphicFrame>
      <p:sp>
        <p:nvSpPr>
          <p:cNvPr id="2" name="Title 1"/>
          <p:cNvSpPr>
            <a:spLocks noGrp="1"/>
          </p:cNvSpPr>
          <p:nvPr>
            <p:ph type="title"/>
          </p:nvPr>
        </p:nvSpPr>
        <p:spPr/>
        <p:txBody>
          <a:bodyPr/>
          <a:lstStyle/>
          <a:p>
            <a:r>
              <a:rPr lang="en-US" dirty="0"/>
              <a:t>2.A. Where are we now? – Coverage Indicators</a:t>
            </a:r>
            <a:endParaRPr lang="en-ZA" dirty="0"/>
          </a:p>
        </p:txBody>
      </p:sp>
      <p:sp>
        <p:nvSpPr>
          <p:cNvPr id="3" name="Slide Number Placeholder 2"/>
          <p:cNvSpPr>
            <a:spLocks noGrp="1"/>
          </p:cNvSpPr>
          <p:nvPr>
            <p:ph type="sldNum" sz="quarter" idx="4"/>
          </p:nvPr>
        </p:nvSpPr>
        <p:spPr>
          <a:xfrm>
            <a:off x="9895663" y="6303185"/>
            <a:ext cx="570650" cy="365903"/>
          </a:xfrm>
        </p:spPr>
        <p:txBody>
          <a:bodyPr/>
          <a:lstStyle/>
          <a:p>
            <a:fld id="{6F95C33E-24F2-452D-AE9F-D6633E523EED}" type="slidenum">
              <a:rPr lang="en-ZA" smtClean="0"/>
              <a:pPr/>
              <a:t>29</a:t>
            </a:fld>
            <a:endParaRPr lang="en-ZA"/>
          </a:p>
        </p:txBody>
      </p:sp>
      <p:graphicFrame>
        <p:nvGraphicFramePr>
          <p:cNvPr id="11" name="Table 10"/>
          <p:cNvGraphicFramePr>
            <a:graphicFrameLocks noGrp="1"/>
          </p:cNvGraphicFramePr>
          <p:nvPr>
            <p:extLst>
              <p:ext uri="{D42A27DB-BD31-4B8C-83A1-F6EECF244321}">
                <p14:modId xmlns:p14="http://schemas.microsoft.com/office/powerpoint/2010/main" val="4278364203"/>
              </p:ext>
            </p:extLst>
          </p:nvPr>
        </p:nvGraphicFramePr>
        <p:xfrm>
          <a:off x="178708" y="1177821"/>
          <a:ext cx="4601446" cy="4554349"/>
        </p:xfrm>
        <a:graphic>
          <a:graphicData uri="http://schemas.openxmlformats.org/drawingml/2006/table">
            <a:tbl>
              <a:tblPr firstRow="1" bandRow="1">
                <a:tableStyleId>{2D5ABB26-0587-4C30-8999-92F81FD0307C}</a:tableStyleId>
              </a:tblPr>
              <a:tblGrid>
                <a:gridCol w="4601446">
                  <a:extLst>
                    <a:ext uri="{9D8B030D-6E8A-4147-A177-3AD203B41FA5}">
                      <a16:colId xmlns:a16="http://schemas.microsoft.com/office/drawing/2014/main" val="4188561452"/>
                    </a:ext>
                  </a:extLst>
                </a:gridCol>
              </a:tblGrid>
              <a:tr h="1550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Arial" panose="020B0604020202020204" pitchFamily="34" charset="0"/>
                          <a:cs typeface="Arial" panose="020B0604020202020204" pitchFamily="34" charset="0"/>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Where are we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What was achieved?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How much (and where)</a:t>
                      </a:r>
                      <a:r>
                        <a:rPr lang="en-ZA" sz="1400" baseline="0" dirty="0">
                          <a:solidFill>
                            <a:schemeClr val="bg1"/>
                          </a:solidFill>
                          <a:latin typeface="Arial" panose="020B0604020202020204" pitchFamily="34" charset="0"/>
                          <a:cs typeface="Arial" panose="020B0604020202020204" pitchFamily="34" charset="0"/>
                        </a:rPr>
                        <a:t> </a:t>
                      </a:r>
                      <a:r>
                        <a:rPr lang="en-ZA" sz="1400" dirty="0">
                          <a:solidFill>
                            <a:schemeClr val="bg1"/>
                          </a:solidFill>
                          <a:latin typeface="Arial" panose="020B0604020202020204" pitchFamily="34" charset="0"/>
                          <a:cs typeface="Arial" panose="020B0604020202020204" pitchFamily="34" charset="0"/>
                        </a:rPr>
                        <a:t>did we spend resources in the last financial year</a:t>
                      </a:r>
                      <a:r>
                        <a:rPr lang="en-ZA" sz="1400" baseline="0" dirty="0">
                          <a:solidFill>
                            <a:schemeClr val="bg1"/>
                          </a:solidFill>
                          <a:latin typeface="Arial" panose="020B0604020202020204" pitchFamily="34" charset="0"/>
                          <a:cs typeface="Arial" panose="020B0604020202020204" pitchFamily="34" charset="0"/>
                        </a:rPr>
                        <a:t> </a:t>
                      </a:r>
                      <a:r>
                        <a:rPr lang="en-ZA" sz="1400" dirty="0">
                          <a:solidFill>
                            <a:schemeClr val="bg1"/>
                          </a:solidFill>
                          <a:latin typeface="Arial" panose="020B0604020202020204" pitchFamily="34" charset="0"/>
                          <a:cs typeface="Arial" panose="020B0604020202020204" pitchFamily="34" charset="0"/>
                        </a:rPr>
                        <a:t>to achieve this?</a:t>
                      </a:r>
                      <a:r>
                        <a:rPr lang="en-ZA" sz="1400" baseline="0" dirty="0">
                          <a:solidFill>
                            <a:schemeClr val="bg1"/>
                          </a:solidFill>
                          <a:latin typeface="Arial" panose="020B0604020202020204" pitchFamily="34" charset="0"/>
                          <a:cs typeface="Arial" panose="020B0604020202020204" pitchFamily="34" charset="0"/>
                        </a:rPr>
                        <a:t> </a:t>
                      </a:r>
                      <a:endParaRPr lang="en-ZA" sz="1400" dirty="0">
                        <a:solidFill>
                          <a:schemeClr val="bg1"/>
                        </a:solidFill>
                        <a:latin typeface="Arial" panose="020B0604020202020204" pitchFamily="34" charset="0"/>
                        <a:cs typeface="Arial" panose="020B0604020202020204" pitchFamily="34" charset="0"/>
                      </a:endParaRPr>
                    </a:p>
                    <a:p>
                      <a:pPr marL="228600" lvl="0" indent="-228600" algn="just">
                        <a:buFont typeface="+mj-lt"/>
                        <a:buAutoNum type="arabicPeriod"/>
                      </a:pPr>
                      <a:endParaRPr lang="en-US" sz="1400" u="none"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5A2E"/>
                    </a:solidFill>
                  </a:tcPr>
                </a:tc>
                <a:extLst>
                  <a:ext uri="{0D108BD9-81ED-4DB2-BD59-A6C34878D82A}">
                    <a16:rowId xmlns:a16="http://schemas.microsoft.com/office/drawing/2014/main" val="1028481081"/>
                  </a:ext>
                </a:extLst>
              </a:tr>
              <a:tr h="1140633">
                <a:tc>
                  <a:txBody>
                    <a:bodyPr/>
                    <a:lstStyle/>
                    <a:p>
                      <a:r>
                        <a:rPr lang="en-ZA" sz="1600" dirty="0">
                          <a:solidFill>
                            <a:schemeClr val="tx2"/>
                          </a:solidFill>
                          <a:latin typeface="Arial" panose="020B0604020202020204" pitchFamily="34" charset="0"/>
                          <a:cs typeface="Arial" panose="020B0604020202020204" pitchFamily="34" charset="0"/>
                        </a:rPr>
                        <a:t>Steps:</a:t>
                      </a:r>
                      <a:endParaRPr lang="en-ZA"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n-US" sz="1400" dirty="0">
                          <a:latin typeface="Arial" panose="020B0604020202020204" pitchFamily="34" charset="0"/>
                          <a:cs typeface="Arial" panose="020B0604020202020204" pitchFamily="34" charset="0"/>
                        </a:rPr>
                        <a:t>Review </a:t>
                      </a:r>
                      <a:r>
                        <a:rPr lang="en-US" sz="1400" u="sng" dirty="0">
                          <a:latin typeface="Arial" panose="020B0604020202020204" pitchFamily="34" charset="0"/>
                          <a:cs typeface="Arial" panose="020B0604020202020204" pitchFamily="34" charset="0"/>
                        </a:rPr>
                        <a:t>past performance for each indicator in the theory of change</a:t>
                      </a:r>
                      <a:r>
                        <a:rPr lang="en-US" sz="1400" dirty="0">
                          <a:latin typeface="Arial" panose="020B0604020202020204" pitchFamily="34" charset="0"/>
                          <a:cs typeface="Arial" panose="020B0604020202020204" pitchFamily="34" charset="0"/>
                        </a:rPr>
                        <a:t> for your District Goals and disaggregate per Sub-District. </a:t>
                      </a:r>
                      <a:r>
                        <a:rPr lang="en-US" sz="1400" u="none" dirty="0">
                          <a:latin typeface="Arial" panose="020B0604020202020204" pitchFamily="34" charset="0"/>
                          <a:cs typeface="Arial" panose="020B0604020202020204" pitchFamily="34" charset="0"/>
                        </a:rPr>
                        <a:t>(For in facility mortality disaggregate by facility).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r h="328649">
                <a:tc>
                  <a:txBody>
                    <a:bodyPr/>
                    <a:lstStyle/>
                    <a:p>
                      <a:pPr marL="0" indent="0" algn="just">
                        <a:buFont typeface="+mj-lt"/>
                        <a:buNone/>
                      </a:pPr>
                      <a:r>
                        <a:rPr lang="en-US" sz="1400" b="1" u="none" dirty="0">
                          <a:latin typeface="Arial" panose="020B0604020202020204" pitchFamily="34" charset="0"/>
                          <a:cs typeface="Arial" panose="020B0604020202020204" pitchFamily="34" charset="0"/>
                        </a:rPr>
                        <a:t>Source: </a:t>
                      </a:r>
                      <a:r>
                        <a:rPr lang="en-US" sz="1400" b="1" u="none" dirty="0" err="1">
                          <a:latin typeface="Arial" panose="020B0604020202020204" pitchFamily="34" charset="0"/>
                          <a:cs typeface="Arial" panose="020B0604020202020204" pitchFamily="34" charset="0"/>
                        </a:rPr>
                        <a:t>DHIS</a:t>
                      </a:r>
                      <a:r>
                        <a:rPr lang="en-US" sz="1400" b="1" u="none" dirty="0">
                          <a:latin typeface="Arial" panose="020B0604020202020204" pitchFamily="34" charset="0"/>
                          <a:cs typeface="Arial" panose="020B0604020202020204" pitchFamily="34" charset="0"/>
                        </a:rPr>
                        <a:t>, Tier.net, ETR.net</a:t>
                      </a:r>
                      <a:endParaRPr lang="en-ZA" sz="14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80763925"/>
                  </a:ext>
                </a:extLst>
              </a:tr>
              <a:tr h="1111386">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400" dirty="0">
                          <a:latin typeface="Arial" panose="020B0604020202020204" pitchFamily="34" charset="0"/>
                          <a:cs typeface="Arial" panose="020B0604020202020204" pitchFamily="34" charset="0"/>
                        </a:rPr>
                        <a:t>Consider district expenditure review of the previous financial year to understand </a:t>
                      </a:r>
                      <a:r>
                        <a:rPr lang="en-ZA" sz="1400" u="sng" dirty="0">
                          <a:latin typeface="Arial" panose="020B0604020202020204" pitchFamily="34" charset="0"/>
                          <a:cs typeface="Arial" panose="020B0604020202020204" pitchFamily="34" charset="0"/>
                        </a:rPr>
                        <a:t>how money was spent</a:t>
                      </a:r>
                      <a:r>
                        <a:rPr lang="en-ZA" sz="1400" u="none"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and identify allocative in-efficiencies. (TBD: a list of tracer financial measurements that Districts should use from DHERs for this step)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27420889"/>
                  </a:ext>
                </a:extLst>
              </a:tr>
              <a:tr h="328649">
                <a:tc>
                  <a:txBody>
                    <a:bodyPr/>
                    <a:lstStyle/>
                    <a:p>
                      <a:pPr marL="0" indent="0" algn="just">
                        <a:buFont typeface="+mj-lt"/>
                        <a:buNone/>
                      </a:pPr>
                      <a:r>
                        <a:rPr lang="en-ZA" sz="1400" b="1" dirty="0">
                          <a:latin typeface="Arial" panose="020B0604020202020204" pitchFamily="34" charset="0"/>
                          <a:cs typeface="Arial" panose="020B0604020202020204" pitchFamily="34" charset="0"/>
                        </a:rPr>
                        <a:t>Source: DHER / BAS / PERSAL</a:t>
                      </a:r>
                      <a:endParaRPr lang="en-ZA" sz="14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103630302"/>
                  </a:ext>
                </a:extLst>
              </a:tr>
            </a:tbl>
          </a:graphicData>
        </a:graphic>
      </p:graphicFrame>
    </p:spTree>
    <p:extLst>
      <p:ext uri="{BB962C8B-B14F-4D97-AF65-F5344CB8AC3E}">
        <p14:creationId xmlns:p14="http://schemas.microsoft.com/office/powerpoint/2010/main" val="82037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Planning for impact (The Impact Calculator)</a:t>
            </a:r>
          </a:p>
        </p:txBody>
      </p:sp>
      <p:sp>
        <p:nvSpPr>
          <p:cNvPr id="7" name="TextBox 6"/>
          <p:cNvSpPr txBox="1"/>
          <p:nvPr/>
        </p:nvSpPr>
        <p:spPr>
          <a:xfrm>
            <a:off x="674289" y="3218650"/>
            <a:ext cx="8118248" cy="707886"/>
          </a:xfrm>
          <a:prstGeom prst="rect">
            <a:avLst/>
          </a:prstGeom>
          <a:noFill/>
        </p:spPr>
        <p:txBody>
          <a:bodyPr wrap="none" rtlCol="0">
            <a:spAutoFit/>
          </a:bodyPr>
          <a:lstStyle/>
          <a:p>
            <a:r>
              <a:rPr lang="en-ZA" sz="4000" dirty="0">
                <a:latin typeface="Arial" panose="020B0604020202020204" pitchFamily="34" charset="0"/>
                <a:cs typeface="Arial" panose="020B0604020202020204" pitchFamily="34" charset="0"/>
              </a:rPr>
              <a:t>Coverage x Effectiveness = Impact</a:t>
            </a:r>
          </a:p>
        </p:txBody>
      </p:sp>
      <p:sp>
        <p:nvSpPr>
          <p:cNvPr id="8" name="Right Brace 7"/>
          <p:cNvSpPr/>
          <p:nvPr/>
        </p:nvSpPr>
        <p:spPr>
          <a:xfrm rot="5400000">
            <a:off x="3138163" y="1592411"/>
            <a:ext cx="345185" cy="5013436"/>
          </a:xfrm>
          <a:prstGeom prst="rightBrace">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9" name="TextBox 8"/>
          <p:cNvSpPr txBox="1"/>
          <p:nvPr/>
        </p:nvSpPr>
        <p:spPr>
          <a:xfrm>
            <a:off x="1748417" y="4335964"/>
            <a:ext cx="3813865" cy="646331"/>
          </a:xfrm>
          <a:prstGeom prst="rect">
            <a:avLst/>
          </a:prstGeom>
          <a:solidFill>
            <a:schemeClr val="accent6">
              <a:lumMod val="20000"/>
              <a:lumOff val="80000"/>
            </a:schemeClr>
          </a:solidFill>
          <a:ln>
            <a:noFill/>
          </a:ln>
        </p:spPr>
        <p:txBody>
          <a:bodyPr wrap="none" rtlCol="0">
            <a:spAutoFit/>
          </a:bodyPr>
          <a:lstStyle/>
          <a:p>
            <a:r>
              <a:rPr lang="en-ZA" dirty="0">
                <a:latin typeface="Arial" panose="020B0604020202020204" pitchFamily="34" charset="0"/>
                <a:cs typeface="Arial" panose="020B0604020202020204" pitchFamily="34" charset="0"/>
              </a:rPr>
              <a:t>What we </a:t>
            </a:r>
            <a:r>
              <a:rPr lang="en-ZA" b="1" u="sng" dirty="0">
                <a:solidFill>
                  <a:srgbClr val="FF0000"/>
                </a:solidFill>
                <a:latin typeface="Arial" panose="020B0604020202020204" pitchFamily="34" charset="0"/>
                <a:cs typeface="Arial" panose="020B0604020202020204" pitchFamily="34" charset="0"/>
              </a:rPr>
              <a:t>do</a:t>
            </a:r>
            <a:r>
              <a:rPr lang="en-ZA" dirty="0">
                <a:latin typeface="Arial" panose="020B0604020202020204" pitchFamily="34" charset="0"/>
                <a:cs typeface="Arial" panose="020B0604020202020204" pitchFamily="34" charset="0"/>
              </a:rPr>
              <a:t> (interventions, actions)</a:t>
            </a:r>
          </a:p>
          <a:p>
            <a:r>
              <a:rPr lang="en-ZA" dirty="0">
                <a:latin typeface="Arial" panose="020B0604020202020204" pitchFamily="34" charset="0"/>
                <a:cs typeface="Arial" panose="020B0604020202020204" pitchFamily="34" charset="0"/>
              </a:rPr>
              <a:t> to change the outcomes</a:t>
            </a:r>
          </a:p>
        </p:txBody>
      </p:sp>
      <p:sp>
        <p:nvSpPr>
          <p:cNvPr id="10" name="Right Brace 9"/>
          <p:cNvSpPr/>
          <p:nvPr/>
        </p:nvSpPr>
        <p:spPr>
          <a:xfrm rot="5400000">
            <a:off x="6893258" y="3156973"/>
            <a:ext cx="345185" cy="1884311"/>
          </a:xfrm>
          <a:prstGeom prst="rightBrace">
            <a:avLst>
              <a:gd name="adj1" fmla="val 8332"/>
              <a:gd name="adj2" fmla="val 50000"/>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2" name="TextBox 11"/>
          <p:cNvSpPr txBox="1"/>
          <p:nvPr/>
        </p:nvSpPr>
        <p:spPr>
          <a:xfrm>
            <a:off x="6085613" y="4335964"/>
            <a:ext cx="2159566" cy="646331"/>
          </a:xfrm>
          <a:prstGeom prst="rect">
            <a:avLst/>
          </a:prstGeom>
          <a:solidFill>
            <a:schemeClr val="accent6">
              <a:lumMod val="20000"/>
              <a:lumOff val="80000"/>
            </a:schemeClr>
          </a:solidFill>
          <a:ln>
            <a:noFill/>
          </a:ln>
        </p:spPr>
        <p:txBody>
          <a:bodyPr wrap="none" rtlCol="0">
            <a:spAutoFit/>
          </a:bodyPr>
          <a:lstStyle/>
          <a:p>
            <a:r>
              <a:rPr lang="en-ZA" dirty="0">
                <a:latin typeface="Arial" panose="020B0604020202020204" pitchFamily="34" charset="0"/>
                <a:cs typeface="Arial" panose="020B0604020202020204" pitchFamily="34" charset="0"/>
              </a:rPr>
              <a:t>What we </a:t>
            </a:r>
            <a:r>
              <a:rPr lang="en-ZA" b="1" u="sng" dirty="0">
                <a:solidFill>
                  <a:srgbClr val="FF0000"/>
                </a:solidFill>
                <a:latin typeface="Arial" panose="020B0604020202020204" pitchFamily="34" charset="0"/>
                <a:cs typeface="Arial" panose="020B0604020202020204" pitchFamily="34" charset="0"/>
              </a:rPr>
              <a:t>measure</a:t>
            </a:r>
            <a:r>
              <a:rPr lang="en-ZA" dirty="0">
                <a:latin typeface="Arial" panose="020B0604020202020204" pitchFamily="34" charset="0"/>
                <a:cs typeface="Arial" panose="020B0604020202020204" pitchFamily="34" charset="0"/>
              </a:rPr>
              <a:t> </a:t>
            </a:r>
          </a:p>
          <a:p>
            <a:r>
              <a:rPr lang="en-ZA" dirty="0">
                <a:latin typeface="Arial" panose="020B0604020202020204" pitchFamily="34" charset="0"/>
                <a:cs typeface="Arial" panose="020B0604020202020204" pitchFamily="34" charset="0"/>
              </a:rPr>
              <a:t>our actions against</a:t>
            </a:r>
          </a:p>
        </p:txBody>
      </p:sp>
      <p:sp>
        <p:nvSpPr>
          <p:cNvPr id="13" name="TextBox 12"/>
          <p:cNvSpPr txBox="1"/>
          <p:nvPr/>
        </p:nvSpPr>
        <p:spPr>
          <a:xfrm>
            <a:off x="5000306" y="6421869"/>
            <a:ext cx="4168898" cy="369332"/>
          </a:xfrm>
          <a:prstGeom prst="rect">
            <a:avLst/>
          </a:prstGeom>
          <a:noFill/>
        </p:spPr>
        <p:txBody>
          <a:bodyPr wrap="none" rtlCol="0">
            <a:spAutoFit/>
          </a:bodyPr>
          <a:lstStyle/>
          <a:p>
            <a:r>
              <a:rPr lang="en-ZA" dirty="0">
                <a:latin typeface="Arial" panose="020B0604020202020204" pitchFamily="34" charset="0"/>
                <a:cs typeface="Arial" panose="020B0604020202020204" pitchFamily="34" charset="0"/>
              </a:rPr>
              <a:t>Source: Adapted from </a:t>
            </a:r>
            <a:r>
              <a:rPr lang="en-ZA" dirty="0" err="1">
                <a:latin typeface="Arial" panose="020B0604020202020204" pitchFamily="34" charset="0"/>
                <a:cs typeface="Arial" panose="020B0604020202020204" pitchFamily="34" charset="0"/>
              </a:rPr>
              <a:t>Tanahashi</a:t>
            </a:r>
            <a:r>
              <a:rPr lang="en-ZA" dirty="0">
                <a:latin typeface="Arial" panose="020B0604020202020204" pitchFamily="34" charset="0"/>
                <a:cs typeface="Arial" panose="020B0604020202020204" pitchFamily="34" charset="0"/>
              </a:rPr>
              <a:t>, 1978</a:t>
            </a:r>
          </a:p>
        </p:txBody>
      </p:sp>
      <p:sp>
        <p:nvSpPr>
          <p:cNvPr id="14" name="TextBox 13"/>
          <p:cNvSpPr txBox="1"/>
          <p:nvPr/>
        </p:nvSpPr>
        <p:spPr>
          <a:xfrm>
            <a:off x="712065" y="5249650"/>
            <a:ext cx="7779598" cy="369332"/>
          </a:xfrm>
          <a:prstGeom prst="rect">
            <a:avLst/>
          </a:prstGeom>
          <a:solidFill>
            <a:schemeClr val="accent3">
              <a:lumMod val="60000"/>
              <a:lumOff val="40000"/>
            </a:schemeClr>
          </a:solidFill>
          <a:ln>
            <a:noFill/>
          </a:ln>
        </p:spPr>
        <p:txBody>
          <a:bodyPr wrap="square" rtlCol="0">
            <a:spAutoFit/>
          </a:bodyPr>
          <a:lstStyle/>
          <a:p>
            <a:pPr algn="ctr"/>
            <a:r>
              <a:rPr lang="en-ZA" dirty="0">
                <a:latin typeface="Arial" panose="020B0604020202020204" pitchFamily="34" charset="0"/>
                <a:cs typeface="Arial" panose="020B0604020202020204" pitchFamily="34" charset="0"/>
              </a:rPr>
              <a:t>Planning, Implementing, Monitoring (frequent), and Evaluation functions</a:t>
            </a:r>
          </a:p>
        </p:txBody>
      </p:sp>
      <p:sp>
        <p:nvSpPr>
          <p:cNvPr id="16" name="Right Brace 15"/>
          <p:cNvSpPr/>
          <p:nvPr/>
        </p:nvSpPr>
        <p:spPr>
          <a:xfrm rot="16200000">
            <a:off x="1573600" y="2127699"/>
            <a:ext cx="345185" cy="1884311"/>
          </a:xfrm>
          <a:prstGeom prst="rightBrace">
            <a:avLst>
              <a:gd name="adj1" fmla="val 8332"/>
              <a:gd name="adj2" fmla="val 50000"/>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8" name="Right Brace 17"/>
          <p:cNvSpPr/>
          <p:nvPr/>
        </p:nvSpPr>
        <p:spPr>
          <a:xfrm rot="16200000">
            <a:off x="4326179" y="1743120"/>
            <a:ext cx="328726" cy="2653864"/>
          </a:xfrm>
          <a:prstGeom prst="rightBrace">
            <a:avLst>
              <a:gd name="adj1" fmla="val 8332"/>
              <a:gd name="adj2" fmla="val 50000"/>
            </a:avLst>
          </a:prstGeom>
          <a:noFill/>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1" name="TextBox 10"/>
          <p:cNvSpPr txBox="1"/>
          <p:nvPr/>
        </p:nvSpPr>
        <p:spPr>
          <a:xfrm>
            <a:off x="1029189" y="2466114"/>
            <a:ext cx="1762021" cy="369332"/>
          </a:xfrm>
          <a:prstGeom prst="rect">
            <a:avLst/>
          </a:prstGeom>
          <a:solidFill>
            <a:schemeClr val="accent2">
              <a:lumMod val="20000"/>
              <a:lumOff val="80000"/>
            </a:schemeClr>
          </a:solidFill>
        </p:spPr>
        <p:txBody>
          <a:bodyPr wrap="none" rtlCol="0">
            <a:spAutoFit/>
          </a:bodyPr>
          <a:lstStyle/>
          <a:p>
            <a:r>
              <a:rPr lang="en-ZA" dirty="0">
                <a:latin typeface="Arial" panose="020B0604020202020204" pitchFamily="34" charset="0"/>
                <a:cs typeface="Arial" panose="020B0604020202020204" pitchFamily="34" charset="0"/>
              </a:rPr>
              <a:t>Access to care </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3566621" y="2439890"/>
            <a:ext cx="2056973" cy="369332"/>
          </a:xfrm>
          <a:prstGeom prst="rect">
            <a:avLst/>
          </a:prstGeom>
          <a:solidFill>
            <a:schemeClr val="accent6">
              <a:lumMod val="20000"/>
              <a:lumOff val="80000"/>
            </a:schemeClr>
          </a:solidFill>
        </p:spPr>
        <p:txBody>
          <a:bodyPr wrap="none" rtlCol="0">
            <a:spAutoFit/>
          </a:bodyPr>
          <a:lstStyle/>
          <a:p>
            <a:r>
              <a:rPr lang="en-ZA" dirty="0">
                <a:latin typeface="Arial" panose="020B0604020202020204" pitchFamily="34" charset="0"/>
                <a:cs typeface="Arial" panose="020B0604020202020204" pitchFamily="34" charset="0"/>
              </a:rPr>
              <a:t>Quality of the care</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01BA6A4-1371-497D-8CD6-78FED6E30A37}"/>
              </a:ext>
            </a:extLst>
          </p:cNvPr>
          <p:cNvSpPr txBox="1"/>
          <p:nvPr/>
        </p:nvSpPr>
        <p:spPr>
          <a:xfrm>
            <a:off x="868251" y="1204815"/>
            <a:ext cx="2173332" cy="923330"/>
          </a:xfrm>
          <a:prstGeom prst="rect">
            <a:avLst/>
          </a:prstGeom>
          <a:solidFill>
            <a:schemeClr val="accent3">
              <a:lumMod val="60000"/>
              <a:lumOff val="40000"/>
            </a:schemeClr>
          </a:solidFill>
          <a:ln>
            <a:noFill/>
          </a:ln>
        </p:spPr>
        <p:txBody>
          <a:bodyPr wrap="square" rtlCol="0">
            <a:spAutoFit/>
          </a:bodyPr>
          <a:lstStyle/>
          <a:p>
            <a:r>
              <a:rPr lang="en-ZA" u="sng" dirty="0">
                <a:latin typeface="Arial" panose="020B0604020202020204" pitchFamily="34" charset="0"/>
                <a:cs typeface="Arial" panose="020B0604020202020204" pitchFamily="34" charset="0"/>
              </a:rPr>
              <a:t>High proportion </a:t>
            </a:r>
            <a:r>
              <a:rPr lang="en-ZA" dirty="0">
                <a:latin typeface="Arial" panose="020B0604020202020204" pitchFamily="34" charset="0"/>
                <a:cs typeface="Arial" panose="020B0604020202020204" pitchFamily="34" charset="0"/>
              </a:rPr>
              <a:t>of people receiving heath care</a:t>
            </a:r>
          </a:p>
        </p:txBody>
      </p:sp>
      <p:sp>
        <p:nvSpPr>
          <p:cNvPr id="17" name="TextBox 16">
            <a:extLst/>
          </p:cNvPr>
          <p:cNvSpPr txBox="1"/>
          <p:nvPr/>
        </p:nvSpPr>
        <p:spPr>
          <a:xfrm>
            <a:off x="3566621" y="1202623"/>
            <a:ext cx="2110035" cy="923330"/>
          </a:xfrm>
          <a:prstGeom prst="rect">
            <a:avLst/>
          </a:prstGeom>
          <a:solidFill>
            <a:schemeClr val="accent3">
              <a:lumMod val="60000"/>
              <a:lumOff val="40000"/>
            </a:schemeClr>
          </a:solidFill>
          <a:ln>
            <a:noFill/>
          </a:ln>
        </p:spPr>
        <p:txBody>
          <a:bodyPr wrap="square" rtlCol="0">
            <a:spAutoFit/>
          </a:bodyPr>
          <a:lstStyle/>
          <a:p>
            <a:r>
              <a:rPr lang="en-ZA" dirty="0">
                <a:latin typeface="Arial" panose="020B0604020202020204" pitchFamily="34" charset="0"/>
                <a:cs typeface="Arial" panose="020B0604020202020204" pitchFamily="34" charset="0"/>
              </a:rPr>
              <a:t>… delivered at </a:t>
            </a:r>
            <a:r>
              <a:rPr lang="en-ZA" u="sng" dirty="0">
                <a:latin typeface="Arial" panose="020B0604020202020204" pitchFamily="34" charset="0"/>
                <a:cs typeface="Arial" panose="020B0604020202020204" pitchFamily="34" charset="0"/>
              </a:rPr>
              <a:t>high quality </a:t>
            </a:r>
            <a:r>
              <a:rPr lang="en-ZA" dirty="0">
                <a:latin typeface="Arial" panose="020B0604020202020204" pitchFamily="34" charset="0"/>
                <a:cs typeface="Arial" panose="020B0604020202020204" pitchFamily="34" charset="0"/>
              </a:rPr>
              <a:t>every time.</a:t>
            </a:r>
          </a:p>
        </p:txBody>
      </p:sp>
    </p:spTree>
    <p:extLst>
      <p:ext uri="{BB962C8B-B14F-4D97-AF65-F5344CB8AC3E}">
        <p14:creationId xmlns:p14="http://schemas.microsoft.com/office/powerpoint/2010/main" val="378205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1DE-D849-4D64-B00A-26BFA507C11C}"/>
              </a:ext>
            </a:extLst>
          </p:cNvPr>
          <p:cNvSpPr>
            <a:spLocks noGrp="1"/>
          </p:cNvSpPr>
          <p:nvPr>
            <p:ph type="title"/>
          </p:nvPr>
        </p:nvSpPr>
        <p:spPr>
          <a:xfrm>
            <a:off x="0" y="328387"/>
            <a:ext cx="7952309" cy="684212"/>
          </a:xfrm>
        </p:spPr>
        <p:txBody>
          <a:bodyPr/>
          <a:lstStyle/>
          <a:p>
            <a:r>
              <a:rPr lang="en-ZA" dirty="0"/>
              <a:t>2A – Where are we now?  </a:t>
            </a:r>
            <a:br>
              <a:rPr lang="en-ZA" dirty="0"/>
            </a:br>
            <a:r>
              <a:rPr lang="en-ZA" sz="2400" dirty="0"/>
              <a:t>Output - Theory of Change (Coverage) Indicator Table</a:t>
            </a:r>
            <a:br>
              <a:rPr lang="en-ZA" sz="2400" dirty="0"/>
            </a:br>
            <a:endParaRPr lang="en-ZA" sz="2200" dirty="0"/>
          </a:p>
        </p:txBody>
      </p:sp>
      <p:sp>
        <p:nvSpPr>
          <p:cNvPr id="3" name="Slide Number Placeholder 2">
            <a:extLst>
              <a:ext uri="{FF2B5EF4-FFF2-40B4-BE49-F238E27FC236}">
                <a16:creationId xmlns:a16="http://schemas.microsoft.com/office/drawing/2014/main" id="{08B66554-C612-4732-A136-19A8A9B8358A}"/>
              </a:ext>
            </a:extLst>
          </p:cNvPr>
          <p:cNvSpPr>
            <a:spLocks noGrp="1"/>
          </p:cNvSpPr>
          <p:nvPr>
            <p:ph type="sldNum" sz="quarter" idx="11"/>
          </p:nvPr>
        </p:nvSpPr>
        <p:spPr/>
        <p:txBody>
          <a:bodyPr/>
          <a:lstStyle/>
          <a:p>
            <a:fld id="{6F95C33E-24F2-452D-AE9F-D6633E523EED}" type="slidenum">
              <a:rPr lang="en-ZA" smtClean="0"/>
              <a:pPr/>
              <a:t>30</a:t>
            </a:fld>
            <a:endParaRPr lang="en-ZA"/>
          </a:p>
        </p:txBody>
      </p:sp>
      <p:pic>
        <p:nvPicPr>
          <p:cNvPr id="5" name="Content Placeholder 3"/>
          <p:cNvPicPr>
            <a:picLocks/>
          </p:cNvPicPr>
          <p:nvPr/>
        </p:nvPicPr>
        <p:blipFill rotWithShape="1">
          <a:blip r:embed="rId3">
            <a:extLst>
              <a:ext uri="{28A0092B-C50C-407E-A947-70E740481C1C}">
                <a14:useLocalDpi xmlns:a14="http://schemas.microsoft.com/office/drawing/2010/main" val="0"/>
              </a:ext>
            </a:extLst>
          </a:blip>
          <a:srcRect r="30311"/>
          <a:stretch/>
        </p:blipFill>
        <p:spPr bwMode="auto">
          <a:xfrm>
            <a:off x="2687327" y="1128713"/>
            <a:ext cx="6007418" cy="5540375"/>
          </a:xfrm>
          <a:prstGeom prst="rect">
            <a:avLst/>
          </a:prstGeom>
          <a:noFill/>
          <a:ln>
            <a:noFill/>
          </a:ln>
        </p:spPr>
      </p:pic>
    </p:spTree>
    <p:extLst>
      <p:ext uri="{BB962C8B-B14F-4D97-AF65-F5344CB8AC3E}">
        <p14:creationId xmlns:p14="http://schemas.microsoft.com/office/powerpoint/2010/main" val="78947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43690467"/>
              </p:ext>
            </p:extLst>
          </p:nvPr>
        </p:nvGraphicFramePr>
        <p:xfrm>
          <a:off x="5033783" y="1140246"/>
          <a:ext cx="3703818" cy="4410987"/>
        </p:xfrm>
        <a:graphic>
          <a:graphicData uri="http://schemas.openxmlformats.org/drawingml/2006/table">
            <a:tbl>
              <a:tblPr firstRow="1" bandRow="1">
                <a:tableStyleId>{2D5ABB26-0587-4C30-8999-92F81FD0307C}</a:tableStyleId>
              </a:tblPr>
              <a:tblGrid>
                <a:gridCol w="3703818">
                  <a:extLst>
                    <a:ext uri="{9D8B030D-6E8A-4147-A177-3AD203B41FA5}">
                      <a16:colId xmlns:a16="http://schemas.microsoft.com/office/drawing/2014/main" val="3268533871"/>
                    </a:ext>
                  </a:extLst>
                </a:gridCol>
              </a:tblGrid>
              <a:tr h="1457449">
                <a:tc>
                  <a:txBody>
                    <a:bodyPr/>
                    <a:lstStyle/>
                    <a:p>
                      <a:r>
                        <a:rPr lang="en-ZA" sz="1700" dirty="0">
                          <a:solidFill>
                            <a:schemeClr val="tx2"/>
                          </a:solidFill>
                          <a:latin typeface="Arial" panose="020B0604020202020204" pitchFamily="34" charset="0"/>
                          <a:cs typeface="Arial" panose="020B0604020202020204" pitchFamily="34" charset="0"/>
                        </a:rPr>
                        <a:t>Input</a:t>
                      </a: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Reports from Ideal Clinic Software</a:t>
                      </a:r>
                      <a:r>
                        <a:rPr lang="en-ZA" sz="1200" baseline="0" dirty="0">
                          <a:latin typeface="Arial" panose="020B0604020202020204" pitchFamily="34" charset="0"/>
                          <a:cs typeface="Arial" panose="020B0604020202020204" pitchFamily="34" charset="0"/>
                        </a:rPr>
                        <a:t> (</a:t>
                      </a:r>
                      <a:r>
                        <a:rPr lang="en-ZA" sz="1200" baseline="0" dirty="0">
                          <a:latin typeface="Arial" panose="020B0604020202020204" pitchFamily="34" charset="0"/>
                          <a:cs typeface="Arial" panose="020B0604020202020204" pitchFamily="34" charset="0"/>
                          <a:hlinkClick r:id="rId3"/>
                        </a:rPr>
                        <a:t>www.idealclinic.org.za</a:t>
                      </a:r>
                      <a:r>
                        <a:rPr lang="en-ZA" sz="12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Consolidated Death Reports produced by </a:t>
                      </a:r>
                      <a:r>
                        <a:rPr lang="en-ZA" sz="1200" baseline="0" dirty="0" err="1">
                          <a:latin typeface="Arial" panose="020B0604020202020204" pitchFamily="34" charset="0"/>
                          <a:cs typeface="Arial" panose="020B0604020202020204" pitchFamily="34" charset="0"/>
                        </a:rPr>
                        <a:t>DCST</a:t>
                      </a:r>
                      <a:endParaRPr lang="en-ZA"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Aggregated results from Patient Satisfaction survey (or Patient Experience of Care survey)</a:t>
                      </a:r>
                    </a:p>
                    <a:p>
                      <a:pPr marL="0" indent="0">
                        <a:buFont typeface="Arial" panose="020B0604020202020204" pitchFamily="34" charset="0"/>
                        <a:buNone/>
                      </a:pP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1165960">
                <a:tc>
                  <a:txBody>
                    <a:bodyPr/>
                    <a:lstStyle/>
                    <a:p>
                      <a:r>
                        <a:rPr lang="en-ZA" sz="1700" dirty="0">
                          <a:solidFill>
                            <a:schemeClr val="tx2"/>
                          </a:solidFill>
                          <a:latin typeface="Arial" panose="020B0604020202020204" pitchFamily="34" charset="0"/>
                          <a:cs typeface="Arial" panose="020B0604020202020204" pitchFamily="34" charset="0"/>
                        </a:rPr>
                        <a:t>Methods /</a:t>
                      </a:r>
                      <a:r>
                        <a:rPr lang="en-ZA" sz="1700" baseline="0" dirty="0">
                          <a:solidFill>
                            <a:schemeClr val="tx2"/>
                          </a:solidFill>
                          <a:latin typeface="Arial" panose="020B0604020202020204" pitchFamily="34" charset="0"/>
                          <a:cs typeface="Arial" panose="020B0604020202020204" pitchFamily="34" charset="0"/>
                        </a:rPr>
                        <a:t> Tools</a:t>
                      </a:r>
                      <a:r>
                        <a:rPr lang="en-ZA" sz="1700" dirty="0">
                          <a:solidFill>
                            <a:schemeClr val="tx2"/>
                          </a:solidFill>
                          <a:latin typeface="Arial" panose="020B0604020202020204" pitchFamily="34" charset="0"/>
                          <a:cs typeface="Arial" panose="020B0604020202020204" pitchFamily="34" charset="0"/>
                        </a:rPr>
                        <a:t> </a:t>
                      </a:r>
                    </a:p>
                    <a:p>
                      <a:endParaRPr lang="en-ZA" sz="17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dirty="0">
                          <a:latin typeface="Arial" panose="020B0604020202020204" pitchFamily="34" charset="0"/>
                          <a:cs typeface="Arial" panose="020B0604020202020204" pitchFamily="34" charset="0"/>
                        </a:rPr>
                        <a:t>Ideal Clinic Software</a:t>
                      </a:r>
                      <a:r>
                        <a:rPr lang="en-ZA" sz="1200" baseline="0" dirty="0">
                          <a:latin typeface="Arial" panose="020B0604020202020204" pitchFamily="34" charset="0"/>
                          <a:cs typeface="Arial" panose="020B0604020202020204" pitchFamily="34" charset="0"/>
                        </a:rPr>
                        <a:t> (</a:t>
                      </a:r>
                      <a:r>
                        <a:rPr lang="en-ZA" sz="1200" baseline="0" dirty="0">
                          <a:latin typeface="Arial" panose="020B0604020202020204" pitchFamily="34" charset="0"/>
                          <a:cs typeface="Arial" panose="020B0604020202020204" pitchFamily="34" charset="0"/>
                          <a:hlinkClick r:id="rId3"/>
                        </a:rPr>
                        <a:t>www.idealclinic.org.za</a:t>
                      </a:r>
                      <a:r>
                        <a:rPr lang="en-ZA" sz="12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Consolidated Death Reports (produced by </a:t>
                      </a:r>
                      <a:r>
                        <a:rPr lang="en-ZA" sz="1200" baseline="0" dirty="0" err="1">
                          <a:latin typeface="Arial" panose="020B0604020202020204" pitchFamily="34" charset="0"/>
                          <a:cs typeface="Arial" panose="020B0604020202020204" pitchFamily="34" charset="0"/>
                        </a:rPr>
                        <a:t>DCSTs</a:t>
                      </a:r>
                      <a:r>
                        <a:rPr lang="en-ZA" sz="1200" baseline="0" dirty="0">
                          <a:latin typeface="Arial" panose="020B0604020202020204" pitchFamily="34" charset="0"/>
                          <a:cs typeface="Arial" panose="020B0604020202020204" pitchFamily="34" charset="0"/>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3862799"/>
                  </a:ext>
                </a:extLst>
              </a:tr>
              <a:tr h="1787578">
                <a:tc>
                  <a:txBody>
                    <a:bodyPr/>
                    <a:lstStyle/>
                    <a:p>
                      <a:r>
                        <a:rPr lang="en-ZA" sz="1700" dirty="0">
                          <a:solidFill>
                            <a:schemeClr val="tx2"/>
                          </a:solidFill>
                          <a:latin typeface="Arial" panose="020B0604020202020204" pitchFamily="34" charset="0"/>
                          <a:cs typeface="Arial" panose="020B0604020202020204" pitchFamily="34" charset="0"/>
                        </a:rPr>
                        <a:t>Output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Baselines for Ideal clinic status, with a list of </a:t>
                      </a:r>
                      <a:r>
                        <a:rPr lang="en-ZA" sz="1200" baseline="0" dirty="0">
                          <a:latin typeface="Arial" panose="020B0604020202020204" pitchFamily="34" charset="0"/>
                          <a:cs typeface="Arial" panose="020B0604020202020204" pitchFamily="34" charset="0"/>
                        </a:rPr>
                        <a:t>10 worst performing Ideal Clinic elements </a:t>
                      </a:r>
                      <a:endParaRPr lang="en-ZA"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List of modifiable factors to prevent mortality</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List 10 challenges identified and</a:t>
                      </a:r>
                      <a:r>
                        <a:rPr lang="en-ZA" sz="1200" baseline="0" dirty="0">
                          <a:latin typeface="Arial" panose="020B0604020202020204" pitchFamily="34" charset="0"/>
                          <a:cs typeface="Arial" panose="020B0604020202020204" pitchFamily="34" charset="0"/>
                        </a:rPr>
                        <a:t> reported by Patients in </a:t>
                      </a:r>
                      <a:r>
                        <a:rPr lang="en-ZA" sz="1200" baseline="0" dirty="0" err="1">
                          <a:latin typeface="Arial" panose="020B0604020202020204" pitchFamily="34" charset="0"/>
                          <a:cs typeface="Arial" panose="020B0604020202020204" pitchFamily="34" charset="0"/>
                        </a:rPr>
                        <a:t>PHC</a:t>
                      </a:r>
                      <a:r>
                        <a:rPr lang="en-ZA" sz="1200" baseline="0" dirty="0">
                          <a:latin typeface="Arial" panose="020B0604020202020204" pitchFamily="34" charset="0"/>
                          <a:cs typeface="Arial" panose="020B0604020202020204" pitchFamily="34" charset="0"/>
                        </a:rPr>
                        <a:t> facilities and District Hospital (through the Patient survey and complaints systems).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062414"/>
                  </a:ext>
                </a:extLst>
              </a:tr>
            </a:tbl>
          </a:graphicData>
        </a:graphic>
      </p:graphicFrame>
      <p:sp>
        <p:nvSpPr>
          <p:cNvPr id="2" name="Title 1"/>
          <p:cNvSpPr>
            <a:spLocks noGrp="1"/>
          </p:cNvSpPr>
          <p:nvPr>
            <p:ph type="title"/>
          </p:nvPr>
        </p:nvSpPr>
        <p:spPr/>
        <p:txBody>
          <a:bodyPr/>
          <a:lstStyle/>
          <a:p>
            <a:r>
              <a:rPr lang="en-US" dirty="0"/>
              <a:t>2.B Where are we now? - Quality</a:t>
            </a:r>
            <a:endParaRPr lang="en-ZA" dirty="0"/>
          </a:p>
        </p:txBody>
      </p:sp>
      <p:sp>
        <p:nvSpPr>
          <p:cNvPr id="3" name="Slide Number Placeholder 2"/>
          <p:cNvSpPr>
            <a:spLocks noGrp="1"/>
          </p:cNvSpPr>
          <p:nvPr>
            <p:ph type="sldNum" sz="quarter" idx="4"/>
          </p:nvPr>
        </p:nvSpPr>
        <p:spPr>
          <a:xfrm>
            <a:off x="9895663" y="6303185"/>
            <a:ext cx="570650" cy="365903"/>
          </a:xfrm>
        </p:spPr>
        <p:txBody>
          <a:bodyPr/>
          <a:lstStyle/>
          <a:p>
            <a:fld id="{6F95C33E-24F2-452D-AE9F-D6633E523EED}" type="slidenum">
              <a:rPr lang="en-ZA" smtClean="0"/>
              <a:pPr/>
              <a:t>31</a:t>
            </a:fld>
            <a:endParaRPr lang="en-ZA"/>
          </a:p>
        </p:txBody>
      </p:sp>
      <p:graphicFrame>
        <p:nvGraphicFramePr>
          <p:cNvPr id="11" name="Table 10"/>
          <p:cNvGraphicFramePr>
            <a:graphicFrameLocks noGrp="1"/>
          </p:cNvGraphicFramePr>
          <p:nvPr>
            <p:extLst>
              <p:ext uri="{D42A27DB-BD31-4B8C-83A1-F6EECF244321}">
                <p14:modId xmlns:p14="http://schemas.microsoft.com/office/powerpoint/2010/main" val="3430490158"/>
              </p:ext>
            </p:extLst>
          </p:nvPr>
        </p:nvGraphicFramePr>
        <p:xfrm>
          <a:off x="250825" y="1140245"/>
          <a:ext cx="4601151" cy="4410988"/>
        </p:xfrm>
        <a:graphic>
          <a:graphicData uri="http://schemas.openxmlformats.org/drawingml/2006/table">
            <a:tbl>
              <a:tblPr firstRow="1" bandRow="1">
                <a:tableStyleId>{2D5ABB26-0587-4C30-8999-92F81FD0307C}</a:tableStyleId>
              </a:tblPr>
              <a:tblGrid>
                <a:gridCol w="4601151">
                  <a:extLst>
                    <a:ext uri="{9D8B030D-6E8A-4147-A177-3AD203B41FA5}">
                      <a16:colId xmlns:a16="http://schemas.microsoft.com/office/drawing/2014/main" val="4188561452"/>
                    </a:ext>
                  </a:extLst>
                </a:gridCol>
              </a:tblGrid>
              <a:tr h="773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Arial" panose="020B0604020202020204" pitchFamily="34" charset="0"/>
                          <a:cs typeface="Arial" panose="020B0604020202020204" pitchFamily="34" charset="0"/>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Where are we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What was achieved?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How Ideal are the clinics?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Patient Complaints and  Patient satisfaction?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chemeClr val="bg1"/>
                          </a:solidFill>
                          <a:latin typeface="Arial" panose="020B0604020202020204" pitchFamily="34" charset="0"/>
                          <a:cs typeface="Arial" panose="020B0604020202020204" pitchFamily="34" charset="0"/>
                        </a:rPr>
                        <a:t>Staff satisfaction?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467885752"/>
                  </a:ext>
                </a:extLst>
              </a:tr>
              <a:tr h="773014">
                <a:tc>
                  <a:txBody>
                    <a:bodyPr/>
                    <a:lstStyle/>
                    <a:p>
                      <a:r>
                        <a:rPr lang="en-ZA" sz="1400" dirty="0">
                          <a:solidFill>
                            <a:schemeClr val="tx2"/>
                          </a:solidFill>
                          <a:latin typeface="Arial" panose="020B0604020202020204" pitchFamily="34" charset="0"/>
                          <a:cs typeface="Arial" panose="020B0604020202020204" pitchFamily="34" charset="0"/>
                        </a:rPr>
                        <a:t>Steps:</a:t>
                      </a:r>
                      <a:endParaRPr lang="en-ZA" sz="1400" dirty="0">
                        <a:latin typeface="Arial" panose="020B0604020202020204" pitchFamily="34" charset="0"/>
                        <a:cs typeface="Arial" panose="020B0604020202020204" pitchFamily="34" charset="0"/>
                      </a:endParaRPr>
                    </a:p>
                    <a:p>
                      <a:pPr marL="347663" indent="-347663" algn="just">
                        <a:buFont typeface="+mj-lt"/>
                        <a:buAutoNum type="arabicPeriod"/>
                      </a:pPr>
                      <a:r>
                        <a:rPr lang="en-ZA" sz="1400" dirty="0">
                          <a:latin typeface="Arial" panose="020B0604020202020204" pitchFamily="34" charset="0"/>
                          <a:cs typeface="Arial" panose="020B0604020202020204" pitchFamily="34" charset="0"/>
                        </a:rPr>
                        <a:t>Identify </a:t>
                      </a:r>
                      <a:r>
                        <a:rPr lang="en-ZA" sz="1400" u="sng" dirty="0">
                          <a:latin typeface="Arial" panose="020B0604020202020204" pitchFamily="34" charset="0"/>
                          <a:cs typeface="Arial" panose="020B0604020202020204" pitchFamily="34" charset="0"/>
                        </a:rPr>
                        <a:t>top 20 worst performing Ideal Clinic elements </a:t>
                      </a:r>
                      <a:r>
                        <a:rPr lang="en-ZA" sz="1400" dirty="0">
                          <a:latin typeface="Arial" panose="020B0604020202020204" pitchFamily="34" charset="0"/>
                          <a:cs typeface="Arial" panose="020B0604020202020204" pitchFamily="34" charset="0"/>
                        </a:rPr>
                        <a:t>where facilities in the district fail.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r h="328738">
                <a:tc>
                  <a:txBody>
                    <a:bodyPr/>
                    <a:lstStyle/>
                    <a:p>
                      <a:pPr marL="0" indent="0" algn="just">
                        <a:buFont typeface="+mj-lt"/>
                        <a:buNone/>
                      </a:pPr>
                      <a:r>
                        <a:rPr lang="en-ZA" sz="1200" b="1" dirty="0">
                          <a:latin typeface="Arial" panose="020B0604020202020204" pitchFamily="34" charset="0"/>
                          <a:cs typeface="Arial" panose="020B0604020202020204" pitchFamily="34" charset="0"/>
                        </a:rPr>
                        <a:t>Source: Ideal Clinic Realisation and Maintenance Software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718600764"/>
                  </a:ext>
                </a:extLst>
              </a:tr>
              <a:tr h="515805">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400" dirty="0">
                          <a:latin typeface="Arial" panose="020B0604020202020204" pitchFamily="34" charset="0"/>
                          <a:cs typeface="Arial" panose="020B0604020202020204" pitchFamily="34" charset="0"/>
                        </a:rPr>
                        <a:t>Have there been events that should have been avoided (includes</a:t>
                      </a:r>
                      <a:r>
                        <a:rPr lang="en-ZA" sz="1400" baseline="0" dirty="0">
                          <a:latin typeface="Arial" panose="020B0604020202020204" pitchFamily="34" charset="0"/>
                          <a:cs typeface="Arial" panose="020B0604020202020204" pitchFamily="34" charset="0"/>
                        </a:rPr>
                        <a:t> </a:t>
                      </a:r>
                      <a:r>
                        <a:rPr lang="en-ZA" sz="1400" u="sng" dirty="0">
                          <a:latin typeface="Arial" panose="020B0604020202020204" pitchFamily="34" charset="0"/>
                          <a:cs typeface="Arial" panose="020B0604020202020204" pitchFamily="34" charset="0"/>
                        </a:rPr>
                        <a:t>avoidable deaths</a:t>
                      </a:r>
                      <a:r>
                        <a:rPr lang="en-ZA" sz="1400" dirty="0">
                          <a:latin typeface="Arial" panose="020B0604020202020204" pitchFamily="34" charset="0"/>
                          <a:cs typeface="Arial" panose="020B0604020202020204" pitchFamily="34" charset="0"/>
                        </a:rPr>
                        <a:t>)? </a:t>
                      </a:r>
                      <a:endParaRPr lang="en-ZA" sz="1400" b="1" dirty="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08040609"/>
                  </a:ext>
                </a:extLst>
              </a:tr>
              <a:tr h="328738">
                <a:tc>
                  <a:txBody>
                    <a:bodyPr/>
                    <a:lstStyle/>
                    <a:p>
                      <a:pPr marL="0" indent="0" algn="just">
                        <a:buFont typeface="+mj-lt"/>
                        <a:buNone/>
                      </a:pPr>
                      <a:r>
                        <a:rPr lang="en-US" sz="1200" b="1" dirty="0">
                          <a:latin typeface="Arial" panose="020B0604020202020204" pitchFamily="34" charset="0"/>
                          <a:cs typeface="Arial" panose="020B0604020202020204" pitchFamily="34" charset="0"/>
                        </a:rPr>
                        <a:t>Source: Consolidated Death Report* from </a:t>
                      </a:r>
                      <a:r>
                        <a:rPr lang="en-US" sz="1200" b="1" dirty="0" err="1">
                          <a:latin typeface="Arial" panose="020B0604020202020204" pitchFamily="34" charset="0"/>
                          <a:cs typeface="Arial" panose="020B0604020202020204" pitchFamily="34" charset="0"/>
                        </a:rPr>
                        <a:t>DCSTs</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667137922"/>
                  </a:ext>
                </a:extLst>
              </a:tr>
              <a:tr h="716669">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400" dirty="0">
                          <a:latin typeface="Arial" panose="020B0604020202020204" pitchFamily="34" charset="0"/>
                          <a:cs typeface="Arial" panose="020B0604020202020204" pitchFamily="34" charset="0"/>
                        </a:rPr>
                        <a:t>List the top 5 prevalent Patient Complaints, and the top 5 challenges identified through Patient Satisfaction Surveys. </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1929898"/>
                  </a:ext>
                </a:extLst>
              </a:tr>
              <a:tr h="328738">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200" b="1" dirty="0">
                          <a:latin typeface="Arial" panose="020B0604020202020204" pitchFamily="34" charset="0"/>
                          <a:cs typeface="Arial" panose="020B0604020202020204" pitchFamily="34" charset="0"/>
                        </a:rPr>
                        <a:t>Source: </a:t>
                      </a:r>
                      <a:r>
                        <a:rPr lang="en-ZA" sz="1200" b="1" dirty="0">
                          <a:latin typeface="Arial" panose="020B0604020202020204" pitchFamily="34" charset="0"/>
                          <a:cs typeface="Arial" panose="020B0604020202020204" pitchFamily="34" charset="0"/>
                        </a:rPr>
                        <a:t>Patient complaints &amp; Patient Satisfaction Surveys</a:t>
                      </a:r>
                      <a:endParaRPr lang="en-US" sz="1200" b="1" dirty="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250254915"/>
                  </a:ext>
                </a:extLst>
              </a:tr>
            </a:tbl>
          </a:graphicData>
        </a:graphic>
      </p:graphicFrame>
      <p:sp>
        <p:nvSpPr>
          <p:cNvPr id="4" name="TextBox 3">
            <a:extLst>
              <a:ext uri="{FF2B5EF4-FFF2-40B4-BE49-F238E27FC236}">
                <a16:creationId xmlns:a16="http://schemas.microsoft.com/office/drawing/2014/main" id="{9DAB9BE3-0086-443A-86D8-61B74879EA70}"/>
              </a:ext>
            </a:extLst>
          </p:cNvPr>
          <p:cNvSpPr txBox="1"/>
          <p:nvPr/>
        </p:nvSpPr>
        <p:spPr>
          <a:xfrm>
            <a:off x="2752826" y="5639421"/>
            <a:ext cx="5871410" cy="430887"/>
          </a:xfrm>
          <a:prstGeom prst="rect">
            <a:avLst/>
          </a:prstGeom>
          <a:noFill/>
        </p:spPr>
        <p:txBody>
          <a:bodyPr wrap="square" rtlCol="0">
            <a:spAutoFit/>
          </a:bodyPr>
          <a:lstStyle/>
          <a:p>
            <a:r>
              <a:rPr lang="en-ZA" sz="1100" b="1" dirty="0"/>
              <a:t>*Consolidated Death Report includes:</a:t>
            </a:r>
          </a:p>
          <a:p>
            <a:r>
              <a:rPr lang="en-ZA" sz="1100" b="1" dirty="0"/>
              <a:t> a) numbers of death, b) causes of death, and c) interventions to address (system and facility)</a:t>
            </a:r>
          </a:p>
        </p:txBody>
      </p:sp>
    </p:spTree>
    <p:extLst>
      <p:ext uri="{BB962C8B-B14F-4D97-AF65-F5344CB8AC3E}">
        <p14:creationId xmlns:p14="http://schemas.microsoft.com/office/powerpoint/2010/main" val="261235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22C2-F02F-43A2-8D48-BBB255C1E177}"/>
              </a:ext>
            </a:extLst>
          </p:cNvPr>
          <p:cNvSpPr>
            <a:spLocks noGrp="1"/>
          </p:cNvSpPr>
          <p:nvPr>
            <p:ph type="title"/>
          </p:nvPr>
        </p:nvSpPr>
        <p:spPr/>
        <p:txBody>
          <a:bodyPr/>
          <a:lstStyle/>
          <a:p>
            <a:r>
              <a:rPr lang="en-ZA" dirty="0"/>
              <a:t>Tool &amp; Template: Why are facilities not ideal?</a:t>
            </a:r>
          </a:p>
        </p:txBody>
      </p:sp>
      <p:sp>
        <p:nvSpPr>
          <p:cNvPr id="3" name="Slide Number Placeholder 2">
            <a:extLst>
              <a:ext uri="{FF2B5EF4-FFF2-40B4-BE49-F238E27FC236}">
                <a16:creationId xmlns:a16="http://schemas.microsoft.com/office/drawing/2014/main" id="{5E6B8FD9-D99C-490C-8357-068F3E0D802A}"/>
              </a:ext>
            </a:extLst>
          </p:cNvPr>
          <p:cNvSpPr>
            <a:spLocks noGrp="1"/>
          </p:cNvSpPr>
          <p:nvPr>
            <p:ph type="sldNum" sz="quarter" idx="11"/>
          </p:nvPr>
        </p:nvSpPr>
        <p:spPr/>
        <p:txBody>
          <a:bodyPr/>
          <a:lstStyle/>
          <a:p>
            <a:pPr>
              <a:defRPr/>
            </a:pPr>
            <a:fld id="{86CC0091-CED5-4216-9AA8-5037903C1881}" type="slidenum">
              <a:rPr lang="en-AU" smtClean="0"/>
              <a:pPr>
                <a:defRPr/>
              </a:pPr>
              <a:t>32</a:t>
            </a:fld>
            <a:endParaRPr lang="en-AU" dirty="0"/>
          </a:p>
        </p:txBody>
      </p:sp>
      <p:pic>
        <p:nvPicPr>
          <p:cNvPr id="4" name="Picture 3">
            <a:extLst>
              <a:ext uri="{FF2B5EF4-FFF2-40B4-BE49-F238E27FC236}">
                <a16:creationId xmlns:a16="http://schemas.microsoft.com/office/drawing/2014/main" id="{5E4AF05A-0717-4921-A641-657D30FC9B3B}"/>
              </a:ext>
            </a:extLst>
          </p:cNvPr>
          <p:cNvPicPr>
            <a:picLocks noChangeAspect="1"/>
          </p:cNvPicPr>
          <p:nvPr/>
        </p:nvPicPr>
        <p:blipFill>
          <a:blip r:embed="rId2"/>
          <a:stretch>
            <a:fillRect/>
          </a:stretch>
        </p:blipFill>
        <p:spPr>
          <a:xfrm>
            <a:off x="1083686" y="1286731"/>
            <a:ext cx="7456054" cy="5157663"/>
          </a:xfrm>
          <a:prstGeom prst="rect">
            <a:avLst/>
          </a:prstGeom>
        </p:spPr>
      </p:pic>
    </p:spTree>
    <p:extLst>
      <p:ext uri="{BB962C8B-B14F-4D97-AF65-F5344CB8AC3E}">
        <p14:creationId xmlns:p14="http://schemas.microsoft.com/office/powerpoint/2010/main" val="1707842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Tool &amp; Template: ICRM software</a:t>
            </a:r>
            <a:endParaRPr lang="en-US" dirty="0"/>
          </a:p>
        </p:txBody>
      </p:sp>
      <p:sp>
        <p:nvSpPr>
          <p:cNvPr id="3" name="Slide Number Placeholder 2"/>
          <p:cNvSpPr>
            <a:spLocks noGrp="1"/>
          </p:cNvSpPr>
          <p:nvPr>
            <p:ph type="sldNum" sz="quarter" idx="11"/>
          </p:nvPr>
        </p:nvSpPr>
        <p:spPr/>
        <p:txBody>
          <a:bodyPr/>
          <a:lstStyle/>
          <a:p>
            <a:pPr>
              <a:defRPr/>
            </a:pPr>
            <a:fld id="{86CC0091-CED5-4216-9AA8-5037903C1881}" type="slidenum">
              <a:rPr lang="en-AU" smtClean="0"/>
              <a:pPr>
                <a:defRPr/>
              </a:pPr>
              <a:t>33</a:t>
            </a:fld>
            <a:endParaRPr lang="en-AU" dirty="0"/>
          </a:p>
        </p:txBody>
      </p:sp>
      <p:pic>
        <p:nvPicPr>
          <p:cNvPr id="2050" name="Picture 2"/>
          <p:cNvPicPr>
            <a:picLocks noChangeAspect="1" noChangeArrowheads="1"/>
          </p:cNvPicPr>
          <p:nvPr/>
        </p:nvPicPr>
        <p:blipFill>
          <a:blip r:embed="rId2" cstate="print"/>
          <a:srcRect/>
          <a:stretch>
            <a:fillRect/>
          </a:stretch>
        </p:blipFill>
        <p:spPr bwMode="auto">
          <a:xfrm>
            <a:off x="362858" y="1695676"/>
            <a:ext cx="7630432" cy="2775405"/>
          </a:xfrm>
          <a:prstGeom prst="rect">
            <a:avLst/>
          </a:prstGeom>
          <a:noFill/>
          <a:ln w="9525">
            <a:solidFill>
              <a:schemeClr val="tx1"/>
            </a:solidFill>
            <a:miter lim="800000"/>
            <a:headEnd/>
            <a:tailEnd/>
          </a:ln>
        </p:spPr>
      </p:pic>
      <p:sp>
        <p:nvSpPr>
          <p:cNvPr id="5" name="TextBox 4"/>
          <p:cNvSpPr txBox="1"/>
          <p:nvPr/>
        </p:nvSpPr>
        <p:spPr>
          <a:xfrm>
            <a:off x="290286" y="1190172"/>
            <a:ext cx="6516914" cy="369332"/>
          </a:xfrm>
          <a:prstGeom prst="rect">
            <a:avLst/>
          </a:prstGeom>
          <a:noFill/>
        </p:spPr>
        <p:txBody>
          <a:bodyPr wrap="square" rtlCol="0">
            <a:spAutoFit/>
          </a:bodyPr>
          <a:lstStyle/>
          <a:p>
            <a:r>
              <a:rPr lang="en-US" dirty="0"/>
              <a:t>4. Open the report, highlight the rows and columns with data in it.</a:t>
            </a:r>
          </a:p>
        </p:txBody>
      </p:sp>
      <p:pic>
        <p:nvPicPr>
          <p:cNvPr id="2051" name="Picture 3"/>
          <p:cNvPicPr>
            <a:picLocks noChangeAspect="1" noChangeArrowheads="1"/>
          </p:cNvPicPr>
          <p:nvPr/>
        </p:nvPicPr>
        <p:blipFill>
          <a:blip r:embed="rId3" cstate="print"/>
          <a:srcRect/>
          <a:stretch>
            <a:fillRect/>
          </a:stretch>
        </p:blipFill>
        <p:spPr bwMode="auto">
          <a:xfrm>
            <a:off x="4895850" y="4608287"/>
            <a:ext cx="1790700" cy="1676400"/>
          </a:xfrm>
          <a:prstGeom prst="rect">
            <a:avLst/>
          </a:prstGeom>
          <a:noFill/>
          <a:ln w="9525">
            <a:solidFill>
              <a:schemeClr val="tx1"/>
            </a:solidFill>
            <a:miter lim="800000"/>
            <a:headEnd/>
            <a:tailEnd/>
          </a:ln>
        </p:spPr>
      </p:pic>
      <p:sp>
        <p:nvSpPr>
          <p:cNvPr id="7" name="TextBox 6"/>
          <p:cNvSpPr txBox="1"/>
          <p:nvPr/>
        </p:nvSpPr>
        <p:spPr>
          <a:xfrm>
            <a:off x="355601" y="4680858"/>
            <a:ext cx="4100285" cy="646331"/>
          </a:xfrm>
          <a:prstGeom prst="rect">
            <a:avLst/>
          </a:prstGeom>
          <a:noFill/>
        </p:spPr>
        <p:txBody>
          <a:bodyPr wrap="square" rtlCol="0">
            <a:spAutoFit/>
          </a:bodyPr>
          <a:lstStyle/>
          <a:p>
            <a:r>
              <a:rPr lang="en-US" dirty="0"/>
              <a:t>5. Select from the menu bar the “Custom Sort” option. </a:t>
            </a:r>
          </a:p>
        </p:txBody>
      </p:sp>
      <p:cxnSp>
        <p:nvCxnSpPr>
          <p:cNvPr id="8" name="Straight Arrow Connector 7"/>
          <p:cNvCxnSpPr/>
          <p:nvPr/>
        </p:nvCxnSpPr>
        <p:spPr>
          <a:xfrm>
            <a:off x="3947886" y="5007429"/>
            <a:ext cx="1727200" cy="580571"/>
          </a:xfrm>
          <a:prstGeom prst="straightConnector1">
            <a:avLst/>
          </a:prstGeom>
          <a:ln w="38100">
            <a:solidFill>
              <a:srgbClr val="005A2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64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 Diagnosis – Why are we here?</a:t>
            </a:r>
            <a:endParaRPr lang="en-ZA" dirty="0"/>
          </a:p>
        </p:txBody>
      </p:sp>
      <p:sp>
        <p:nvSpPr>
          <p:cNvPr id="3" name="Slide Number Placeholder 2"/>
          <p:cNvSpPr>
            <a:spLocks noGrp="1"/>
          </p:cNvSpPr>
          <p:nvPr>
            <p:ph type="sldNum" sz="quarter" idx="4"/>
          </p:nvPr>
        </p:nvSpPr>
        <p:spPr/>
        <p:txBody>
          <a:bodyPr/>
          <a:lstStyle/>
          <a:p>
            <a:fld id="{6F95C33E-24F2-452D-AE9F-D6633E523EED}" type="slidenum">
              <a:rPr lang="en-ZA" smtClean="0"/>
              <a:pPr/>
              <a:t>34</a:t>
            </a:fld>
            <a:endParaRPr lang="en-ZA"/>
          </a:p>
        </p:txBody>
      </p:sp>
      <p:graphicFrame>
        <p:nvGraphicFramePr>
          <p:cNvPr id="10" name="Table 9"/>
          <p:cNvGraphicFramePr>
            <a:graphicFrameLocks noGrp="1"/>
          </p:cNvGraphicFramePr>
          <p:nvPr>
            <p:extLst>
              <p:ext uri="{D42A27DB-BD31-4B8C-83A1-F6EECF244321}">
                <p14:modId xmlns:p14="http://schemas.microsoft.com/office/powerpoint/2010/main" val="2373734200"/>
              </p:ext>
            </p:extLst>
          </p:nvPr>
        </p:nvGraphicFramePr>
        <p:xfrm>
          <a:off x="5057686" y="1277456"/>
          <a:ext cx="3692614" cy="4528031"/>
        </p:xfrm>
        <a:graphic>
          <a:graphicData uri="http://schemas.openxmlformats.org/drawingml/2006/table">
            <a:tbl>
              <a:tblPr firstRow="1" bandRow="1">
                <a:tableStyleId>{2D5ABB26-0587-4C30-8999-92F81FD0307C}</a:tableStyleId>
              </a:tblPr>
              <a:tblGrid>
                <a:gridCol w="3692614">
                  <a:extLst>
                    <a:ext uri="{9D8B030D-6E8A-4147-A177-3AD203B41FA5}">
                      <a16:colId xmlns:a16="http://schemas.microsoft.com/office/drawing/2014/main" val="3268533871"/>
                    </a:ext>
                  </a:extLst>
                </a:gridCol>
              </a:tblGrid>
              <a:tr h="1885184">
                <a:tc>
                  <a:txBody>
                    <a:bodyPr/>
                    <a:lstStyle/>
                    <a:p>
                      <a:pPr algn="just"/>
                      <a:r>
                        <a:rPr lang="en-ZA" sz="1600" dirty="0">
                          <a:solidFill>
                            <a:schemeClr val="tx2"/>
                          </a:solidFill>
                          <a:latin typeface="Arial" panose="020B0604020202020204" pitchFamily="34" charset="0"/>
                          <a:cs typeface="Arial" panose="020B0604020202020204" pitchFamily="34" charset="0"/>
                        </a:rPr>
                        <a:t>Input:</a:t>
                      </a:r>
                    </a:p>
                    <a:p>
                      <a:pPr algn="just"/>
                      <a:endParaRPr lang="en-ZA" sz="1600" dirty="0">
                        <a:solidFill>
                          <a:schemeClr val="tx2"/>
                        </a:solidFill>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Baselines for Ideal clinic status, with a list of </a:t>
                      </a:r>
                      <a:r>
                        <a:rPr lang="en-ZA" sz="1200" baseline="0" dirty="0">
                          <a:latin typeface="Arial" panose="020B0604020202020204" pitchFamily="34" charset="0"/>
                          <a:cs typeface="Arial" panose="020B0604020202020204" pitchFamily="34" charset="0"/>
                        </a:rPr>
                        <a:t>10 worst performing Ideal Clinic elements </a:t>
                      </a:r>
                      <a:endParaRPr lang="en-ZA"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List of modifiable factors to prevent mortality</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List 10 challenges identified and</a:t>
                      </a:r>
                      <a:r>
                        <a:rPr lang="en-ZA" sz="1200" baseline="0" dirty="0">
                          <a:latin typeface="Arial" panose="020B0604020202020204" pitchFamily="34" charset="0"/>
                          <a:cs typeface="Arial" panose="020B0604020202020204" pitchFamily="34" charset="0"/>
                        </a:rPr>
                        <a:t> reported by Patients in </a:t>
                      </a:r>
                      <a:r>
                        <a:rPr lang="en-ZA" sz="1200" baseline="0" dirty="0" err="1">
                          <a:latin typeface="Arial" panose="020B0604020202020204" pitchFamily="34" charset="0"/>
                          <a:cs typeface="Arial" panose="020B0604020202020204" pitchFamily="34" charset="0"/>
                        </a:rPr>
                        <a:t>PHC</a:t>
                      </a:r>
                      <a:r>
                        <a:rPr lang="en-ZA" sz="1200" baseline="0" dirty="0">
                          <a:latin typeface="Arial" panose="020B0604020202020204" pitchFamily="34" charset="0"/>
                          <a:cs typeface="Arial" panose="020B0604020202020204" pitchFamily="34" charset="0"/>
                        </a:rPr>
                        <a:t> facilities and District Hospital (through the Patient survey and complaints systems).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06265671"/>
                  </a:ext>
                </a:extLst>
              </a:tr>
              <a:tr h="2070612">
                <a:tc>
                  <a:txBody>
                    <a:bodyPr/>
                    <a:lstStyle/>
                    <a:p>
                      <a:pPr marL="0" indent="0" algn="just" defTabSz="914400" rtl="0" eaLnBrk="1" latinLnBrk="0" hangingPunct="1">
                        <a:buFont typeface="Arial" panose="020B0604020202020204" pitchFamily="34" charset="0"/>
                        <a:buNone/>
                      </a:pPr>
                      <a:r>
                        <a:rPr lang="en-US" sz="1600" kern="1200" dirty="0">
                          <a:solidFill>
                            <a:schemeClr val="tx2"/>
                          </a:solidFill>
                          <a:latin typeface="Arial" panose="020B0604020202020204" pitchFamily="34" charset="0"/>
                          <a:ea typeface="+mn-ea"/>
                          <a:cs typeface="Arial" panose="020B0604020202020204" pitchFamily="34" charset="0"/>
                        </a:rPr>
                        <a:t>Tools:</a:t>
                      </a:r>
                    </a:p>
                    <a:p>
                      <a:pPr marL="214313"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Bottleneck analysis</a:t>
                      </a:r>
                    </a:p>
                    <a:p>
                      <a:pPr marL="671513" lvl="1"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ICRM (clinics)</a:t>
                      </a:r>
                    </a:p>
                    <a:p>
                      <a:pPr marL="671513" lvl="1"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National Core Standards (hospitals)</a:t>
                      </a:r>
                    </a:p>
                    <a:p>
                      <a:pPr marL="214313" lvl="0"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Root Cause Analysis</a:t>
                      </a:r>
                    </a:p>
                    <a:p>
                      <a:pPr marL="671513" lvl="1" indent="-214313" algn="just">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Fishbone</a:t>
                      </a:r>
                      <a:r>
                        <a:rPr lang="en-ZA" sz="1200" baseline="0" dirty="0">
                          <a:solidFill>
                            <a:schemeClr val="tx1"/>
                          </a:solidFill>
                          <a:latin typeface="Arial" panose="020B0604020202020204" pitchFamily="34" charset="0"/>
                          <a:cs typeface="Arial" panose="020B0604020202020204" pitchFamily="34" charset="0"/>
                        </a:rPr>
                        <a:t> diagram</a:t>
                      </a:r>
                    </a:p>
                    <a:p>
                      <a:pPr marL="671513" lvl="1"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Five Whys</a:t>
                      </a:r>
                    </a:p>
                    <a:p>
                      <a:pPr marL="671513" lvl="1" indent="-214313" algn="just">
                        <a:buFont typeface="Arial" panose="020B0604020202020204" pitchFamily="34" charset="0"/>
                        <a:buChar char="•"/>
                      </a:pPr>
                      <a:r>
                        <a:rPr lang="en-ZA" sz="1200" baseline="0" dirty="0">
                          <a:solidFill>
                            <a:schemeClr val="tx1"/>
                          </a:solidFill>
                          <a:latin typeface="Arial" panose="020B0604020202020204" pitchFamily="34" charset="0"/>
                          <a:cs typeface="Arial" panose="020B0604020202020204" pitchFamily="34" charset="0"/>
                        </a:rPr>
                        <a:t>Problem Tree</a:t>
                      </a:r>
                    </a:p>
                    <a:p>
                      <a:pPr marL="671513" lvl="1" indent="-214313" algn="just">
                        <a:buFont typeface="Arial" panose="020B0604020202020204" pitchFamily="34" charset="0"/>
                        <a:buChar char="•"/>
                      </a:pPr>
                      <a:endParaRPr lang="en-ZA" sz="1200" baseline="0" dirty="0">
                        <a:solidFill>
                          <a:schemeClr val="tx1"/>
                        </a:solidFill>
                        <a:latin typeface="Arial" panose="020B0604020202020204" pitchFamily="34" charset="0"/>
                        <a:cs typeface="Arial" panose="020B0604020202020204" pitchFamily="34" charset="0"/>
                      </a:endParaRPr>
                    </a:p>
                    <a:p>
                      <a:pPr marL="457200" lvl="1" indent="0" algn="just">
                        <a:buFont typeface="Arial" panose="020B0604020202020204" pitchFamily="34" charset="0"/>
                        <a:buNone/>
                      </a:pPr>
                      <a:r>
                        <a:rPr lang="en-ZA" sz="1200" baseline="0" dirty="0">
                          <a:solidFill>
                            <a:schemeClr val="tx1"/>
                          </a:solidFill>
                          <a:latin typeface="Arial" panose="020B0604020202020204" pitchFamily="34" charset="0"/>
                          <a:cs typeface="Arial" panose="020B0604020202020204" pitchFamily="34" charset="0"/>
                        </a:rPr>
                        <a:t>(use any/combination of these)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39702617"/>
                  </a:ext>
                </a:extLst>
              </a:tr>
              <a:tr h="572235">
                <a:tc>
                  <a:txBody>
                    <a:bodyPr/>
                    <a:lstStyle/>
                    <a:p>
                      <a:pPr algn="just"/>
                      <a:r>
                        <a:rPr lang="en-ZA" sz="1600" dirty="0">
                          <a:solidFill>
                            <a:schemeClr val="tx2"/>
                          </a:solidFill>
                          <a:latin typeface="Arial" panose="020B0604020202020204" pitchFamily="34" charset="0"/>
                          <a:cs typeface="Arial" panose="020B0604020202020204" pitchFamily="34" charset="0"/>
                        </a:rPr>
                        <a:t>Output</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List of bottlenecks and its root causes per goal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13513937"/>
              </p:ext>
            </p:extLst>
          </p:nvPr>
        </p:nvGraphicFramePr>
        <p:xfrm>
          <a:off x="247574" y="1277463"/>
          <a:ext cx="4673342" cy="4528024"/>
        </p:xfrm>
        <a:graphic>
          <a:graphicData uri="http://schemas.openxmlformats.org/drawingml/2006/table">
            <a:tbl>
              <a:tblPr firstRow="1" bandRow="1">
                <a:tableStyleId>{2D5ABB26-0587-4C30-8999-92F81FD0307C}</a:tableStyleId>
              </a:tblPr>
              <a:tblGrid>
                <a:gridCol w="4673342">
                  <a:extLst>
                    <a:ext uri="{9D8B030D-6E8A-4147-A177-3AD203B41FA5}">
                      <a16:colId xmlns:a16="http://schemas.microsoft.com/office/drawing/2014/main" val="4188561452"/>
                    </a:ext>
                  </a:extLst>
                </a:gridCol>
              </a:tblGrid>
              <a:tr h="8984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dirty="0">
                          <a:solidFill>
                            <a:schemeClr val="bg1"/>
                          </a:solidFill>
                          <a:latin typeface="Arial" panose="020B0604020202020204" pitchFamily="34" charset="0"/>
                          <a:cs typeface="Arial" panose="020B0604020202020204" pitchFamily="34" charset="0"/>
                        </a:rPr>
                        <a:t>Questions to answer: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Why are we not achieving? (Bottlenecks)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is driving non-achievement (Root causes)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Have there been events that should have been avoided?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40983389"/>
                  </a:ext>
                </a:extLst>
              </a:tr>
              <a:tr h="1642054">
                <a:tc>
                  <a:txBody>
                    <a:bodyPr/>
                    <a:lstStyle/>
                    <a:p>
                      <a:pPr algn="just"/>
                      <a:r>
                        <a:rPr lang="en-ZA" sz="1600" dirty="0">
                          <a:solidFill>
                            <a:schemeClr val="tx2"/>
                          </a:solidFill>
                          <a:latin typeface="Arial" panose="020B0604020202020204" pitchFamily="34" charset="0"/>
                          <a:cs typeface="Arial" panose="020B0604020202020204" pitchFamily="34" charset="0"/>
                        </a:rPr>
                        <a:t>Steps:</a:t>
                      </a:r>
                      <a:endParaRPr lang="en-ZA"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n-US" sz="1200" u="sng" dirty="0">
                          <a:latin typeface="Arial" panose="020B0604020202020204" pitchFamily="34" charset="0"/>
                          <a:cs typeface="Arial" panose="020B0604020202020204" pitchFamily="34" charset="0"/>
                        </a:rPr>
                        <a:t>List</a:t>
                      </a:r>
                      <a:r>
                        <a:rPr lang="en-US" sz="1200" u="none"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all challenges:</a:t>
                      </a:r>
                      <a:endParaRPr lang="en-US" sz="1200" i="1" dirty="0">
                        <a:latin typeface="Arial" panose="020B0604020202020204" pitchFamily="34" charset="0"/>
                        <a:cs typeface="Arial" panose="020B0604020202020204" pitchFamily="34" charset="0"/>
                      </a:endParaRPr>
                    </a:p>
                    <a:p>
                      <a:pPr marL="444500" lvl="1" indent="-228600" algn="just">
                        <a:buFont typeface="+mj-lt"/>
                        <a:buAutoNum type="alphaLcParenR"/>
                      </a:pPr>
                      <a:r>
                        <a:rPr lang="en-US" sz="1200" i="0" dirty="0">
                          <a:latin typeface="Arial" panose="020B0604020202020204" pitchFamily="34" charset="0"/>
                          <a:cs typeface="Arial" panose="020B0604020202020204" pitchFamily="34" charset="0"/>
                        </a:rPr>
                        <a:t>list of factors that led to avoidable deaths identified by </a:t>
                      </a:r>
                      <a:r>
                        <a:rPr lang="en-US" sz="1200" i="0" dirty="0" err="1">
                          <a:latin typeface="Arial" panose="020B0604020202020204" pitchFamily="34" charset="0"/>
                          <a:cs typeface="Arial" panose="020B0604020202020204" pitchFamily="34" charset="0"/>
                        </a:rPr>
                        <a:t>DCSTs</a:t>
                      </a:r>
                      <a:endParaRPr lang="en-US" sz="1200" i="0" dirty="0">
                        <a:latin typeface="Arial" panose="020B0604020202020204" pitchFamily="34" charset="0"/>
                        <a:cs typeface="Arial" panose="020B0604020202020204" pitchFamily="34" charset="0"/>
                      </a:endParaRPr>
                    </a:p>
                    <a:p>
                      <a:pPr marL="444500" lvl="1" indent="-228600" algn="just">
                        <a:buFont typeface="+mj-lt"/>
                        <a:buAutoNum type="alphaLcParenR"/>
                      </a:pPr>
                      <a:r>
                        <a:rPr lang="en-US" sz="1200" i="0" dirty="0">
                          <a:latin typeface="Arial" panose="020B0604020202020204" pitchFamily="34" charset="0"/>
                          <a:cs typeface="Arial" panose="020B0604020202020204" pitchFamily="34" charset="0"/>
                        </a:rPr>
                        <a:t>challenges identified through the Expenditure review, </a:t>
                      </a:r>
                    </a:p>
                    <a:p>
                      <a:pPr marL="444500" lvl="1" indent="-228600" algn="just">
                        <a:buFont typeface="+mj-lt"/>
                        <a:buAutoNum type="alphaLcParenR"/>
                      </a:pPr>
                      <a:r>
                        <a:rPr lang="en-US" sz="1200" i="0" dirty="0">
                          <a:latin typeface="Arial" panose="020B0604020202020204" pitchFamily="34" charset="0"/>
                          <a:cs typeface="Arial" panose="020B0604020202020204" pitchFamily="34" charset="0"/>
                        </a:rPr>
                        <a:t>20 worst performing Ideal Clinic Elements, </a:t>
                      </a:r>
                    </a:p>
                    <a:p>
                      <a:pPr marL="444500" lvl="1" indent="-228600" algn="just">
                        <a:buFont typeface="+mj-lt"/>
                        <a:buAutoNum type="alphaLcParenR"/>
                      </a:pPr>
                      <a:r>
                        <a:rPr lang="en-US" sz="1200" i="0" dirty="0">
                          <a:latin typeface="Arial" panose="020B0604020202020204" pitchFamily="34" charset="0"/>
                          <a:cs typeface="Arial" panose="020B0604020202020204" pitchFamily="34" charset="0"/>
                        </a:rPr>
                        <a:t>Common challenges picked up from the patient satisfaction survey analysis and patient complaints survey analysis)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r h="278839">
                <a:tc>
                  <a:txBody>
                    <a:bodyPr/>
                    <a:lstStyle/>
                    <a:p>
                      <a:pPr marL="215900" marR="0" lvl="1" indent="0" algn="just" defTabSz="914400" rtl="0" eaLnBrk="1" fontAlgn="auto" latinLnBrk="0" hangingPunct="1">
                        <a:lnSpc>
                          <a:spcPct val="100000"/>
                        </a:lnSpc>
                        <a:spcBef>
                          <a:spcPts val="0"/>
                        </a:spcBef>
                        <a:spcAft>
                          <a:spcPts val="0"/>
                        </a:spcAft>
                        <a:buClrTx/>
                        <a:buSzTx/>
                        <a:buFont typeface="+mj-lt"/>
                        <a:buNone/>
                        <a:tabLst/>
                        <a:defRPr/>
                      </a:pPr>
                      <a:r>
                        <a:rPr lang="en-ZA" sz="1200" b="1" dirty="0">
                          <a:latin typeface="Arial" panose="020B0604020202020204" pitchFamily="34" charset="0"/>
                          <a:cs typeface="Arial" panose="020B0604020202020204" pitchFamily="34" charset="0"/>
                        </a:rPr>
                        <a:t>Source: Consolidated Death Report, </a:t>
                      </a:r>
                      <a:r>
                        <a:rPr lang="en-ZA" sz="1200" b="1" dirty="0" err="1">
                          <a:latin typeface="Arial" panose="020B0604020202020204" pitchFamily="34" charset="0"/>
                          <a:cs typeface="Arial" panose="020B0604020202020204" pitchFamily="34" charset="0"/>
                        </a:rPr>
                        <a:t>DHER</a:t>
                      </a:r>
                      <a:r>
                        <a:rPr lang="en-ZA" sz="1200" b="1" dirty="0">
                          <a:latin typeface="Arial" panose="020B0604020202020204" pitchFamily="34" charset="0"/>
                          <a:cs typeface="Arial" panose="020B0604020202020204" pitchFamily="34" charset="0"/>
                        </a:rPr>
                        <a:t>, </a:t>
                      </a:r>
                      <a:r>
                        <a:rPr lang="en-ZA" sz="1200" b="1" dirty="0" err="1">
                          <a:latin typeface="Arial" panose="020B0604020202020204" pitchFamily="34" charset="0"/>
                          <a:cs typeface="Arial" panose="020B0604020202020204" pitchFamily="34" charset="0"/>
                        </a:rPr>
                        <a:t>ICRM</a:t>
                      </a:r>
                      <a:endParaRPr lang="en-ZA" sz="1200" b="1"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806796504"/>
                  </a:ext>
                </a:extLst>
              </a:tr>
              <a:tr h="650625">
                <a:tc>
                  <a:txBody>
                    <a:bodyPr/>
                    <a:lstStyle/>
                    <a:p>
                      <a:pPr marL="230400" marR="0" lvl="0" indent="-2304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200" i="0" dirty="0">
                          <a:latin typeface="Arial" panose="020B0604020202020204" pitchFamily="34" charset="0"/>
                          <a:cs typeface="Arial" panose="020B0604020202020204" pitchFamily="34" charset="0"/>
                        </a:rPr>
                        <a:t>Consolidate (</a:t>
                      </a:r>
                      <a:r>
                        <a:rPr lang="en-ZA" sz="1200" i="0" dirty="0" err="1">
                          <a:latin typeface="Arial" panose="020B0604020202020204" pitchFamily="34" charset="0"/>
                          <a:cs typeface="Arial" panose="020B0604020202020204" pitchFamily="34" charset="0"/>
                        </a:rPr>
                        <a:t>ie</a:t>
                      </a:r>
                      <a:r>
                        <a:rPr lang="en-ZA" sz="1200" i="0" dirty="0">
                          <a:latin typeface="Arial" panose="020B0604020202020204" pitchFamily="34" charset="0"/>
                          <a:cs typeface="Arial" panose="020B0604020202020204" pitchFamily="34" charset="0"/>
                        </a:rPr>
                        <a:t>. eliminate duplication) and Prioritise challenges, and thereafter link them to Aspirations (or specific indicator within the cascade - if essential).</a:t>
                      </a:r>
                      <a:endParaRPr lang="en-US" sz="1200" i="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60729085"/>
                  </a:ext>
                </a:extLst>
              </a:tr>
              <a:tr h="278839">
                <a:tc>
                  <a:txBody>
                    <a:bodyPr/>
                    <a:lstStyle/>
                    <a:p>
                      <a:pPr marL="215900" marR="0" lvl="1" indent="0" algn="just" defTabSz="914400" rtl="0" eaLnBrk="1" fontAlgn="auto" latinLnBrk="0" hangingPunct="1">
                        <a:lnSpc>
                          <a:spcPct val="100000"/>
                        </a:lnSpc>
                        <a:spcBef>
                          <a:spcPts val="0"/>
                        </a:spcBef>
                        <a:spcAft>
                          <a:spcPts val="0"/>
                        </a:spcAft>
                        <a:buClrTx/>
                        <a:buSzTx/>
                        <a:buFont typeface="+mj-lt"/>
                        <a:buNone/>
                        <a:tabLst/>
                        <a:defRPr/>
                      </a:pPr>
                      <a:r>
                        <a:rPr lang="en-ZA" sz="1200" b="1" dirty="0">
                          <a:latin typeface="Arial" panose="020B0604020202020204" pitchFamily="34" charset="0"/>
                          <a:cs typeface="Arial" panose="020B0604020202020204" pitchFamily="34" charset="0"/>
                        </a:rPr>
                        <a:t>Tool: Template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229118217"/>
                  </a:ext>
                </a:extLst>
              </a:tr>
              <a:tr h="464732">
                <a:tc>
                  <a:txBody>
                    <a:bodyPr/>
                    <a:lstStyle/>
                    <a:p>
                      <a:pPr marL="228600" indent="-228600" algn="just">
                        <a:buFont typeface="+mj-lt"/>
                        <a:buAutoNum type="arabicPeriod" startAt="3"/>
                      </a:pPr>
                      <a:r>
                        <a:rPr lang="en-US" sz="1200" i="0" dirty="0">
                          <a:latin typeface="Arial" panose="020B0604020202020204" pitchFamily="34" charset="0"/>
                          <a:cs typeface="Arial" panose="020B0604020202020204" pitchFamily="34" charset="0"/>
                        </a:rPr>
                        <a:t>Identify root causes for each prioritised bottle neck and do root cause analysis. Possible tools: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93823647"/>
                  </a:ext>
                </a:extLst>
              </a:tr>
              <a:tr h="314452">
                <a:tc>
                  <a:txBody>
                    <a:bodyPr/>
                    <a:lstStyle/>
                    <a:p>
                      <a:pPr marL="215900" marR="0" lvl="1" indent="0" algn="just" defTabSz="914400" rtl="0" eaLnBrk="1" fontAlgn="auto" latinLnBrk="0" hangingPunct="1">
                        <a:lnSpc>
                          <a:spcPct val="100000"/>
                        </a:lnSpc>
                        <a:spcBef>
                          <a:spcPts val="0"/>
                        </a:spcBef>
                        <a:spcAft>
                          <a:spcPts val="0"/>
                        </a:spcAft>
                        <a:buClrTx/>
                        <a:buSzTx/>
                        <a:buFont typeface="+mj-lt"/>
                        <a:buNone/>
                        <a:tabLst/>
                        <a:defRPr/>
                      </a:pPr>
                      <a:r>
                        <a:rPr lang="en-ZA" sz="1200" b="1" dirty="0">
                          <a:latin typeface="Arial" panose="020B0604020202020204" pitchFamily="34" charset="0"/>
                          <a:cs typeface="Arial" panose="020B0604020202020204" pitchFamily="34" charset="0"/>
                        </a:rPr>
                        <a:t>Tools: Fishbone diagram, Five Whys, Problem Tree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496069291"/>
                  </a:ext>
                </a:extLst>
              </a:tr>
            </a:tbl>
          </a:graphicData>
        </a:graphic>
      </p:graphicFrame>
    </p:spTree>
    <p:extLst>
      <p:ext uri="{BB962C8B-B14F-4D97-AF65-F5344CB8AC3E}">
        <p14:creationId xmlns:p14="http://schemas.microsoft.com/office/powerpoint/2010/main" val="363138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8809A-0A7F-4BA6-915D-0295060C0B2D}"/>
              </a:ext>
            </a:extLst>
          </p:cNvPr>
          <p:cNvPicPr>
            <a:picLocks noChangeAspect="1"/>
          </p:cNvPicPr>
          <p:nvPr/>
        </p:nvPicPr>
        <p:blipFill rotWithShape="1">
          <a:blip r:embed="rId3"/>
          <a:srcRect l="31500" t="17423" r="30000" b="9164"/>
          <a:stretch/>
        </p:blipFill>
        <p:spPr>
          <a:xfrm>
            <a:off x="2982310" y="1143000"/>
            <a:ext cx="5179378" cy="5552696"/>
          </a:xfrm>
          <a:prstGeom prst="rect">
            <a:avLst/>
          </a:prstGeom>
        </p:spPr>
      </p:pic>
      <p:sp>
        <p:nvSpPr>
          <p:cNvPr id="2" name="Title 1">
            <a:extLst>
              <a:ext uri="{FF2B5EF4-FFF2-40B4-BE49-F238E27FC236}">
                <a16:creationId xmlns:a16="http://schemas.microsoft.com/office/drawing/2014/main" id="{68F55004-EF93-4EB6-959C-1E9A9BB055A5}"/>
              </a:ext>
            </a:extLst>
          </p:cNvPr>
          <p:cNvSpPr>
            <a:spLocks noGrp="1"/>
          </p:cNvSpPr>
          <p:nvPr>
            <p:ph type="title"/>
          </p:nvPr>
        </p:nvSpPr>
        <p:spPr/>
        <p:txBody>
          <a:bodyPr/>
          <a:lstStyle/>
          <a:p>
            <a:r>
              <a:rPr lang="en-ZA" dirty="0"/>
              <a:t>Tool/Template/Source for causes of mortality: Consolidated Death Report</a:t>
            </a:r>
          </a:p>
        </p:txBody>
      </p:sp>
      <p:sp>
        <p:nvSpPr>
          <p:cNvPr id="3" name="Slide Number Placeholder 2">
            <a:extLst>
              <a:ext uri="{FF2B5EF4-FFF2-40B4-BE49-F238E27FC236}">
                <a16:creationId xmlns:a16="http://schemas.microsoft.com/office/drawing/2014/main" id="{6D33C796-6882-48DD-A55C-E22B16DDC6F8}"/>
              </a:ext>
            </a:extLst>
          </p:cNvPr>
          <p:cNvSpPr>
            <a:spLocks noGrp="1"/>
          </p:cNvSpPr>
          <p:nvPr>
            <p:ph type="sldNum" sz="quarter" idx="11"/>
          </p:nvPr>
        </p:nvSpPr>
        <p:spPr/>
        <p:txBody>
          <a:bodyPr/>
          <a:lstStyle/>
          <a:p>
            <a:pPr>
              <a:defRPr/>
            </a:pPr>
            <a:fld id="{86CC0091-CED5-4216-9AA8-5037903C1881}" type="slidenum">
              <a:rPr lang="en-AU" smtClean="0"/>
              <a:pPr>
                <a:defRPr/>
              </a:pPr>
              <a:t>35</a:t>
            </a:fld>
            <a:endParaRPr lang="en-AU" dirty="0"/>
          </a:p>
        </p:txBody>
      </p:sp>
    </p:spTree>
    <p:extLst>
      <p:ext uri="{BB962C8B-B14F-4D97-AF65-F5344CB8AC3E}">
        <p14:creationId xmlns:p14="http://schemas.microsoft.com/office/powerpoint/2010/main" val="829502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22C2-F02F-43A2-8D48-BBB255C1E177}"/>
              </a:ext>
            </a:extLst>
          </p:cNvPr>
          <p:cNvSpPr>
            <a:spLocks noGrp="1"/>
          </p:cNvSpPr>
          <p:nvPr>
            <p:ph type="title"/>
          </p:nvPr>
        </p:nvSpPr>
        <p:spPr/>
        <p:txBody>
          <a:bodyPr/>
          <a:lstStyle/>
          <a:p>
            <a:r>
              <a:rPr lang="en-ZA" dirty="0"/>
              <a:t>Tool: </a:t>
            </a:r>
            <a:r>
              <a:rPr lang="en-ZA" dirty="0" err="1"/>
              <a:t>ICRM</a:t>
            </a:r>
            <a:r>
              <a:rPr lang="en-ZA" dirty="0"/>
              <a:t> </a:t>
            </a:r>
            <a:br>
              <a:rPr lang="en-ZA" dirty="0"/>
            </a:br>
            <a:r>
              <a:rPr lang="en-ZA" sz="2400" dirty="0"/>
              <a:t>(identifying bottlenecks for clinics)</a:t>
            </a:r>
            <a:endParaRPr lang="en-ZA" dirty="0"/>
          </a:p>
        </p:txBody>
      </p:sp>
      <p:sp>
        <p:nvSpPr>
          <p:cNvPr id="3" name="Slide Number Placeholder 2">
            <a:extLst>
              <a:ext uri="{FF2B5EF4-FFF2-40B4-BE49-F238E27FC236}">
                <a16:creationId xmlns:a16="http://schemas.microsoft.com/office/drawing/2014/main" id="{5E6B8FD9-D99C-490C-8357-068F3E0D802A}"/>
              </a:ext>
            </a:extLst>
          </p:cNvPr>
          <p:cNvSpPr>
            <a:spLocks noGrp="1"/>
          </p:cNvSpPr>
          <p:nvPr>
            <p:ph type="sldNum" sz="quarter" idx="11"/>
          </p:nvPr>
        </p:nvSpPr>
        <p:spPr/>
        <p:txBody>
          <a:bodyPr/>
          <a:lstStyle/>
          <a:p>
            <a:pPr>
              <a:defRPr/>
            </a:pPr>
            <a:fld id="{86CC0091-CED5-4216-9AA8-5037903C1881}" type="slidenum">
              <a:rPr lang="en-AU" smtClean="0"/>
              <a:pPr>
                <a:defRPr/>
              </a:pPr>
              <a:t>36</a:t>
            </a:fld>
            <a:endParaRPr lang="en-AU" dirty="0"/>
          </a:p>
        </p:txBody>
      </p:sp>
      <p:pic>
        <p:nvPicPr>
          <p:cNvPr id="4" name="Picture 3">
            <a:extLst>
              <a:ext uri="{FF2B5EF4-FFF2-40B4-BE49-F238E27FC236}">
                <a16:creationId xmlns:a16="http://schemas.microsoft.com/office/drawing/2014/main" id="{5E4AF05A-0717-4921-A641-657D30FC9B3B}"/>
              </a:ext>
            </a:extLst>
          </p:cNvPr>
          <p:cNvPicPr>
            <a:picLocks noChangeAspect="1"/>
          </p:cNvPicPr>
          <p:nvPr/>
        </p:nvPicPr>
        <p:blipFill>
          <a:blip r:embed="rId2"/>
          <a:stretch>
            <a:fillRect/>
          </a:stretch>
        </p:blipFill>
        <p:spPr>
          <a:xfrm>
            <a:off x="1083686" y="1286731"/>
            <a:ext cx="7456054" cy="5157663"/>
          </a:xfrm>
          <a:prstGeom prst="rect">
            <a:avLst/>
          </a:prstGeom>
        </p:spPr>
      </p:pic>
      <p:pic>
        <p:nvPicPr>
          <p:cNvPr id="5" name="Picture 4">
            <a:extLst>
              <a:ext uri="{FF2B5EF4-FFF2-40B4-BE49-F238E27FC236}">
                <a16:creationId xmlns:a16="http://schemas.microsoft.com/office/drawing/2014/main" id="{61513F3E-13D6-4C27-BEEF-C42AD6227A96}"/>
              </a:ext>
            </a:extLst>
          </p:cNvPr>
          <p:cNvPicPr>
            <a:picLocks noChangeAspect="1"/>
          </p:cNvPicPr>
          <p:nvPr/>
        </p:nvPicPr>
        <p:blipFill>
          <a:blip r:embed="rId3"/>
          <a:stretch>
            <a:fillRect/>
          </a:stretch>
        </p:blipFill>
        <p:spPr>
          <a:xfrm>
            <a:off x="6056789" y="4668869"/>
            <a:ext cx="2786698" cy="1775525"/>
          </a:xfrm>
          <a:prstGeom prst="rect">
            <a:avLst/>
          </a:prstGeom>
          <a:ln w="12700">
            <a:solidFill>
              <a:schemeClr val="tx1"/>
            </a:solidFill>
          </a:ln>
        </p:spPr>
      </p:pic>
    </p:spTree>
    <p:extLst>
      <p:ext uri="{BB962C8B-B14F-4D97-AF65-F5344CB8AC3E}">
        <p14:creationId xmlns:p14="http://schemas.microsoft.com/office/powerpoint/2010/main" val="178948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0BDF-1414-4F6F-9CB0-4EEDF3FA40F3}"/>
              </a:ext>
            </a:extLst>
          </p:cNvPr>
          <p:cNvSpPr>
            <a:spLocks noGrp="1"/>
          </p:cNvSpPr>
          <p:nvPr>
            <p:ph type="title"/>
          </p:nvPr>
        </p:nvSpPr>
        <p:spPr/>
        <p:txBody>
          <a:bodyPr/>
          <a:lstStyle/>
          <a:p>
            <a:r>
              <a:rPr lang="en-ZA" dirty="0"/>
              <a:t>Tool: </a:t>
            </a:r>
            <a:r>
              <a:rPr lang="en-ZA" dirty="0" err="1"/>
              <a:t>NCS</a:t>
            </a:r>
            <a:r>
              <a:rPr lang="en-ZA" dirty="0"/>
              <a:t> </a:t>
            </a:r>
            <a:br>
              <a:rPr lang="en-ZA" dirty="0"/>
            </a:br>
            <a:r>
              <a:rPr lang="en-ZA" sz="2400" dirty="0"/>
              <a:t>(identifying bottlenecks for hospitals)</a:t>
            </a:r>
            <a:endParaRPr lang="en-ZA" dirty="0"/>
          </a:p>
        </p:txBody>
      </p:sp>
      <p:sp>
        <p:nvSpPr>
          <p:cNvPr id="3" name="Slide Number Placeholder 2">
            <a:extLst>
              <a:ext uri="{FF2B5EF4-FFF2-40B4-BE49-F238E27FC236}">
                <a16:creationId xmlns:a16="http://schemas.microsoft.com/office/drawing/2014/main" id="{D3D14652-9A81-47CC-A258-F30FB93992A2}"/>
              </a:ext>
            </a:extLst>
          </p:cNvPr>
          <p:cNvSpPr>
            <a:spLocks noGrp="1"/>
          </p:cNvSpPr>
          <p:nvPr>
            <p:ph type="sldNum" sz="quarter" idx="11"/>
          </p:nvPr>
        </p:nvSpPr>
        <p:spPr/>
        <p:txBody>
          <a:bodyPr/>
          <a:lstStyle/>
          <a:p>
            <a:pPr>
              <a:defRPr/>
            </a:pPr>
            <a:fld id="{86CC0091-CED5-4216-9AA8-5037903C1881}" type="slidenum">
              <a:rPr lang="en-AU" smtClean="0"/>
              <a:pPr>
                <a:defRPr/>
              </a:pPr>
              <a:t>37</a:t>
            </a:fld>
            <a:endParaRPr lang="en-AU" dirty="0"/>
          </a:p>
        </p:txBody>
      </p:sp>
      <p:pic>
        <p:nvPicPr>
          <p:cNvPr id="4" name="Picture 1" descr="image001">
            <a:extLst>
              <a:ext uri="{FF2B5EF4-FFF2-40B4-BE49-F238E27FC236}">
                <a16:creationId xmlns:a16="http://schemas.microsoft.com/office/drawing/2014/main" id="{57AEA8FE-85C6-443B-BFE7-2118C7A6E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774" y="1142267"/>
            <a:ext cx="4710292" cy="54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1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3E14-5AB8-4B33-890A-44335EF0BC66}"/>
              </a:ext>
            </a:extLst>
          </p:cNvPr>
          <p:cNvSpPr>
            <a:spLocks noGrp="1"/>
          </p:cNvSpPr>
          <p:nvPr>
            <p:ph type="title"/>
          </p:nvPr>
        </p:nvSpPr>
        <p:spPr/>
        <p:txBody>
          <a:bodyPr/>
          <a:lstStyle/>
          <a:p>
            <a:r>
              <a:rPr lang="en-US" dirty="0"/>
              <a:t>Why are we here? – </a:t>
            </a:r>
            <a:r>
              <a:rPr lang="en-ZA" dirty="0"/>
              <a:t>Problem Trees</a:t>
            </a:r>
          </a:p>
        </p:txBody>
      </p:sp>
      <p:sp>
        <p:nvSpPr>
          <p:cNvPr id="3" name="Slide Number Placeholder 2">
            <a:extLst>
              <a:ext uri="{FF2B5EF4-FFF2-40B4-BE49-F238E27FC236}">
                <a16:creationId xmlns:a16="http://schemas.microsoft.com/office/drawing/2014/main" id="{004D157A-1990-43EE-83CC-AF1112F3A6A6}"/>
              </a:ext>
            </a:extLst>
          </p:cNvPr>
          <p:cNvSpPr>
            <a:spLocks noGrp="1"/>
          </p:cNvSpPr>
          <p:nvPr>
            <p:ph type="sldNum" sz="quarter" idx="11"/>
          </p:nvPr>
        </p:nvSpPr>
        <p:spPr/>
        <p:txBody>
          <a:bodyPr/>
          <a:lstStyle/>
          <a:p>
            <a:fld id="{6F95C33E-24F2-452D-AE9F-D6633E523EED}" type="slidenum">
              <a:rPr lang="en-ZA" smtClean="0"/>
              <a:pPr/>
              <a:t>38</a:t>
            </a:fld>
            <a:endParaRPr lang="en-ZA"/>
          </a:p>
        </p:txBody>
      </p:sp>
      <p:pic>
        <p:nvPicPr>
          <p:cNvPr id="8" name="Picture 7">
            <a:extLst>
              <a:ext uri="{FF2B5EF4-FFF2-40B4-BE49-F238E27FC236}">
                <a16:creationId xmlns:a16="http://schemas.microsoft.com/office/drawing/2014/main" id="{5BA340D2-DF58-4011-A01A-B9111B0C68D0}"/>
              </a:ext>
            </a:extLst>
          </p:cNvPr>
          <p:cNvPicPr>
            <a:picLocks noChangeAspect="1"/>
          </p:cNvPicPr>
          <p:nvPr/>
        </p:nvPicPr>
        <p:blipFill rotWithShape="1">
          <a:blip r:embed="rId2"/>
          <a:srcRect t="14643"/>
          <a:stretch/>
        </p:blipFill>
        <p:spPr>
          <a:xfrm>
            <a:off x="250826" y="1615440"/>
            <a:ext cx="4099144" cy="2396935"/>
          </a:xfrm>
          <a:prstGeom prst="rect">
            <a:avLst/>
          </a:prstGeom>
          <a:ln>
            <a:solidFill>
              <a:schemeClr val="tx1"/>
            </a:solidFill>
          </a:ln>
        </p:spPr>
      </p:pic>
      <p:pic>
        <p:nvPicPr>
          <p:cNvPr id="9" name="Picture 8">
            <a:extLst>
              <a:ext uri="{FF2B5EF4-FFF2-40B4-BE49-F238E27FC236}">
                <a16:creationId xmlns:a16="http://schemas.microsoft.com/office/drawing/2014/main" id="{4808AEF6-F08D-4849-8CAA-9D1DD79F7D6E}"/>
              </a:ext>
            </a:extLst>
          </p:cNvPr>
          <p:cNvPicPr>
            <a:picLocks noChangeAspect="1"/>
          </p:cNvPicPr>
          <p:nvPr/>
        </p:nvPicPr>
        <p:blipFill>
          <a:blip r:embed="rId3"/>
          <a:stretch>
            <a:fillRect/>
          </a:stretch>
        </p:blipFill>
        <p:spPr>
          <a:xfrm>
            <a:off x="4819214" y="1598070"/>
            <a:ext cx="4037449" cy="2399065"/>
          </a:xfrm>
          <a:prstGeom prst="rect">
            <a:avLst/>
          </a:prstGeom>
          <a:ln w="12700">
            <a:solidFill>
              <a:schemeClr val="tx1"/>
            </a:solidFill>
          </a:ln>
        </p:spPr>
      </p:pic>
      <p:sp>
        <p:nvSpPr>
          <p:cNvPr id="10" name="TextBox 9">
            <a:extLst>
              <a:ext uri="{FF2B5EF4-FFF2-40B4-BE49-F238E27FC236}">
                <a16:creationId xmlns:a16="http://schemas.microsoft.com/office/drawing/2014/main" id="{ED1F6D83-63DC-4BE5-877C-77EEFE44DEE3}"/>
              </a:ext>
            </a:extLst>
          </p:cNvPr>
          <p:cNvSpPr txBox="1"/>
          <p:nvPr/>
        </p:nvSpPr>
        <p:spPr>
          <a:xfrm>
            <a:off x="250826" y="1232310"/>
            <a:ext cx="3520440" cy="365760"/>
          </a:xfrm>
          <a:prstGeom prst="rect">
            <a:avLst/>
          </a:prstGeom>
          <a:noFill/>
        </p:spPr>
        <p:txBody>
          <a:bodyPr wrap="square" rtlCol="0">
            <a:spAutoFit/>
          </a:bodyPr>
          <a:lstStyle/>
          <a:p>
            <a:r>
              <a:rPr lang="en-ZA" b="1" dirty="0"/>
              <a:t>Problem tree Example 1</a:t>
            </a:r>
          </a:p>
        </p:txBody>
      </p:sp>
      <p:sp>
        <p:nvSpPr>
          <p:cNvPr id="11" name="TextBox 10">
            <a:extLst>
              <a:ext uri="{FF2B5EF4-FFF2-40B4-BE49-F238E27FC236}">
                <a16:creationId xmlns:a16="http://schemas.microsoft.com/office/drawing/2014/main" id="{63C1657C-6AF8-4E4F-BA56-C544D4C6ECC5}"/>
              </a:ext>
            </a:extLst>
          </p:cNvPr>
          <p:cNvSpPr txBox="1"/>
          <p:nvPr/>
        </p:nvSpPr>
        <p:spPr>
          <a:xfrm>
            <a:off x="4819214" y="1232310"/>
            <a:ext cx="3520440" cy="365760"/>
          </a:xfrm>
          <a:prstGeom prst="rect">
            <a:avLst/>
          </a:prstGeom>
          <a:noFill/>
        </p:spPr>
        <p:txBody>
          <a:bodyPr wrap="square" rtlCol="0">
            <a:spAutoFit/>
          </a:bodyPr>
          <a:lstStyle/>
          <a:p>
            <a:r>
              <a:rPr lang="en-ZA" b="1" dirty="0"/>
              <a:t>Problem tree Example 2</a:t>
            </a:r>
          </a:p>
        </p:txBody>
      </p:sp>
      <p:pic>
        <p:nvPicPr>
          <p:cNvPr id="12" name="Picture 11">
            <a:extLst>
              <a:ext uri="{FF2B5EF4-FFF2-40B4-BE49-F238E27FC236}">
                <a16:creationId xmlns:a16="http://schemas.microsoft.com/office/drawing/2014/main" id="{B3F3EE34-78BD-4736-8E56-70FFF94CC013}"/>
              </a:ext>
            </a:extLst>
          </p:cNvPr>
          <p:cNvPicPr>
            <a:picLocks noChangeAspect="1"/>
          </p:cNvPicPr>
          <p:nvPr/>
        </p:nvPicPr>
        <p:blipFill rotWithShape="1">
          <a:blip r:embed="rId4"/>
          <a:srcRect t="7732" b="2563"/>
          <a:stretch/>
        </p:blipFill>
        <p:spPr>
          <a:xfrm>
            <a:off x="3198377" y="4362895"/>
            <a:ext cx="4037449" cy="2306193"/>
          </a:xfrm>
          <a:prstGeom prst="rect">
            <a:avLst/>
          </a:prstGeom>
          <a:ln w="12700">
            <a:solidFill>
              <a:schemeClr val="tx1"/>
            </a:solidFill>
          </a:ln>
        </p:spPr>
      </p:pic>
      <p:sp>
        <p:nvSpPr>
          <p:cNvPr id="13" name="TextBox 12">
            <a:extLst>
              <a:ext uri="{FF2B5EF4-FFF2-40B4-BE49-F238E27FC236}">
                <a16:creationId xmlns:a16="http://schemas.microsoft.com/office/drawing/2014/main" id="{A917A5F2-5F68-47A9-998C-96C01E6F7896}"/>
              </a:ext>
            </a:extLst>
          </p:cNvPr>
          <p:cNvSpPr txBox="1"/>
          <p:nvPr/>
        </p:nvSpPr>
        <p:spPr>
          <a:xfrm>
            <a:off x="3167897" y="4034000"/>
            <a:ext cx="3520440" cy="365760"/>
          </a:xfrm>
          <a:prstGeom prst="rect">
            <a:avLst/>
          </a:prstGeom>
          <a:noFill/>
        </p:spPr>
        <p:txBody>
          <a:bodyPr wrap="square" rtlCol="0">
            <a:spAutoFit/>
          </a:bodyPr>
          <a:lstStyle/>
          <a:p>
            <a:r>
              <a:rPr lang="en-ZA" b="1" dirty="0"/>
              <a:t>Problem tree Example 3</a:t>
            </a:r>
          </a:p>
        </p:txBody>
      </p:sp>
    </p:spTree>
    <p:extLst>
      <p:ext uri="{BB962C8B-B14F-4D97-AF65-F5344CB8AC3E}">
        <p14:creationId xmlns:p14="http://schemas.microsoft.com/office/powerpoint/2010/main" val="2872099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9" y="152400"/>
            <a:ext cx="7089776" cy="688975"/>
          </a:xfrm>
        </p:spPr>
        <p:txBody>
          <a:bodyPr/>
          <a:lstStyle/>
          <a:p>
            <a:r>
              <a:rPr lang="en-US" dirty="0"/>
              <a:t>Why are we here? – </a:t>
            </a:r>
            <a:r>
              <a:rPr lang="en-ZA" dirty="0"/>
              <a:t>The Five Whys Technique </a:t>
            </a:r>
            <a:endParaRPr lang="en-GB" altLang="en-US" dirty="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198765652"/>
              </p:ext>
            </p:extLst>
          </p:nvPr>
        </p:nvGraphicFramePr>
        <p:xfrm>
          <a:off x="227840" y="3009951"/>
          <a:ext cx="8654982" cy="1729404"/>
        </p:xfrm>
        <a:graphic>
          <a:graphicData uri="http://schemas.openxmlformats.org/drawingml/2006/table">
            <a:tbl>
              <a:tblPr firstRow="1" bandRow="1">
                <a:tableStyleId>{00A15C55-8517-42AA-B614-E9B94910E393}</a:tableStyleId>
              </a:tblPr>
              <a:tblGrid>
                <a:gridCol w="1236426">
                  <a:extLst>
                    <a:ext uri="{9D8B030D-6E8A-4147-A177-3AD203B41FA5}">
                      <a16:colId xmlns:a16="http://schemas.microsoft.com/office/drawing/2014/main" val="20000"/>
                    </a:ext>
                  </a:extLst>
                </a:gridCol>
                <a:gridCol w="1236426">
                  <a:extLst>
                    <a:ext uri="{9D8B030D-6E8A-4147-A177-3AD203B41FA5}">
                      <a16:colId xmlns:a16="http://schemas.microsoft.com/office/drawing/2014/main" val="20001"/>
                    </a:ext>
                  </a:extLst>
                </a:gridCol>
                <a:gridCol w="1236426">
                  <a:extLst>
                    <a:ext uri="{9D8B030D-6E8A-4147-A177-3AD203B41FA5}">
                      <a16:colId xmlns:a16="http://schemas.microsoft.com/office/drawing/2014/main" val="20002"/>
                    </a:ext>
                  </a:extLst>
                </a:gridCol>
                <a:gridCol w="1236426">
                  <a:extLst>
                    <a:ext uri="{9D8B030D-6E8A-4147-A177-3AD203B41FA5}">
                      <a16:colId xmlns:a16="http://schemas.microsoft.com/office/drawing/2014/main" val="721489783"/>
                    </a:ext>
                  </a:extLst>
                </a:gridCol>
                <a:gridCol w="1236426">
                  <a:extLst>
                    <a:ext uri="{9D8B030D-6E8A-4147-A177-3AD203B41FA5}">
                      <a16:colId xmlns:a16="http://schemas.microsoft.com/office/drawing/2014/main" val="3562000136"/>
                    </a:ext>
                  </a:extLst>
                </a:gridCol>
                <a:gridCol w="1236426">
                  <a:extLst>
                    <a:ext uri="{9D8B030D-6E8A-4147-A177-3AD203B41FA5}">
                      <a16:colId xmlns:a16="http://schemas.microsoft.com/office/drawing/2014/main" val="20003"/>
                    </a:ext>
                  </a:extLst>
                </a:gridCol>
                <a:gridCol w="1236426">
                  <a:extLst>
                    <a:ext uri="{9D8B030D-6E8A-4147-A177-3AD203B41FA5}">
                      <a16:colId xmlns:a16="http://schemas.microsoft.com/office/drawing/2014/main" val="2945312548"/>
                    </a:ext>
                  </a:extLst>
                </a:gridCol>
              </a:tblGrid>
              <a:tr h="24905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57150" indent="0" algn="ctr" fontAlgn="t"/>
                      <a:r>
                        <a:rPr lang="en-US" sz="1200" u="none" strike="noStrike" dirty="0">
                          <a:effectLst/>
                          <a:latin typeface="+mn-lt"/>
                        </a:rPr>
                        <a:t>Problem</a:t>
                      </a:r>
                      <a:endParaRPr lang="en-US" sz="1200" b="1" i="0" u="none" strike="noStrike" dirty="0">
                        <a:solidFill>
                          <a:schemeClr val="bg1"/>
                        </a:solidFill>
                        <a:effectLst/>
                        <a:latin typeface="+mn-lt"/>
                      </a:endParaRPr>
                    </a:p>
                  </a:txBody>
                  <a:tcPr marL="7781" marR="7781" marT="7781" marB="0"/>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57150" indent="0" algn="ctr" fontAlgn="t"/>
                      <a:r>
                        <a:rPr lang="en-US" sz="1200" u="none" strike="noStrike" dirty="0">
                          <a:effectLst/>
                          <a:latin typeface="+mn-lt"/>
                        </a:rPr>
                        <a:t>Why 1</a:t>
                      </a:r>
                      <a:endParaRPr lang="en-US" sz="1200" b="1" i="0" u="none" strike="noStrike" dirty="0">
                        <a:solidFill>
                          <a:schemeClr val="bg1"/>
                        </a:solidFill>
                        <a:effectLst/>
                        <a:latin typeface="+mn-lt"/>
                      </a:endParaRPr>
                    </a:p>
                  </a:txBody>
                  <a:tcPr marL="7781" marR="7781" marT="7781" marB="0"/>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57150" indent="0" algn="ctr" fontAlgn="t"/>
                      <a:r>
                        <a:rPr lang="en-US" sz="1200" u="none" strike="noStrike" dirty="0">
                          <a:effectLst/>
                          <a:latin typeface="+mn-lt"/>
                        </a:rPr>
                        <a:t>Why 2</a:t>
                      </a:r>
                      <a:endParaRPr lang="en-US" sz="1200" b="1" i="0" u="none" strike="noStrike" dirty="0">
                        <a:solidFill>
                          <a:schemeClr val="bg1"/>
                        </a:solidFill>
                        <a:effectLst/>
                        <a:latin typeface="+mn-lt"/>
                      </a:endParaRPr>
                    </a:p>
                  </a:txBody>
                  <a:tcPr marL="7781" marR="7781" marT="7781" marB="0"/>
                </a:tc>
                <a:tc>
                  <a:txBody>
                    <a:bodyPr/>
                    <a:lstStyle/>
                    <a:p>
                      <a:pPr marL="57150" indent="0" algn="ctr" fontAlgn="t"/>
                      <a:r>
                        <a:rPr lang="en-US" sz="1200" u="none" strike="noStrike" dirty="0">
                          <a:effectLst/>
                          <a:latin typeface="+mn-lt"/>
                        </a:rPr>
                        <a:t>Why 3</a:t>
                      </a:r>
                      <a:endParaRPr lang="en-US" sz="1200" b="1" i="0" u="none" strike="noStrike" dirty="0">
                        <a:solidFill>
                          <a:schemeClr val="bg1"/>
                        </a:solidFill>
                        <a:effectLst/>
                        <a:latin typeface="+mn-lt"/>
                      </a:endParaRPr>
                    </a:p>
                  </a:txBody>
                  <a:tcPr marL="7781" marR="7781" marT="7781" marB="0"/>
                </a:tc>
                <a:tc>
                  <a:txBody>
                    <a:bodyPr/>
                    <a:lstStyle/>
                    <a:p>
                      <a:pPr marL="57150" indent="0" algn="ctr" fontAlgn="t"/>
                      <a:r>
                        <a:rPr lang="en-US" sz="1200" u="none" strike="noStrike" dirty="0">
                          <a:effectLst/>
                          <a:latin typeface="+mn-lt"/>
                        </a:rPr>
                        <a:t>Why 4</a:t>
                      </a:r>
                      <a:endParaRPr lang="en-US" sz="1200" b="1" i="0" u="none" strike="noStrike" dirty="0">
                        <a:solidFill>
                          <a:schemeClr val="bg1"/>
                        </a:solidFill>
                        <a:effectLst/>
                        <a:latin typeface="+mn-lt"/>
                      </a:endParaRPr>
                    </a:p>
                  </a:txBody>
                  <a:tcPr marL="7781" marR="7781" marT="7781" marB="0"/>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57150" indent="0" algn="ctr" fontAlgn="t"/>
                      <a:r>
                        <a:rPr lang="en-US" sz="1200" u="none" strike="noStrike" dirty="0">
                          <a:effectLst/>
                          <a:latin typeface="+mn-lt"/>
                        </a:rPr>
                        <a:t>Root Cause</a:t>
                      </a:r>
                      <a:endParaRPr lang="en-US" sz="1200" b="1" i="0" u="none" strike="noStrike" dirty="0">
                        <a:solidFill>
                          <a:schemeClr val="bg1"/>
                        </a:solidFill>
                        <a:effectLst/>
                        <a:latin typeface="+mn-lt"/>
                      </a:endParaRPr>
                    </a:p>
                  </a:txBody>
                  <a:tcPr marL="9525" marR="9525" marT="9525" marB="0"/>
                </a:tc>
                <a:tc>
                  <a:txBody>
                    <a:bodyPr/>
                    <a:lstStyle/>
                    <a:p>
                      <a:pPr marL="57150" indent="0" algn="ctr" fontAlgn="t"/>
                      <a:r>
                        <a:rPr lang="en-US" sz="1200" u="none" strike="noStrike" dirty="0">
                          <a:effectLst/>
                          <a:latin typeface="+mn-lt"/>
                        </a:rPr>
                        <a:t>Remedial</a:t>
                      </a:r>
                      <a:r>
                        <a:rPr lang="en-US" sz="1200" u="none" strike="noStrike" baseline="0" dirty="0">
                          <a:effectLst/>
                          <a:latin typeface="+mn-lt"/>
                        </a:rPr>
                        <a:t> action</a:t>
                      </a:r>
                      <a:endParaRPr lang="en-US" sz="1200" b="1" i="0" u="none" strike="noStrike" dirty="0">
                        <a:solidFill>
                          <a:schemeClr val="bg1"/>
                        </a:solidFill>
                        <a:effectLst/>
                        <a:latin typeface="+mn-lt"/>
                      </a:endParaRPr>
                    </a:p>
                  </a:txBody>
                  <a:tcPr marL="9525" marR="9525" marT="9525" marB="0"/>
                </a:tc>
                <a:extLst>
                  <a:ext uri="{0D108BD9-81ED-4DB2-BD59-A6C34878D82A}">
                    <a16:rowId xmlns:a16="http://schemas.microsoft.com/office/drawing/2014/main" val="10000"/>
                  </a:ext>
                </a:extLst>
              </a:tr>
              <a:tr h="57497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Delays</a:t>
                      </a:r>
                      <a:r>
                        <a:rPr lang="en-US" sz="1200" u="none" strike="noStrike" baseline="0" dirty="0">
                          <a:effectLst/>
                          <a:latin typeface="+mn-lt"/>
                        </a:rPr>
                        <a:t> in conducting TB screening training workshops</a:t>
                      </a:r>
                      <a:endParaRPr lang="en-US" sz="1200" b="0" i="0" u="none" strike="noStrike" dirty="0">
                        <a:solidFill>
                          <a:schemeClr val="tx1"/>
                        </a:solidFill>
                        <a:effectLst/>
                        <a:latin typeface="+mn-lt"/>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No</a:t>
                      </a:r>
                      <a:r>
                        <a:rPr lang="en-US" sz="1200" u="none" strike="noStrike" baseline="0" dirty="0">
                          <a:effectLst/>
                          <a:latin typeface="+mn-lt"/>
                        </a:rPr>
                        <a:t> trainers available to conduct workshop</a:t>
                      </a:r>
                      <a:endParaRPr lang="en-US" sz="1200" b="0" i="0" u="none" strike="noStrike" dirty="0">
                        <a:solidFill>
                          <a:schemeClr val="tx1"/>
                        </a:solidFill>
                        <a:effectLst/>
                        <a:latin typeface="+mn-lt"/>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Staff</a:t>
                      </a:r>
                      <a:r>
                        <a:rPr lang="en-US" sz="1200" u="none" strike="noStrike" baseline="0" dirty="0">
                          <a:effectLst/>
                          <a:latin typeface="+mn-lt"/>
                        </a:rPr>
                        <a:t> are not interested in facilitating training</a:t>
                      </a:r>
                      <a:endParaRPr lang="en-US" sz="1200" b="0" i="0" u="none" strike="noStrike" dirty="0">
                        <a:solidFill>
                          <a:schemeClr val="tx1"/>
                        </a:solidFill>
                        <a:effectLst/>
                        <a:latin typeface="+mn-lt"/>
                      </a:endParaRPr>
                    </a:p>
                  </a:txBody>
                  <a:tcPr marL="7781" marR="7781" marT="7781" marB="0" anchor="ctr"/>
                </a:tc>
                <a:tc>
                  <a:txBody>
                    <a:bodyPr/>
                    <a:lstStyle/>
                    <a:p>
                      <a:pPr marL="57150" indent="0" algn="l" fontAlgn="t"/>
                      <a:r>
                        <a:rPr lang="en-US" sz="1200" u="none" strike="noStrike" dirty="0">
                          <a:effectLst/>
                          <a:latin typeface="+mn-lt"/>
                        </a:rPr>
                        <a:t>Issues around not having extra</a:t>
                      </a:r>
                      <a:r>
                        <a:rPr lang="en-US" sz="1200" u="none" strike="noStrike" baseline="0" dirty="0">
                          <a:effectLst/>
                          <a:latin typeface="+mn-lt"/>
                        </a:rPr>
                        <a:t> time to conduct training</a:t>
                      </a:r>
                      <a:endParaRPr lang="en-US" sz="1200" b="0" i="0" u="none" strike="noStrike" dirty="0">
                        <a:solidFill>
                          <a:schemeClr val="tx1"/>
                        </a:solidFill>
                        <a:effectLst/>
                        <a:latin typeface="+mn-lt"/>
                      </a:endParaRPr>
                    </a:p>
                  </a:txBody>
                  <a:tcPr marL="7781" marR="7781" marT="7781" marB="0" anchor="ctr"/>
                </a:tc>
                <a:tc>
                  <a:txBody>
                    <a:bodyPr/>
                    <a:lstStyle/>
                    <a:p>
                      <a:pPr marL="57150" indent="0" algn="l" fontAlgn="t"/>
                      <a:endParaRPr lang="en-US" sz="1200" b="0" i="0" u="none" strike="noStrike" dirty="0">
                        <a:solidFill>
                          <a:schemeClr val="tx1"/>
                        </a:solidFill>
                        <a:effectLst/>
                        <a:latin typeface="+mn-lt"/>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Training seen</a:t>
                      </a:r>
                      <a:r>
                        <a:rPr lang="en-US" sz="1200" u="none" strike="noStrike" baseline="0" dirty="0">
                          <a:effectLst/>
                          <a:latin typeface="+mn-lt"/>
                        </a:rPr>
                        <a:t> as a low priority task in nurses’ KPIs</a:t>
                      </a:r>
                      <a:endParaRPr lang="en-US" sz="1200" b="0" i="0" u="none" strike="noStrike" dirty="0">
                        <a:solidFill>
                          <a:schemeClr val="tx1"/>
                        </a:solidFill>
                        <a:effectLst/>
                        <a:latin typeface="+mn-lt"/>
                      </a:endParaRPr>
                    </a:p>
                  </a:txBody>
                  <a:tcPr marL="9525" marR="9525" marT="9525" marB="0" anchor="ctr"/>
                </a:tc>
                <a:tc>
                  <a:txBody>
                    <a:bodyPr/>
                    <a:lstStyle/>
                    <a:p>
                      <a:pPr marL="57150" marR="0" lvl="0" indent="0" algn="l" defTabSz="957816" rtl="0" eaLnBrk="1" fontAlgn="t" latinLnBrk="0" hangingPunct="1">
                        <a:lnSpc>
                          <a:spcPct val="100000"/>
                        </a:lnSpc>
                        <a:spcBef>
                          <a:spcPts val="0"/>
                        </a:spcBef>
                        <a:spcAft>
                          <a:spcPts val="0"/>
                        </a:spcAft>
                        <a:buClrTx/>
                        <a:buSzTx/>
                        <a:buFontTx/>
                        <a:buNone/>
                        <a:tabLst/>
                        <a:defRPr/>
                      </a:pPr>
                      <a:r>
                        <a:rPr lang="en-US" sz="1200" u="none" strike="noStrike" dirty="0">
                          <a:effectLst/>
                          <a:latin typeface="+mn-lt"/>
                        </a:rPr>
                        <a:t>Assign training as a</a:t>
                      </a:r>
                      <a:r>
                        <a:rPr lang="en-US" sz="1200" u="none" strike="noStrike" baseline="0" dirty="0">
                          <a:effectLst/>
                          <a:latin typeface="+mn-lt"/>
                        </a:rPr>
                        <a:t> priority </a:t>
                      </a:r>
                      <a:r>
                        <a:rPr lang="en-US" sz="1200" u="none" strike="noStrike" kern="1200" baseline="0" dirty="0">
                          <a:effectLst/>
                          <a:latin typeface="+mn-lt"/>
                        </a:rPr>
                        <a:t>in nurses’ KPI</a:t>
                      </a:r>
                      <a:endParaRPr lang="en-US" sz="1200" u="none" strike="noStrike" kern="1200" dirty="0">
                        <a:effectLst/>
                        <a:latin typeface="+mn-lt"/>
                      </a:endParaRPr>
                    </a:p>
                  </a:txBody>
                  <a:tcPr marL="9525" marR="9525" marT="9525" marB="0" anchor="ctr"/>
                </a:tc>
                <a:extLst>
                  <a:ext uri="{0D108BD9-81ED-4DB2-BD59-A6C34878D82A}">
                    <a16:rowId xmlns:a16="http://schemas.microsoft.com/office/drawing/2014/main" val="10001"/>
                  </a:ext>
                </a:extLst>
              </a:tr>
              <a:tr h="64404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Low number of</a:t>
                      </a:r>
                      <a:r>
                        <a:rPr lang="en-US" sz="1200" u="none" strike="noStrike" baseline="0" dirty="0">
                          <a:effectLst/>
                          <a:latin typeface="+mn-lt"/>
                        </a:rPr>
                        <a:t> patients screened for TB</a:t>
                      </a:r>
                      <a:endParaRPr lang="en-US" sz="1200" b="0" i="0" u="none" strike="noStrike" dirty="0">
                        <a:solidFill>
                          <a:schemeClr val="tx1"/>
                        </a:solidFill>
                        <a:effectLst/>
                        <a:latin typeface="+mn-lt"/>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Nurses not</a:t>
                      </a:r>
                      <a:r>
                        <a:rPr lang="en-US" sz="1200" u="none" strike="noStrike" baseline="0" dirty="0">
                          <a:effectLst/>
                          <a:latin typeface="+mn-lt"/>
                        </a:rPr>
                        <a:t> adequately skilled in TB screening</a:t>
                      </a:r>
                      <a:endParaRPr lang="en-US" sz="1200" b="0" i="0" u="none" strike="noStrike" dirty="0">
                        <a:solidFill>
                          <a:schemeClr val="tx1"/>
                        </a:solidFill>
                        <a:effectLst/>
                        <a:latin typeface="+mn-lt"/>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indent="0" algn="l" fontAlgn="t"/>
                      <a:r>
                        <a:rPr lang="en-US" sz="1200" u="none" strike="noStrike" dirty="0">
                          <a:effectLst/>
                          <a:latin typeface="+mn-lt"/>
                        </a:rPr>
                        <a:t>Lack</a:t>
                      </a:r>
                      <a:r>
                        <a:rPr lang="en-US" sz="1200" u="none" strike="noStrike" baseline="0" dirty="0">
                          <a:effectLst/>
                          <a:latin typeface="+mn-lt"/>
                        </a:rPr>
                        <a:t> of training workshops</a:t>
                      </a:r>
                      <a:endParaRPr lang="en-US" sz="1200" b="0" i="0" u="none" strike="noStrike" dirty="0">
                        <a:solidFill>
                          <a:schemeClr val="tx1"/>
                        </a:solidFill>
                        <a:effectLst/>
                        <a:latin typeface="+mn-lt"/>
                      </a:endParaRPr>
                    </a:p>
                  </a:txBody>
                  <a:tcPr marL="7781" marR="7781" marT="7781" marB="0" anchor="ctr"/>
                </a:tc>
                <a:tc>
                  <a:txBody>
                    <a:bodyPr/>
                    <a:lstStyle/>
                    <a:p>
                      <a:pPr marL="57150" indent="0" algn="l" fontAlgn="t"/>
                      <a:r>
                        <a:rPr lang="en-US" sz="1200" u="none" strike="noStrike" dirty="0">
                          <a:effectLst/>
                          <a:latin typeface="+mn-lt"/>
                        </a:rPr>
                        <a:t>No trainers</a:t>
                      </a:r>
                      <a:r>
                        <a:rPr lang="en-US" sz="1200" u="none" strike="noStrike" baseline="0" dirty="0">
                          <a:effectLst/>
                          <a:latin typeface="+mn-lt"/>
                        </a:rPr>
                        <a:t> available</a:t>
                      </a:r>
                      <a:endParaRPr lang="en-US" sz="1200" b="0" i="0" u="none" strike="noStrike" dirty="0">
                        <a:solidFill>
                          <a:schemeClr val="tx1"/>
                        </a:solidFill>
                        <a:effectLst/>
                        <a:latin typeface="+mn-lt"/>
                      </a:endParaRPr>
                    </a:p>
                  </a:txBody>
                  <a:tcPr marL="7781" marR="7781" marT="7781" marB="0" anchor="ctr"/>
                </a:tc>
                <a:tc>
                  <a:txBody>
                    <a:bodyPr/>
                    <a:lstStyle/>
                    <a:p>
                      <a:pPr marL="5715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kern="1200" dirty="0">
                          <a:effectLst/>
                          <a:latin typeface="+mn-lt"/>
                        </a:rPr>
                        <a:t>Staff are not interested in facilitating training</a:t>
                      </a:r>
                      <a:endParaRPr lang="en-US" sz="1200" b="0" i="0" u="none" strike="noStrike" kern="1200" dirty="0">
                        <a:solidFill>
                          <a:schemeClr val="tx1"/>
                        </a:solidFill>
                        <a:effectLst/>
                        <a:latin typeface="+mn-lt"/>
                        <a:ea typeface="+mn-ea"/>
                        <a:cs typeface="+mn-cs"/>
                      </a:endParaRPr>
                    </a:p>
                  </a:txBody>
                  <a:tcPr marL="7781" marR="7781" marT="7781" marB="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57150" marR="0" lvl="0" indent="0" algn="l" defTabSz="457200" rtl="0" eaLnBrk="1" fontAlgn="t" latinLnBrk="0" hangingPunct="1">
                        <a:lnSpc>
                          <a:spcPct val="100000"/>
                        </a:lnSpc>
                        <a:spcBef>
                          <a:spcPts val="0"/>
                        </a:spcBef>
                        <a:spcAft>
                          <a:spcPts val="0"/>
                        </a:spcAft>
                        <a:buClrTx/>
                        <a:buSzTx/>
                        <a:buFontTx/>
                        <a:buNone/>
                        <a:tabLst/>
                        <a:defRPr/>
                      </a:pPr>
                      <a:r>
                        <a:rPr lang="en-US" sz="1200" u="none" strike="noStrike" kern="1200" dirty="0">
                          <a:effectLst/>
                          <a:latin typeface="+mn-lt"/>
                        </a:rPr>
                        <a:t>Training seen as a low priority task in nurses’ KPIs</a:t>
                      </a:r>
                    </a:p>
                    <a:p>
                      <a:pPr marL="57150" indent="0" algn="l" fontAlgn="t"/>
                      <a:endParaRPr lang="en-US" sz="1200" b="0" i="0" u="none" strike="noStrike" kern="1200" dirty="0">
                        <a:solidFill>
                          <a:schemeClr val="tx1"/>
                        </a:solidFill>
                        <a:effectLst/>
                        <a:latin typeface="+mn-lt"/>
                        <a:ea typeface="+mn-ea"/>
                        <a:cs typeface="+mn-cs"/>
                      </a:endParaRPr>
                    </a:p>
                  </a:txBody>
                  <a:tcPr marL="9525" marR="9525" marT="9525" marB="0" anchor="ctr"/>
                </a:tc>
                <a:tc>
                  <a:txBody>
                    <a:bodyPr/>
                    <a:lstStyle/>
                    <a:p>
                      <a:pPr marL="5715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kern="1200" dirty="0">
                          <a:effectLst/>
                          <a:latin typeface="+mn-lt"/>
                        </a:rPr>
                        <a:t>Assign training as a</a:t>
                      </a:r>
                      <a:r>
                        <a:rPr lang="en-US" sz="1200" u="none" strike="noStrike" kern="1200" baseline="0" dirty="0">
                          <a:effectLst/>
                          <a:latin typeface="+mn-lt"/>
                        </a:rPr>
                        <a:t> priority in nurses’ KPI</a:t>
                      </a:r>
                      <a:endParaRPr lang="en-US" sz="1200" u="none" strike="noStrike" kern="1200" dirty="0">
                        <a:effectLst/>
                        <a:latin typeface="+mn-lt"/>
                      </a:endParaRPr>
                    </a:p>
                    <a:p>
                      <a:pPr marL="57150" indent="0" algn="l" fontAlgn="t"/>
                      <a:endParaRPr lang="en-US" sz="12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2"/>
                  </a:ext>
                </a:extLst>
              </a:tr>
            </a:tbl>
          </a:graphicData>
        </a:graphic>
      </p:graphicFrame>
      <p:grpSp>
        <p:nvGrpSpPr>
          <p:cNvPr id="19" name="Group 18"/>
          <p:cNvGrpSpPr/>
          <p:nvPr/>
        </p:nvGrpSpPr>
        <p:grpSpPr>
          <a:xfrm>
            <a:off x="2937450" y="4951326"/>
            <a:ext cx="5505251" cy="1271252"/>
            <a:chOff x="678730" y="4025245"/>
            <a:chExt cx="5505251" cy="1271252"/>
          </a:xfrm>
        </p:grpSpPr>
        <p:grpSp>
          <p:nvGrpSpPr>
            <p:cNvPr id="20" name="Group 19"/>
            <p:cNvGrpSpPr/>
            <p:nvPr/>
          </p:nvGrpSpPr>
          <p:grpSpPr>
            <a:xfrm>
              <a:off x="678730" y="4025245"/>
              <a:ext cx="5505251" cy="301658"/>
              <a:chOff x="678730" y="4025245"/>
              <a:chExt cx="5505251" cy="301658"/>
            </a:xfrm>
          </p:grpSpPr>
          <p:sp>
            <p:nvSpPr>
              <p:cNvPr id="33" name="Oval 32"/>
              <p:cNvSpPr/>
              <p:nvPr/>
            </p:nvSpPr>
            <p:spPr bwMode="auto">
              <a:xfrm>
                <a:off x="678730" y="4025245"/>
                <a:ext cx="339365" cy="301658"/>
              </a:xfrm>
              <a:prstGeom prst="ellipse">
                <a:avLst/>
              </a:prstGeom>
              <a:solidFill>
                <a:srgbClr val="EF471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lang="en-ZA" sz="1200" dirty="0">
                    <a:solidFill>
                      <a:schemeClr val="bg1"/>
                    </a:solidFill>
                  </a:rPr>
                  <a:t>1</a:t>
                </a:r>
                <a:endParaRPr kumimoji="0" lang="en-ZA" sz="1200" b="1" i="0" u="none" strike="noStrike" cap="none" normalizeH="0" baseline="0" dirty="0">
                  <a:ln>
                    <a:noFill/>
                  </a:ln>
                  <a:solidFill>
                    <a:schemeClr val="bg1"/>
                  </a:solidFill>
                  <a:effectLst/>
                </a:endParaRPr>
              </a:p>
            </p:txBody>
          </p:sp>
          <p:sp>
            <p:nvSpPr>
              <p:cNvPr id="34" name="TextBox 33"/>
              <p:cNvSpPr txBox="1"/>
              <p:nvPr/>
            </p:nvSpPr>
            <p:spPr>
              <a:xfrm>
                <a:off x="1013540" y="4081806"/>
                <a:ext cx="5170441" cy="240066"/>
              </a:xfrm>
              <a:prstGeom prst="rect">
                <a:avLst/>
              </a:prstGeom>
              <a:noFill/>
            </p:spPr>
            <p:txBody>
              <a:bodyPr wrap="square" rtlCol="0">
                <a:spAutoFit/>
              </a:bodyPr>
              <a:lstStyle/>
              <a:p>
                <a:r>
                  <a:rPr lang="en-ZA" sz="1200" b="0" dirty="0"/>
                  <a:t>Helps identify the root cause of a problem</a:t>
                </a:r>
              </a:p>
            </p:txBody>
          </p:sp>
        </p:grpSp>
        <p:grpSp>
          <p:nvGrpSpPr>
            <p:cNvPr id="21" name="Group 20"/>
            <p:cNvGrpSpPr/>
            <p:nvPr/>
          </p:nvGrpSpPr>
          <p:grpSpPr>
            <a:xfrm>
              <a:off x="678730" y="4494091"/>
              <a:ext cx="5505251" cy="333560"/>
              <a:chOff x="678730" y="4025245"/>
              <a:chExt cx="5505251" cy="333560"/>
            </a:xfrm>
          </p:grpSpPr>
          <p:sp>
            <p:nvSpPr>
              <p:cNvPr id="31" name="Oval 30"/>
              <p:cNvSpPr/>
              <p:nvPr/>
            </p:nvSpPr>
            <p:spPr bwMode="auto">
              <a:xfrm>
                <a:off x="678730" y="4025245"/>
                <a:ext cx="339365" cy="301658"/>
              </a:xfrm>
              <a:prstGeom prst="ellipse">
                <a:avLst/>
              </a:prstGeom>
              <a:solidFill>
                <a:srgbClr val="EF471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lang="en-ZA" sz="1200" dirty="0">
                    <a:solidFill>
                      <a:schemeClr val="bg1"/>
                    </a:solidFill>
                  </a:rPr>
                  <a:t>2</a:t>
                </a:r>
                <a:endParaRPr kumimoji="0" lang="en-ZA" sz="1200" b="1" i="0" u="none" strike="noStrike" cap="none" normalizeH="0" baseline="0" dirty="0">
                  <a:ln>
                    <a:noFill/>
                  </a:ln>
                  <a:solidFill>
                    <a:schemeClr val="bg1"/>
                  </a:solidFill>
                  <a:effectLst/>
                </a:endParaRPr>
              </a:p>
            </p:txBody>
          </p:sp>
          <p:sp>
            <p:nvSpPr>
              <p:cNvPr id="32" name="TextBox 31"/>
              <p:cNvSpPr txBox="1"/>
              <p:nvPr/>
            </p:nvSpPr>
            <p:spPr>
              <a:xfrm>
                <a:off x="1013540" y="4081806"/>
                <a:ext cx="5170441" cy="276999"/>
              </a:xfrm>
              <a:prstGeom prst="rect">
                <a:avLst/>
              </a:prstGeom>
              <a:noFill/>
            </p:spPr>
            <p:txBody>
              <a:bodyPr wrap="square" rtlCol="0">
                <a:spAutoFit/>
              </a:bodyPr>
              <a:lstStyle/>
              <a:p>
                <a:r>
                  <a:rPr lang="en-ZA" sz="1200" b="0" dirty="0">
                    <a:solidFill>
                      <a:srgbClr val="000000"/>
                    </a:solidFill>
                    <a:latin typeface="+mj-lt"/>
                  </a:rPr>
                  <a:t>Determine the relationship between different root causes of a problem</a:t>
                </a:r>
                <a:endParaRPr lang="en-ZA" sz="1200" b="0" dirty="0">
                  <a:latin typeface="+mj-lt"/>
                </a:endParaRPr>
              </a:p>
            </p:txBody>
          </p:sp>
        </p:grpSp>
        <p:grpSp>
          <p:nvGrpSpPr>
            <p:cNvPr id="22" name="Group 21"/>
            <p:cNvGrpSpPr/>
            <p:nvPr/>
          </p:nvGrpSpPr>
          <p:grpSpPr>
            <a:xfrm>
              <a:off x="678730" y="4962937"/>
              <a:ext cx="5505251" cy="333560"/>
              <a:chOff x="678730" y="4025245"/>
              <a:chExt cx="5505251" cy="333560"/>
            </a:xfrm>
          </p:grpSpPr>
          <p:sp>
            <p:nvSpPr>
              <p:cNvPr id="29" name="Oval 28"/>
              <p:cNvSpPr/>
              <p:nvPr/>
            </p:nvSpPr>
            <p:spPr bwMode="auto">
              <a:xfrm>
                <a:off x="678730" y="4025245"/>
                <a:ext cx="339365" cy="301658"/>
              </a:xfrm>
              <a:prstGeom prst="ellipse">
                <a:avLst/>
              </a:prstGeom>
              <a:solidFill>
                <a:srgbClr val="EF471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lang="en-ZA" sz="1200" dirty="0">
                    <a:solidFill>
                      <a:schemeClr val="bg1"/>
                    </a:solidFill>
                  </a:rPr>
                  <a:t>3</a:t>
                </a:r>
                <a:endParaRPr kumimoji="0" lang="en-ZA" sz="1200" b="1" i="0" u="none" strike="noStrike" cap="none" normalizeH="0" baseline="0" dirty="0">
                  <a:ln>
                    <a:noFill/>
                  </a:ln>
                  <a:solidFill>
                    <a:schemeClr val="bg1"/>
                  </a:solidFill>
                  <a:effectLst/>
                </a:endParaRPr>
              </a:p>
            </p:txBody>
          </p:sp>
          <p:sp>
            <p:nvSpPr>
              <p:cNvPr id="30" name="TextBox 29"/>
              <p:cNvSpPr txBox="1"/>
              <p:nvPr/>
            </p:nvSpPr>
            <p:spPr>
              <a:xfrm>
                <a:off x="1013540" y="4081806"/>
                <a:ext cx="5170441" cy="276999"/>
              </a:xfrm>
              <a:prstGeom prst="rect">
                <a:avLst/>
              </a:prstGeom>
              <a:noFill/>
            </p:spPr>
            <p:txBody>
              <a:bodyPr wrap="square" rtlCol="0">
                <a:spAutoFit/>
              </a:bodyPr>
              <a:lstStyle/>
              <a:p>
                <a:r>
                  <a:rPr lang="en-ZA" sz="1200" b="0" dirty="0">
                    <a:solidFill>
                      <a:srgbClr val="000000"/>
                    </a:solidFill>
                    <a:latin typeface="+mj-lt"/>
                  </a:rPr>
                  <a:t>One of the simplest tools; easy to complete without statistical analysis</a:t>
                </a:r>
              </a:p>
            </p:txBody>
          </p:sp>
        </p:grpSp>
      </p:grpSp>
      <p:sp>
        <p:nvSpPr>
          <p:cNvPr id="35" name="Rectangle 34"/>
          <p:cNvSpPr/>
          <p:nvPr/>
        </p:nvSpPr>
        <p:spPr>
          <a:xfrm>
            <a:off x="179388" y="1235386"/>
            <a:ext cx="8596923" cy="1677382"/>
          </a:xfrm>
          <a:prstGeom prst="rect">
            <a:avLst/>
          </a:prstGeom>
        </p:spPr>
        <p:txBody>
          <a:bodyPr wrap="square">
            <a:spAutoFit/>
          </a:bodyPr>
          <a:lstStyle/>
          <a:p>
            <a:pPr>
              <a:spcAft>
                <a:spcPts val="600"/>
              </a:spcAft>
            </a:pPr>
            <a:r>
              <a:rPr lang="en-ZA" sz="1400" b="1" dirty="0">
                <a:latin typeface="Arial" panose="020B0604020202020204" pitchFamily="34" charset="0"/>
                <a:cs typeface="Arial" panose="020B0604020202020204" pitchFamily="34" charset="0"/>
              </a:rPr>
              <a:t>The 5 Whys</a:t>
            </a:r>
          </a:p>
          <a:p>
            <a:pPr marL="0" indent="0">
              <a:lnSpc>
                <a:spcPct val="100000"/>
              </a:lnSpc>
              <a:buNone/>
            </a:pPr>
            <a:r>
              <a:rPr lang="en-ZA" sz="1400" b="0" dirty="0">
                <a:latin typeface="Arial" panose="020B0604020202020204" pitchFamily="34" charset="0"/>
                <a:cs typeface="Arial" panose="020B0604020202020204" pitchFamily="34" charset="0"/>
              </a:rPr>
              <a:t>5 Whys is an iterative interrogative technique used to explore the cause-and-effect relationships underlying a particular problem. The primary goal of the technique is to determine the root cause of a defect or problem by repeating the question "Why?" Each answer forms the basis of the next question.</a:t>
            </a:r>
            <a:r>
              <a:rPr lang="en-ZA" sz="1400" b="0" dirty="0">
                <a:solidFill>
                  <a:srgbClr val="222222"/>
                </a:solidFill>
                <a:latin typeface="Arial" panose="020B0604020202020204" pitchFamily="34" charset="0"/>
                <a:cs typeface="Arial" panose="020B0604020202020204" pitchFamily="34" charset="0"/>
              </a:rPr>
              <a:t> The method provides no hard and fast rules about what lines of questions to explore, or how long to continue the search for additional root causes. Thus, even when the method is closely followed, the outcome still depends upon the knowledge and persistence of the people involved.</a:t>
            </a:r>
            <a:r>
              <a:rPr lang="en-ZA" sz="1400" b="0" dirty="0">
                <a:latin typeface="Arial" panose="020B0604020202020204" pitchFamily="34" charset="0"/>
                <a:cs typeface="Arial" panose="020B0604020202020204" pitchFamily="34" charset="0"/>
              </a:rPr>
              <a:t> </a:t>
            </a:r>
          </a:p>
        </p:txBody>
      </p:sp>
      <p:sp>
        <p:nvSpPr>
          <p:cNvPr id="3" name="Rectangle 2"/>
          <p:cNvSpPr/>
          <p:nvPr/>
        </p:nvSpPr>
        <p:spPr>
          <a:xfrm>
            <a:off x="179388" y="4935990"/>
            <a:ext cx="4572000" cy="338554"/>
          </a:xfrm>
          <a:prstGeom prst="rect">
            <a:avLst/>
          </a:prstGeom>
        </p:spPr>
        <p:txBody>
          <a:bodyPr>
            <a:spAutoFit/>
          </a:bodyPr>
          <a:lstStyle/>
          <a:p>
            <a:pPr>
              <a:spcAft>
                <a:spcPts val="600"/>
              </a:spcAft>
            </a:pPr>
            <a:r>
              <a:rPr lang="en-ZA" sz="1600" dirty="0"/>
              <a:t>Benefits of the 5 Whys:</a:t>
            </a:r>
          </a:p>
        </p:txBody>
      </p:sp>
      <p:sp>
        <p:nvSpPr>
          <p:cNvPr id="23" name="Slide Number Placeholder 2"/>
          <p:cNvSpPr>
            <a:spLocks noGrp="1"/>
          </p:cNvSpPr>
          <p:nvPr>
            <p:ph type="sldNum" sz="quarter" idx="10"/>
          </p:nvPr>
        </p:nvSpPr>
        <p:spPr>
          <a:xfrm>
            <a:off x="7269164" y="6503990"/>
            <a:ext cx="1693862" cy="269875"/>
          </a:xfrm>
        </p:spPr>
        <p:txBody>
          <a:bodyPr/>
          <a:lstStyle/>
          <a:p>
            <a:pPr>
              <a:defRPr/>
            </a:pPr>
            <a:fld id="{28A37779-3EFF-4C44-81BE-A0A03BDD188D}" type="slidenum">
              <a:rPr lang="en-AU" smtClean="0"/>
              <a:pPr>
                <a:defRPr/>
              </a:pPr>
              <a:t>39</a:t>
            </a:fld>
            <a:endParaRPr lang="en-AU" dirty="0"/>
          </a:p>
        </p:txBody>
      </p:sp>
    </p:spTree>
    <p:extLst>
      <p:ext uri="{BB962C8B-B14F-4D97-AF65-F5344CB8AC3E}">
        <p14:creationId xmlns:p14="http://schemas.microsoft.com/office/powerpoint/2010/main" val="182412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Key Messages</a:t>
            </a:r>
          </a:p>
        </p:txBody>
      </p:sp>
      <p:sp>
        <p:nvSpPr>
          <p:cNvPr id="6" name="TextBox 5"/>
          <p:cNvSpPr txBox="1"/>
          <p:nvPr/>
        </p:nvSpPr>
        <p:spPr>
          <a:xfrm>
            <a:off x="250825" y="1286633"/>
            <a:ext cx="8605838" cy="4493538"/>
          </a:xfrm>
          <a:prstGeom prst="rect">
            <a:avLst/>
          </a:prstGeom>
          <a:noFill/>
        </p:spPr>
        <p:txBody>
          <a:bodyPr wrap="square" rtlCol="0">
            <a:spAutoFit/>
          </a:bodyPr>
          <a:lstStyle/>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Planning, Financing, Implementing, Monitoring and Responding are  </a:t>
            </a:r>
            <a:r>
              <a:rPr lang="en-ZA" sz="2200" b="1" dirty="0">
                <a:latin typeface="Arial" panose="020B0604020202020204" pitchFamily="34" charset="0"/>
                <a:cs typeface="Arial" panose="020B0604020202020204" pitchFamily="34" charset="0"/>
              </a:rPr>
              <a:t>one  (Single) objective</a:t>
            </a:r>
          </a:p>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Integration of Planning with Service Delivery (business of health care)</a:t>
            </a:r>
          </a:p>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Integration of </a:t>
            </a:r>
            <a:r>
              <a:rPr lang="en-ZA" sz="2200" b="1" dirty="0">
                <a:latin typeface="Arial" panose="020B0604020202020204" pitchFamily="34" charset="0"/>
                <a:cs typeface="Arial" panose="020B0604020202020204" pitchFamily="34" charset="0"/>
              </a:rPr>
              <a:t>Planning with Programme and Administrative line  functions</a:t>
            </a:r>
          </a:p>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Integration of Programme Implementation with Service Delivery  Platform</a:t>
            </a:r>
          </a:p>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Timely Response and Action Planning are life blood of effective  health system</a:t>
            </a:r>
          </a:p>
          <a:p>
            <a:pPr marL="342900" indent="-342900" algn="just">
              <a:buFont typeface="Wingdings" panose="05000000000000000000" pitchFamily="2" charset="2"/>
              <a:buChar char="ü"/>
            </a:pPr>
            <a:r>
              <a:rPr lang="en-ZA" sz="2200" dirty="0">
                <a:latin typeface="Arial" panose="020B0604020202020204" pitchFamily="34" charset="0"/>
                <a:cs typeface="Arial" panose="020B0604020202020204" pitchFamily="34" charset="0"/>
              </a:rPr>
              <a:t>Health Systems Effectiveness is attained through </a:t>
            </a:r>
            <a:r>
              <a:rPr lang="en-ZA" sz="2200" b="1" dirty="0">
                <a:latin typeface="Arial" panose="020B0604020202020204" pitchFamily="34" charset="0"/>
                <a:cs typeface="Arial" panose="020B0604020202020204" pitchFamily="34" charset="0"/>
              </a:rPr>
              <a:t>high level coverage  of key clinical and public health interventions delivered at high quality,  all the time.</a:t>
            </a:r>
          </a:p>
        </p:txBody>
      </p:sp>
    </p:spTree>
    <p:extLst>
      <p:ext uri="{BB962C8B-B14F-4D97-AF65-F5344CB8AC3E}">
        <p14:creationId xmlns:p14="http://schemas.microsoft.com/office/powerpoint/2010/main" val="1996908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3E14-5AB8-4B33-890A-44335EF0BC66}"/>
              </a:ext>
            </a:extLst>
          </p:cNvPr>
          <p:cNvSpPr>
            <a:spLocks noGrp="1"/>
          </p:cNvSpPr>
          <p:nvPr>
            <p:ph type="title"/>
          </p:nvPr>
        </p:nvSpPr>
        <p:spPr/>
        <p:txBody>
          <a:bodyPr/>
          <a:lstStyle/>
          <a:p>
            <a:r>
              <a:rPr lang="en-US" dirty="0"/>
              <a:t>Why are we here? – </a:t>
            </a:r>
            <a:r>
              <a:rPr lang="en-ZA" dirty="0"/>
              <a:t>The Five Whys Technique </a:t>
            </a:r>
          </a:p>
        </p:txBody>
      </p:sp>
      <p:sp>
        <p:nvSpPr>
          <p:cNvPr id="3" name="Slide Number Placeholder 2">
            <a:extLst>
              <a:ext uri="{FF2B5EF4-FFF2-40B4-BE49-F238E27FC236}">
                <a16:creationId xmlns:a16="http://schemas.microsoft.com/office/drawing/2014/main" id="{004D157A-1990-43EE-83CC-AF1112F3A6A6}"/>
              </a:ext>
            </a:extLst>
          </p:cNvPr>
          <p:cNvSpPr>
            <a:spLocks noGrp="1"/>
          </p:cNvSpPr>
          <p:nvPr>
            <p:ph type="sldNum" sz="quarter" idx="11"/>
          </p:nvPr>
        </p:nvSpPr>
        <p:spPr/>
        <p:txBody>
          <a:bodyPr/>
          <a:lstStyle/>
          <a:p>
            <a:fld id="{6F95C33E-24F2-452D-AE9F-D6633E523EED}" type="slidenum">
              <a:rPr lang="en-ZA" smtClean="0"/>
              <a:pPr/>
              <a:t>40</a:t>
            </a:fld>
            <a:endParaRPr lang="en-ZA"/>
          </a:p>
        </p:txBody>
      </p:sp>
      <p:sp>
        <p:nvSpPr>
          <p:cNvPr id="148" name="Content Placeholder 5">
            <a:extLst>
              <a:ext uri="{FF2B5EF4-FFF2-40B4-BE49-F238E27FC236}">
                <a16:creationId xmlns:a16="http://schemas.microsoft.com/office/drawing/2014/main" id="{13A47EF2-DD21-4D02-BC23-E50E11713980}"/>
              </a:ext>
            </a:extLst>
          </p:cNvPr>
          <p:cNvSpPr txBox="1">
            <a:spLocks/>
          </p:cNvSpPr>
          <p:nvPr/>
        </p:nvSpPr>
        <p:spPr>
          <a:xfrm>
            <a:off x="756359" y="3334645"/>
            <a:ext cx="397625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R="0" lvl="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49" name="Content Placeholder 5">
            <a:extLst>
              <a:ext uri="{FF2B5EF4-FFF2-40B4-BE49-F238E27FC236}">
                <a16:creationId xmlns:a16="http://schemas.microsoft.com/office/drawing/2014/main" id="{FBE95B16-4661-46E7-9116-56CC8E086C31}"/>
              </a:ext>
            </a:extLst>
          </p:cNvPr>
          <p:cNvSpPr txBox="1">
            <a:spLocks/>
          </p:cNvSpPr>
          <p:nvPr/>
        </p:nvSpPr>
        <p:spPr>
          <a:xfrm>
            <a:off x="756359" y="4176323"/>
            <a:ext cx="397625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R="0" lvl="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50" name="Content Placeholder 5">
            <a:extLst>
              <a:ext uri="{FF2B5EF4-FFF2-40B4-BE49-F238E27FC236}">
                <a16:creationId xmlns:a16="http://schemas.microsoft.com/office/drawing/2014/main" id="{70C3EBF1-146F-4653-A8A0-BC37990527B5}"/>
              </a:ext>
            </a:extLst>
          </p:cNvPr>
          <p:cNvSpPr txBox="1">
            <a:spLocks/>
          </p:cNvSpPr>
          <p:nvPr/>
        </p:nvSpPr>
        <p:spPr>
          <a:xfrm>
            <a:off x="756359" y="5018001"/>
            <a:ext cx="397625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R="0" lvl="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52" name="Content Placeholder 5">
            <a:extLst>
              <a:ext uri="{FF2B5EF4-FFF2-40B4-BE49-F238E27FC236}">
                <a16:creationId xmlns:a16="http://schemas.microsoft.com/office/drawing/2014/main" id="{A68C768D-4213-41B6-AA8C-355A2FBC0C8C}"/>
              </a:ext>
            </a:extLst>
          </p:cNvPr>
          <p:cNvSpPr txBox="1">
            <a:spLocks/>
          </p:cNvSpPr>
          <p:nvPr/>
        </p:nvSpPr>
        <p:spPr>
          <a:xfrm>
            <a:off x="756359" y="2489915"/>
            <a:ext cx="397625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54" name="Content Placeholder 5">
            <a:extLst>
              <a:ext uri="{FF2B5EF4-FFF2-40B4-BE49-F238E27FC236}">
                <a16:creationId xmlns:a16="http://schemas.microsoft.com/office/drawing/2014/main" id="{9087CA0B-C60F-4BB8-961F-21242939D689}"/>
              </a:ext>
            </a:extLst>
          </p:cNvPr>
          <p:cNvSpPr txBox="1">
            <a:spLocks/>
          </p:cNvSpPr>
          <p:nvPr/>
        </p:nvSpPr>
        <p:spPr>
          <a:xfrm>
            <a:off x="6120821" y="1649809"/>
            <a:ext cx="2735841"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342900" marR="0" lvl="0" indent="-34290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83" name="Content Placeholder 5">
            <a:extLst>
              <a:ext uri="{FF2B5EF4-FFF2-40B4-BE49-F238E27FC236}">
                <a16:creationId xmlns:a16="http://schemas.microsoft.com/office/drawing/2014/main" id="{A56FA010-3251-4E1F-A900-755E43B6FDD2}"/>
              </a:ext>
            </a:extLst>
          </p:cNvPr>
          <p:cNvSpPr txBox="1">
            <a:spLocks/>
          </p:cNvSpPr>
          <p:nvPr/>
        </p:nvSpPr>
        <p:spPr>
          <a:xfrm>
            <a:off x="756359" y="1645185"/>
            <a:ext cx="3976255"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just" defTabSz="914400" rtl="0" eaLnBrk="1" fontAlgn="auto" latinLnBrk="0" hangingPunct="1">
              <a:lnSpc>
                <a:spcPct val="100000"/>
              </a:lnSpc>
              <a:spcBef>
                <a:spcPct val="20000"/>
              </a:spcBef>
              <a:spcAft>
                <a:spcPts val="0"/>
              </a:spcAft>
              <a:buClr>
                <a:schemeClr val="tx2"/>
              </a:buClr>
              <a:buSzTx/>
              <a:buFont typeface="Arial" pitchFamily="34" charset="0"/>
              <a:buNone/>
              <a:tabLst/>
              <a:defRPr/>
            </a:pPr>
            <a:endParaRPr kumimoji="0" lang="en-ZA"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53" name="TextBox 152">
            <a:extLst>
              <a:ext uri="{FF2B5EF4-FFF2-40B4-BE49-F238E27FC236}">
                <a16:creationId xmlns:a16="http://schemas.microsoft.com/office/drawing/2014/main" id="{60090050-0849-4DC4-A46A-1549E0D15F3A}"/>
              </a:ext>
            </a:extLst>
          </p:cNvPr>
          <p:cNvSpPr txBox="1"/>
          <p:nvPr/>
        </p:nvSpPr>
        <p:spPr>
          <a:xfrm rot="20223960">
            <a:off x="501556" y="1732571"/>
            <a:ext cx="1434880" cy="461665"/>
          </a:xfrm>
          <a:prstGeom prst="rect">
            <a:avLst/>
          </a:prstGeom>
          <a:noFill/>
        </p:spPr>
        <p:txBody>
          <a:bodyPr wrap="none" rtlCol="0">
            <a:spAutoFit/>
          </a:bodyPr>
          <a:lstStyle/>
          <a:p>
            <a:r>
              <a:rPr lang="en-ZA" sz="2400" b="1" dirty="0">
                <a:solidFill>
                  <a:schemeClr val="bg2"/>
                </a:solidFill>
              </a:rPr>
              <a:t>Challenge</a:t>
            </a:r>
          </a:p>
        </p:txBody>
      </p:sp>
      <p:cxnSp>
        <p:nvCxnSpPr>
          <p:cNvPr id="5" name="Straight Arrow Connector 4">
            <a:extLst>
              <a:ext uri="{FF2B5EF4-FFF2-40B4-BE49-F238E27FC236}">
                <a16:creationId xmlns:a16="http://schemas.microsoft.com/office/drawing/2014/main" id="{C91B4933-3B82-4F89-8B36-E4F1C8265A99}"/>
              </a:ext>
            </a:extLst>
          </p:cNvPr>
          <p:cNvCxnSpPr>
            <a:cxnSpLocks/>
            <a:stCxn id="183" idx="3"/>
            <a:endCxn id="154" idx="1"/>
          </p:cNvCxnSpPr>
          <p:nvPr/>
        </p:nvCxnSpPr>
        <p:spPr>
          <a:xfrm>
            <a:off x="4732614" y="1988085"/>
            <a:ext cx="1388207" cy="4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DD788037-4112-4D6A-8B5D-EC075DC84AD8}"/>
              </a:ext>
            </a:extLst>
          </p:cNvPr>
          <p:cNvCxnSpPr>
            <a:cxnSpLocks/>
          </p:cNvCxnSpPr>
          <p:nvPr/>
        </p:nvCxnSpPr>
        <p:spPr>
          <a:xfrm rot="5400000">
            <a:off x="4915637" y="2479374"/>
            <a:ext cx="322819" cy="68886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DD377A9B-8018-4A66-AFE3-AF29DAAA3EFD}"/>
              </a:ext>
            </a:extLst>
          </p:cNvPr>
          <p:cNvCxnSpPr>
            <a:cxnSpLocks/>
          </p:cNvCxnSpPr>
          <p:nvPr/>
        </p:nvCxnSpPr>
        <p:spPr>
          <a:xfrm rot="5400000">
            <a:off x="4911675" y="4994882"/>
            <a:ext cx="322819" cy="68886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31C2D79-757F-4CF3-B66F-9A3D29C9FF68}"/>
              </a:ext>
            </a:extLst>
          </p:cNvPr>
          <p:cNvCxnSpPr>
            <a:cxnSpLocks/>
          </p:cNvCxnSpPr>
          <p:nvPr/>
        </p:nvCxnSpPr>
        <p:spPr>
          <a:xfrm rot="5400000">
            <a:off x="4915638" y="3269870"/>
            <a:ext cx="322819" cy="68886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8728BB65-50CE-49EF-8EB5-ED107BA18926}"/>
              </a:ext>
            </a:extLst>
          </p:cNvPr>
          <p:cNvCxnSpPr>
            <a:cxnSpLocks/>
          </p:cNvCxnSpPr>
          <p:nvPr/>
        </p:nvCxnSpPr>
        <p:spPr>
          <a:xfrm rot="5400000">
            <a:off x="4911674" y="4117780"/>
            <a:ext cx="322819" cy="68886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3770B6-4036-4A74-BF96-2BE0755DF99B}"/>
              </a:ext>
            </a:extLst>
          </p:cNvPr>
          <p:cNvSpPr txBox="1"/>
          <p:nvPr/>
        </p:nvSpPr>
        <p:spPr>
          <a:xfrm>
            <a:off x="5003206" y="1480792"/>
            <a:ext cx="828618" cy="400110"/>
          </a:xfrm>
          <a:prstGeom prst="rect">
            <a:avLst/>
          </a:prstGeom>
          <a:noFill/>
        </p:spPr>
        <p:txBody>
          <a:bodyPr wrap="square" rtlCol="0">
            <a:spAutoFit/>
          </a:bodyPr>
          <a:lstStyle/>
          <a:p>
            <a:r>
              <a:rPr lang="en-ZA" sz="2000" b="1" dirty="0"/>
              <a:t>WHY?</a:t>
            </a:r>
          </a:p>
        </p:txBody>
      </p:sp>
      <p:sp>
        <p:nvSpPr>
          <p:cNvPr id="51" name="TextBox 50">
            <a:extLst>
              <a:ext uri="{FF2B5EF4-FFF2-40B4-BE49-F238E27FC236}">
                <a16:creationId xmlns:a16="http://schemas.microsoft.com/office/drawing/2014/main" id="{67AF2661-7F5D-49E0-8737-28D33D2C6BBF}"/>
              </a:ext>
            </a:extLst>
          </p:cNvPr>
          <p:cNvSpPr txBox="1"/>
          <p:nvPr/>
        </p:nvSpPr>
        <p:spPr>
          <a:xfrm>
            <a:off x="5002058" y="2255281"/>
            <a:ext cx="828618" cy="400110"/>
          </a:xfrm>
          <a:prstGeom prst="rect">
            <a:avLst/>
          </a:prstGeom>
          <a:noFill/>
        </p:spPr>
        <p:txBody>
          <a:bodyPr wrap="square" rtlCol="0">
            <a:spAutoFit/>
          </a:bodyPr>
          <a:lstStyle/>
          <a:p>
            <a:r>
              <a:rPr lang="en-ZA" sz="2000" b="1" dirty="0"/>
              <a:t>WHY?</a:t>
            </a:r>
          </a:p>
        </p:txBody>
      </p:sp>
      <p:sp>
        <p:nvSpPr>
          <p:cNvPr id="52" name="TextBox 51">
            <a:extLst>
              <a:ext uri="{FF2B5EF4-FFF2-40B4-BE49-F238E27FC236}">
                <a16:creationId xmlns:a16="http://schemas.microsoft.com/office/drawing/2014/main" id="{BF82F2F0-372C-42E3-86C5-0D245C0450A4}"/>
              </a:ext>
            </a:extLst>
          </p:cNvPr>
          <p:cNvSpPr txBox="1"/>
          <p:nvPr/>
        </p:nvSpPr>
        <p:spPr>
          <a:xfrm>
            <a:off x="5000910" y="3063867"/>
            <a:ext cx="828618" cy="400110"/>
          </a:xfrm>
          <a:prstGeom prst="rect">
            <a:avLst/>
          </a:prstGeom>
          <a:noFill/>
        </p:spPr>
        <p:txBody>
          <a:bodyPr wrap="square" rtlCol="0">
            <a:spAutoFit/>
          </a:bodyPr>
          <a:lstStyle/>
          <a:p>
            <a:r>
              <a:rPr lang="en-ZA" sz="2000" b="1" dirty="0"/>
              <a:t>WHY?</a:t>
            </a:r>
          </a:p>
        </p:txBody>
      </p:sp>
      <p:sp>
        <p:nvSpPr>
          <p:cNvPr id="53" name="TextBox 52">
            <a:extLst>
              <a:ext uri="{FF2B5EF4-FFF2-40B4-BE49-F238E27FC236}">
                <a16:creationId xmlns:a16="http://schemas.microsoft.com/office/drawing/2014/main" id="{C396540A-FBC1-4659-9EC2-814B2A03BAC3}"/>
              </a:ext>
            </a:extLst>
          </p:cNvPr>
          <p:cNvSpPr txBox="1"/>
          <p:nvPr/>
        </p:nvSpPr>
        <p:spPr>
          <a:xfrm>
            <a:off x="5000910" y="3890225"/>
            <a:ext cx="828618" cy="400110"/>
          </a:xfrm>
          <a:prstGeom prst="rect">
            <a:avLst/>
          </a:prstGeom>
          <a:noFill/>
        </p:spPr>
        <p:txBody>
          <a:bodyPr wrap="square" rtlCol="0">
            <a:spAutoFit/>
          </a:bodyPr>
          <a:lstStyle/>
          <a:p>
            <a:r>
              <a:rPr lang="en-ZA" sz="2000" b="1" dirty="0"/>
              <a:t>WHY?</a:t>
            </a:r>
          </a:p>
        </p:txBody>
      </p:sp>
      <p:sp>
        <p:nvSpPr>
          <p:cNvPr id="54" name="TextBox 53">
            <a:extLst>
              <a:ext uri="{FF2B5EF4-FFF2-40B4-BE49-F238E27FC236}">
                <a16:creationId xmlns:a16="http://schemas.microsoft.com/office/drawing/2014/main" id="{818D3CE0-23BA-4143-9AEF-45DFE806D3C9}"/>
              </a:ext>
            </a:extLst>
          </p:cNvPr>
          <p:cNvSpPr txBox="1"/>
          <p:nvPr/>
        </p:nvSpPr>
        <p:spPr>
          <a:xfrm>
            <a:off x="4984522" y="4754160"/>
            <a:ext cx="828618" cy="400110"/>
          </a:xfrm>
          <a:prstGeom prst="rect">
            <a:avLst/>
          </a:prstGeom>
          <a:noFill/>
        </p:spPr>
        <p:txBody>
          <a:bodyPr wrap="square" rtlCol="0">
            <a:spAutoFit/>
          </a:bodyPr>
          <a:lstStyle/>
          <a:p>
            <a:r>
              <a:rPr lang="en-ZA" sz="2000" b="1" dirty="0"/>
              <a:t>WHY?</a:t>
            </a:r>
          </a:p>
        </p:txBody>
      </p:sp>
      <p:sp>
        <p:nvSpPr>
          <p:cNvPr id="21" name="TextBox 20">
            <a:extLst>
              <a:ext uri="{FF2B5EF4-FFF2-40B4-BE49-F238E27FC236}">
                <a16:creationId xmlns:a16="http://schemas.microsoft.com/office/drawing/2014/main" id="{06F6704E-AFF7-4CC9-B19A-78D8E3C32625}"/>
              </a:ext>
            </a:extLst>
          </p:cNvPr>
          <p:cNvSpPr txBox="1"/>
          <p:nvPr/>
        </p:nvSpPr>
        <p:spPr>
          <a:xfrm>
            <a:off x="684609" y="1258878"/>
            <a:ext cx="3520440" cy="365760"/>
          </a:xfrm>
          <a:prstGeom prst="rect">
            <a:avLst/>
          </a:prstGeom>
          <a:noFill/>
        </p:spPr>
        <p:txBody>
          <a:bodyPr wrap="square" rtlCol="0">
            <a:spAutoFit/>
          </a:bodyPr>
          <a:lstStyle/>
          <a:p>
            <a:r>
              <a:rPr lang="en-ZA" b="1" dirty="0"/>
              <a:t>Root Cause Analysis: The 5 Whys</a:t>
            </a:r>
          </a:p>
        </p:txBody>
      </p:sp>
    </p:spTree>
    <p:extLst>
      <p:ext uri="{BB962C8B-B14F-4D97-AF65-F5344CB8AC3E}">
        <p14:creationId xmlns:p14="http://schemas.microsoft.com/office/powerpoint/2010/main" val="40618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animEffect transition="in" filter="fade">
                                      <p:cBhvr>
                                        <p:cTn id="21" dur="500"/>
                                        <p:tgtEl>
                                          <p:spTgt spid="1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500"/>
                                        <p:tgtEl>
                                          <p:spTgt spid="152"/>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500"/>
                                        <p:tgtEl>
                                          <p:spTgt spid="1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500"/>
                                        <p:tgtEl>
                                          <p:spTgt spid="1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0"/>
                                        </p:tgtEl>
                                        <p:attrNameLst>
                                          <p:attrName>style.visibility</p:attrName>
                                        </p:attrNameLst>
                                      </p:cBhvr>
                                      <p:to>
                                        <p:strVal val="visible"/>
                                      </p:to>
                                    </p:set>
                                    <p:animEffect transition="in" filter="fade">
                                      <p:cBhvr>
                                        <p:cTn id="59" dur="500"/>
                                        <p:tgtEl>
                                          <p:spTgt spid="150"/>
                                        </p:tgtEl>
                                      </p:cBhvr>
                                    </p:animEffect>
                                  </p:childTnLst>
                                </p:cTn>
                              </p:par>
                              <p:par>
                                <p:cTn id="60" presetID="10"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2" grpId="0" animBg="1"/>
      <p:bldP spid="154" grpId="0" animBg="1"/>
      <p:bldP spid="183" grpId="0" animBg="1"/>
      <p:bldP spid="153" grpId="0"/>
      <p:bldP spid="16" grpId="0"/>
      <p:bldP spid="51" grpId="0"/>
      <p:bldP spid="52" grpId="0"/>
      <p:bldP spid="53" grpId="0"/>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721B-FF05-4E45-B0E4-7DEA379E6936}"/>
              </a:ext>
            </a:extLst>
          </p:cNvPr>
          <p:cNvSpPr>
            <a:spLocks noGrp="1"/>
          </p:cNvSpPr>
          <p:nvPr>
            <p:ph type="title"/>
          </p:nvPr>
        </p:nvSpPr>
        <p:spPr/>
        <p:txBody>
          <a:bodyPr/>
          <a:lstStyle/>
          <a:p>
            <a:r>
              <a:rPr lang="en-US" dirty="0"/>
              <a:t>Why are we here? – </a:t>
            </a:r>
            <a:r>
              <a:rPr lang="en-ZA" dirty="0"/>
              <a:t>Fishbone Diagram</a:t>
            </a:r>
          </a:p>
        </p:txBody>
      </p:sp>
      <p:sp>
        <p:nvSpPr>
          <p:cNvPr id="3" name="Slide Number Placeholder 2">
            <a:extLst>
              <a:ext uri="{FF2B5EF4-FFF2-40B4-BE49-F238E27FC236}">
                <a16:creationId xmlns:a16="http://schemas.microsoft.com/office/drawing/2014/main" id="{D3B61430-672C-4B15-AF48-C5BF259A7D92}"/>
              </a:ext>
            </a:extLst>
          </p:cNvPr>
          <p:cNvSpPr>
            <a:spLocks noGrp="1"/>
          </p:cNvSpPr>
          <p:nvPr>
            <p:ph type="sldNum" sz="quarter" idx="11"/>
          </p:nvPr>
        </p:nvSpPr>
        <p:spPr/>
        <p:txBody>
          <a:bodyPr/>
          <a:lstStyle/>
          <a:p>
            <a:pPr>
              <a:defRPr/>
            </a:pPr>
            <a:fld id="{86CC0091-CED5-4216-9AA8-5037903C1881}" type="slidenum">
              <a:rPr lang="en-AU" smtClean="0"/>
              <a:pPr>
                <a:defRPr/>
              </a:pPr>
              <a:t>41</a:t>
            </a:fld>
            <a:endParaRPr lang="en-AU" dirty="0"/>
          </a:p>
        </p:txBody>
      </p:sp>
      <p:sp>
        <p:nvSpPr>
          <p:cNvPr id="5" name="TextBox 4">
            <a:extLst>
              <a:ext uri="{FF2B5EF4-FFF2-40B4-BE49-F238E27FC236}">
                <a16:creationId xmlns:a16="http://schemas.microsoft.com/office/drawing/2014/main" id="{9C7EC3D0-422C-4C38-BBAD-A2D0C56EDFC2}"/>
              </a:ext>
            </a:extLst>
          </p:cNvPr>
          <p:cNvSpPr txBox="1"/>
          <p:nvPr/>
        </p:nvSpPr>
        <p:spPr>
          <a:xfrm>
            <a:off x="250825" y="1282382"/>
            <a:ext cx="3520440" cy="365760"/>
          </a:xfrm>
          <a:prstGeom prst="rect">
            <a:avLst/>
          </a:prstGeom>
          <a:noFill/>
        </p:spPr>
        <p:txBody>
          <a:bodyPr wrap="square" rtlCol="0">
            <a:spAutoFit/>
          </a:bodyPr>
          <a:lstStyle/>
          <a:p>
            <a:r>
              <a:rPr lang="en-ZA" b="1" dirty="0"/>
              <a:t>Fishbone Diagram Example 1</a:t>
            </a:r>
          </a:p>
        </p:txBody>
      </p:sp>
      <p:sp>
        <p:nvSpPr>
          <p:cNvPr id="6" name="Rectangle 5">
            <a:extLst>
              <a:ext uri="{FF2B5EF4-FFF2-40B4-BE49-F238E27FC236}">
                <a16:creationId xmlns:a16="http://schemas.microsoft.com/office/drawing/2014/main" id="{AF29B276-578F-4D90-B11B-8CF2BEE41DE4}"/>
              </a:ext>
            </a:extLst>
          </p:cNvPr>
          <p:cNvSpPr/>
          <p:nvPr/>
        </p:nvSpPr>
        <p:spPr>
          <a:xfrm>
            <a:off x="1386840" y="1645920"/>
            <a:ext cx="6944043" cy="420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407A4BA1-6779-4234-A307-3642C5F88836}"/>
              </a:ext>
            </a:extLst>
          </p:cNvPr>
          <p:cNvPicPr>
            <a:picLocks noChangeAspect="1"/>
          </p:cNvPicPr>
          <p:nvPr/>
        </p:nvPicPr>
        <p:blipFill>
          <a:blip r:embed="rId2"/>
          <a:stretch>
            <a:fillRect/>
          </a:stretch>
        </p:blipFill>
        <p:spPr>
          <a:xfrm>
            <a:off x="5158054" y="3559810"/>
            <a:ext cx="3698610" cy="2240598"/>
          </a:xfrm>
          <a:prstGeom prst="rect">
            <a:avLst/>
          </a:prstGeom>
          <a:ln w="12700">
            <a:solidFill>
              <a:schemeClr val="tx1"/>
            </a:solidFill>
          </a:ln>
        </p:spPr>
      </p:pic>
      <p:pic>
        <p:nvPicPr>
          <p:cNvPr id="8" name="Picture 7">
            <a:extLst>
              <a:ext uri="{FF2B5EF4-FFF2-40B4-BE49-F238E27FC236}">
                <a16:creationId xmlns:a16="http://schemas.microsoft.com/office/drawing/2014/main" id="{E14A30AA-4F88-4BEB-9527-3213B9C14F38}"/>
              </a:ext>
            </a:extLst>
          </p:cNvPr>
          <p:cNvPicPr>
            <a:picLocks noChangeAspect="1"/>
          </p:cNvPicPr>
          <p:nvPr/>
        </p:nvPicPr>
        <p:blipFill>
          <a:blip r:embed="rId3"/>
          <a:stretch>
            <a:fillRect/>
          </a:stretch>
        </p:blipFill>
        <p:spPr>
          <a:xfrm>
            <a:off x="250826" y="1665289"/>
            <a:ext cx="4787036" cy="2342832"/>
          </a:xfrm>
          <a:prstGeom prst="rect">
            <a:avLst/>
          </a:prstGeom>
          <a:ln w="12700">
            <a:solidFill>
              <a:schemeClr val="tx1"/>
            </a:solidFill>
          </a:ln>
        </p:spPr>
      </p:pic>
      <p:sp>
        <p:nvSpPr>
          <p:cNvPr id="9" name="TextBox 8">
            <a:extLst>
              <a:ext uri="{FF2B5EF4-FFF2-40B4-BE49-F238E27FC236}">
                <a16:creationId xmlns:a16="http://schemas.microsoft.com/office/drawing/2014/main" id="{DBB6B74E-3932-46C1-ADF2-9EFD1AA6CF6D}"/>
              </a:ext>
            </a:extLst>
          </p:cNvPr>
          <p:cNvSpPr txBox="1"/>
          <p:nvPr/>
        </p:nvSpPr>
        <p:spPr>
          <a:xfrm>
            <a:off x="5037862" y="3169602"/>
            <a:ext cx="3520440" cy="365760"/>
          </a:xfrm>
          <a:prstGeom prst="rect">
            <a:avLst/>
          </a:prstGeom>
          <a:noFill/>
        </p:spPr>
        <p:txBody>
          <a:bodyPr wrap="square" rtlCol="0">
            <a:spAutoFit/>
          </a:bodyPr>
          <a:lstStyle/>
          <a:p>
            <a:r>
              <a:rPr lang="en-ZA" b="1" dirty="0"/>
              <a:t>Fishbone Diagram Example 2</a:t>
            </a:r>
          </a:p>
        </p:txBody>
      </p:sp>
    </p:spTree>
    <p:extLst>
      <p:ext uri="{BB962C8B-B14F-4D97-AF65-F5344CB8AC3E}">
        <p14:creationId xmlns:p14="http://schemas.microsoft.com/office/powerpoint/2010/main" val="108865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6E1B5-A30F-4EC9-ACF6-15A3AC2467B2}"/>
              </a:ext>
            </a:extLst>
          </p:cNvPr>
          <p:cNvSpPr>
            <a:spLocks noGrp="1"/>
          </p:cNvSpPr>
          <p:nvPr>
            <p:ph type="sldNum" sz="quarter" idx="12"/>
          </p:nvPr>
        </p:nvSpPr>
        <p:spPr/>
        <p:txBody>
          <a:bodyPr/>
          <a:lstStyle/>
          <a:p>
            <a:fld id="{6F95C33E-24F2-452D-AE9F-D6633E523EED}" type="slidenum">
              <a:rPr lang="en-ZA" smtClean="0"/>
              <a:pPr/>
              <a:t>42</a:t>
            </a:fld>
            <a:endParaRPr lang="en-ZA"/>
          </a:p>
        </p:txBody>
      </p:sp>
      <p:sp>
        <p:nvSpPr>
          <p:cNvPr id="9" name="Title 1">
            <a:extLst>
              <a:ext uri="{FF2B5EF4-FFF2-40B4-BE49-F238E27FC236}">
                <a16:creationId xmlns:a16="http://schemas.microsoft.com/office/drawing/2014/main" id="{7320AD5F-4952-45B3-91A7-BFF84A4C554C}"/>
              </a:ext>
            </a:extLst>
          </p:cNvPr>
          <p:cNvSpPr txBox="1">
            <a:spLocks/>
          </p:cNvSpPr>
          <p:nvPr/>
        </p:nvSpPr>
        <p:spPr>
          <a:xfrm>
            <a:off x="144463" y="320040"/>
            <a:ext cx="7912100" cy="822960"/>
          </a:xfrm>
          <a:prstGeom prst="rect">
            <a:avLst/>
          </a:prstGeom>
        </p:spPr>
        <p:txBody>
          <a:bodyPr/>
          <a:lstStyle>
            <a:lvl1pPr algn="l" defTabSz="9144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ZA" dirty="0"/>
              <a:t>  Template: </a:t>
            </a:r>
            <a:r>
              <a:rPr lang="en-US" dirty="0"/>
              <a:t>Why are we here? </a:t>
            </a:r>
            <a:endParaRPr lang="en-ZA" dirty="0"/>
          </a:p>
        </p:txBody>
      </p:sp>
      <p:sp>
        <p:nvSpPr>
          <p:cNvPr id="10" name="TextBox 9">
            <a:extLst>
              <a:ext uri="{FF2B5EF4-FFF2-40B4-BE49-F238E27FC236}">
                <a16:creationId xmlns:a16="http://schemas.microsoft.com/office/drawing/2014/main" id="{5C0E19A5-EA30-4318-9438-0750AFE81520}"/>
              </a:ext>
            </a:extLst>
          </p:cNvPr>
          <p:cNvSpPr txBox="1"/>
          <p:nvPr/>
        </p:nvSpPr>
        <p:spPr>
          <a:xfrm>
            <a:off x="335280" y="1474155"/>
            <a:ext cx="3520440" cy="365760"/>
          </a:xfrm>
          <a:prstGeom prst="rect">
            <a:avLst/>
          </a:prstGeom>
          <a:noFill/>
        </p:spPr>
        <p:txBody>
          <a:bodyPr wrap="square" rtlCol="0">
            <a:spAutoFit/>
          </a:bodyPr>
          <a:lstStyle/>
          <a:p>
            <a:r>
              <a:rPr lang="en-ZA" b="1" dirty="0"/>
              <a:t>Output Template</a:t>
            </a:r>
          </a:p>
        </p:txBody>
      </p:sp>
      <p:graphicFrame>
        <p:nvGraphicFramePr>
          <p:cNvPr id="6" name="Table 5">
            <a:extLst>
              <a:ext uri="{FF2B5EF4-FFF2-40B4-BE49-F238E27FC236}">
                <a16:creationId xmlns:a16="http://schemas.microsoft.com/office/drawing/2014/main" id="{C2169AE7-E6FB-4CDF-BFF2-CEF0C1725C57}"/>
              </a:ext>
            </a:extLst>
          </p:cNvPr>
          <p:cNvGraphicFramePr>
            <a:graphicFrameLocks noGrp="1"/>
          </p:cNvGraphicFramePr>
          <p:nvPr>
            <p:extLst>
              <p:ext uri="{D42A27DB-BD31-4B8C-83A1-F6EECF244321}">
                <p14:modId xmlns:p14="http://schemas.microsoft.com/office/powerpoint/2010/main" val="61082162"/>
              </p:ext>
            </p:extLst>
          </p:nvPr>
        </p:nvGraphicFramePr>
        <p:xfrm>
          <a:off x="335280" y="1839915"/>
          <a:ext cx="8518130" cy="3123970"/>
        </p:xfrm>
        <a:graphic>
          <a:graphicData uri="http://schemas.openxmlformats.org/drawingml/2006/table">
            <a:tbl>
              <a:tblPr firstRow="1" firstCol="1" bandRow="1"/>
              <a:tblGrid>
                <a:gridCol w="925305">
                  <a:extLst>
                    <a:ext uri="{9D8B030D-6E8A-4147-A177-3AD203B41FA5}">
                      <a16:colId xmlns:a16="http://schemas.microsoft.com/office/drawing/2014/main" val="462531449"/>
                    </a:ext>
                  </a:extLst>
                </a:gridCol>
                <a:gridCol w="725551">
                  <a:extLst>
                    <a:ext uri="{9D8B030D-6E8A-4147-A177-3AD203B41FA5}">
                      <a16:colId xmlns:a16="http://schemas.microsoft.com/office/drawing/2014/main" val="4119408019"/>
                    </a:ext>
                  </a:extLst>
                </a:gridCol>
                <a:gridCol w="725551">
                  <a:extLst>
                    <a:ext uri="{9D8B030D-6E8A-4147-A177-3AD203B41FA5}">
                      <a16:colId xmlns:a16="http://schemas.microsoft.com/office/drawing/2014/main" val="860479001"/>
                    </a:ext>
                  </a:extLst>
                </a:gridCol>
                <a:gridCol w="725551">
                  <a:extLst>
                    <a:ext uri="{9D8B030D-6E8A-4147-A177-3AD203B41FA5}">
                      <a16:colId xmlns:a16="http://schemas.microsoft.com/office/drawing/2014/main" val="389678443"/>
                    </a:ext>
                  </a:extLst>
                </a:gridCol>
                <a:gridCol w="725551">
                  <a:extLst>
                    <a:ext uri="{9D8B030D-6E8A-4147-A177-3AD203B41FA5}">
                      <a16:colId xmlns:a16="http://schemas.microsoft.com/office/drawing/2014/main" val="2170112472"/>
                    </a:ext>
                  </a:extLst>
                </a:gridCol>
                <a:gridCol w="925305">
                  <a:extLst>
                    <a:ext uri="{9D8B030D-6E8A-4147-A177-3AD203B41FA5}">
                      <a16:colId xmlns:a16="http://schemas.microsoft.com/office/drawing/2014/main" val="4143580815"/>
                    </a:ext>
                  </a:extLst>
                </a:gridCol>
                <a:gridCol w="937997">
                  <a:extLst>
                    <a:ext uri="{9D8B030D-6E8A-4147-A177-3AD203B41FA5}">
                      <a16:colId xmlns:a16="http://schemas.microsoft.com/office/drawing/2014/main" val="1596826182"/>
                    </a:ext>
                  </a:extLst>
                </a:gridCol>
                <a:gridCol w="937997">
                  <a:extLst>
                    <a:ext uri="{9D8B030D-6E8A-4147-A177-3AD203B41FA5}">
                      <a16:colId xmlns:a16="http://schemas.microsoft.com/office/drawing/2014/main" val="491397005"/>
                    </a:ext>
                  </a:extLst>
                </a:gridCol>
                <a:gridCol w="937997">
                  <a:extLst>
                    <a:ext uri="{9D8B030D-6E8A-4147-A177-3AD203B41FA5}">
                      <a16:colId xmlns:a16="http://schemas.microsoft.com/office/drawing/2014/main" val="2857071348"/>
                    </a:ext>
                  </a:extLst>
                </a:gridCol>
                <a:gridCol w="951325">
                  <a:extLst>
                    <a:ext uri="{9D8B030D-6E8A-4147-A177-3AD203B41FA5}">
                      <a16:colId xmlns:a16="http://schemas.microsoft.com/office/drawing/2014/main" val="3433308287"/>
                    </a:ext>
                  </a:extLst>
                </a:gridCol>
              </a:tblGrid>
              <a:tr h="485785">
                <a:tc rowSpan="2">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District Aspiration</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07000"/>
                        </a:lnSpc>
                        <a:spcAft>
                          <a:spcPts val="0"/>
                        </a:spcAft>
                      </a:pPr>
                      <a:r>
                        <a:rPr lang="en-ZA"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Population</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gridSpan="2">
                  <a:txBody>
                    <a:bodyPr/>
                    <a:lstStyle/>
                    <a:p>
                      <a:pPr algn="ctr">
                        <a:lnSpc>
                          <a:spcPct val="107000"/>
                        </a:lnSpc>
                        <a:spcAft>
                          <a:spcPts val="0"/>
                        </a:spcAft>
                      </a:pPr>
                      <a:r>
                        <a:rPr lang="en-ZA"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Geography</a:t>
                      </a:r>
                      <a:endParaRPr lang="en-ZA"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gridSpan="3">
                  <a:txBody>
                    <a:bodyPr/>
                    <a:lstStyle/>
                    <a:p>
                      <a:pPr algn="ctr"/>
                      <a:r>
                        <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Health Intervention</a:t>
                      </a:r>
                      <a:endParaRPr lang="en-ZA" sz="2000" dirty="0">
                        <a:solidFill>
                          <a:schemeClr val="bg1"/>
                        </a:solidFill>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tc hMerge="1">
                  <a:txBody>
                    <a:bodyPr/>
                    <a:lstStyle/>
                    <a:p>
                      <a:endParaRPr lang="en-ZA"/>
                    </a:p>
                  </a:txBody>
                  <a:tcPr/>
                </a:tc>
                <a:tc gridSpan="2">
                  <a:txBody>
                    <a:bodyPr/>
                    <a:lstStyle/>
                    <a:p>
                      <a:pPr algn="ctr">
                        <a:lnSpc>
                          <a:spcPct val="107000"/>
                        </a:lnSpc>
                        <a:spcAft>
                          <a:spcPts val="0"/>
                        </a:spcAft>
                      </a:pPr>
                      <a:r>
                        <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Costing</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ZA"/>
                    </a:p>
                  </a:txBody>
                  <a:tcPr/>
                </a:tc>
                <a:extLst>
                  <a:ext uri="{0D108BD9-81ED-4DB2-BD59-A6C34878D82A}">
                    <a16:rowId xmlns:a16="http://schemas.microsoft.com/office/drawing/2014/main" val="408969792"/>
                  </a:ext>
                </a:extLst>
              </a:tr>
              <a:tr h="1188987">
                <a:tc vMerge="1">
                  <a:txBody>
                    <a:bodyPr/>
                    <a:lstStyle/>
                    <a:p>
                      <a:pPr algn="ct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Life Course Group</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Specific Population</a:t>
                      </a:r>
                      <a:b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(Sub-district)**</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Ward **</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Key Intervention</a:t>
                      </a:r>
                      <a:r>
                        <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Root Cause**</a:t>
                      </a:r>
                      <a:endParaRPr lang="en-ZA"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Service Delivery Platform*</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Amount</a:t>
                      </a:r>
                      <a:endParaRPr lang="en-ZA"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7000"/>
                        </a:lnSpc>
                        <a:spcAft>
                          <a:spcPts val="0"/>
                        </a:spcAft>
                      </a:pPr>
                      <a:r>
                        <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Funding Source</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68" marR="6556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20159646"/>
                  </a:ext>
                </a:extLst>
              </a:tr>
              <a:tr h="241533">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030902929"/>
                  </a:ext>
                </a:extLst>
              </a:tr>
              <a:tr h="24153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838449111"/>
                  </a:ext>
                </a:extLst>
              </a:tr>
              <a:tr h="24153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660936314"/>
                  </a:ext>
                </a:extLst>
              </a:tr>
              <a:tr h="241533">
                <a:tc rowSpan="3">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488715587"/>
                  </a:ext>
                </a:extLst>
              </a:tr>
              <a:tr h="24153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1941796"/>
                  </a:ext>
                </a:extLst>
              </a:tr>
              <a:tr h="24153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5568" marR="65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428747165"/>
                  </a:ext>
                </a:extLst>
              </a:tr>
            </a:tbl>
          </a:graphicData>
        </a:graphic>
      </p:graphicFrame>
      <p:sp>
        <p:nvSpPr>
          <p:cNvPr id="11" name="TextBox 10">
            <a:extLst>
              <a:ext uri="{FF2B5EF4-FFF2-40B4-BE49-F238E27FC236}">
                <a16:creationId xmlns:a16="http://schemas.microsoft.com/office/drawing/2014/main" id="{BD835D96-61F8-4145-A2CA-723D8D238B9C}"/>
              </a:ext>
            </a:extLst>
          </p:cNvPr>
          <p:cNvSpPr txBox="1"/>
          <p:nvPr/>
        </p:nvSpPr>
        <p:spPr>
          <a:xfrm>
            <a:off x="335280" y="4987204"/>
            <a:ext cx="4223657" cy="430887"/>
          </a:xfrm>
          <a:prstGeom prst="rect">
            <a:avLst/>
          </a:prstGeom>
          <a:noFill/>
        </p:spPr>
        <p:txBody>
          <a:bodyPr wrap="square" rtlCol="0">
            <a:spAutoFit/>
          </a:bodyPr>
          <a:lstStyle/>
          <a:p>
            <a:r>
              <a:rPr lang="en-ZA" sz="1100" dirty="0"/>
              <a:t>*</a:t>
            </a:r>
            <a:r>
              <a:rPr lang="en-ZA" sz="1100" dirty="0" err="1"/>
              <a:t>WBOT</a:t>
            </a:r>
            <a:r>
              <a:rPr lang="en-ZA" sz="1100" dirty="0"/>
              <a:t>, </a:t>
            </a:r>
            <a:r>
              <a:rPr lang="en-ZA" sz="1100" dirty="0" err="1"/>
              <a:t>ISHP</a:t>
            </a:r>
            <a:r>
              <a:rPr lang="en-ZA" sz="1100" dirty="0"/>
              <a:t>, </a:t>
            </a:r>
            <a:r>
              <a:rPr lang="en-ZA" sz="1100" dirty="0" err="1"/>
              <a:t>PHC</a:t>
            </a:r>
            <a:r>
              <a:rPr lang="en-ZA" sz="1100" dirty="0"/>
              <a:t>, DH, RH (drop-down)</a:t>
            </a:r>
          </a:p>
          <a:p>
            <a:r>
              <a:rPr lang="en-ZA" sz="1100" dirty="0"/>
              <a:t>** where applicable</a:t>
            </a:r>
          </a:p>
        </p:txBody>
      </p:sp>
    </p:spTree>
    <p:extLst>
      <p:ext uri="{BB962C8B-B14F-4D97-AF65-F5344CB8AC3E}">
        <p14:creationId xmlns:p14="http://schemas.microsoft.com/office/powerpoint/2010/main" val="3337961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Focus for impact - Where will we play? </a:t>
            </a:r>
            <a:endParaRPr lang="en-ZA" dirty="0"/>
          </a:p>
        </p:txBody>
      </p:sp>
      <p:sp>
        <p:nvSpPr>
          <p:cNvPr id="3" name="Slide Number Placeholder 2"/>
          <p:cNvSpPr>
            <a:spLocks noGrp="1"/>
          </p:cNvSpPr>
          <p:nvPr>
            <p:ph type="sldNum" sz="quarter" idx="4"/>
          </p:nvPr>
        </p:nvSpPr>
        <p:spPr/>
        <p:txBody>
          <a:bodyPr/>
          <a:lstStyle/>
          <a:p>
            <a:fld id="{6F95C33E-24F2-452D-AE9F-D6633E523EED}" type="slidenum">
              <a:rPr lang="en-ZA" smtClean="0"/>
              <a:pPr/>
              <a:t>43</a:t>
            </a:fld>
            <a:endParaRPr lang="en-ZA"/>
          </a:p>
        </p:txBody>
      </p:sp>
      <p:graphicFrame>
        <p:nvGraphicFramePr>
          <p:cNvPr id="10" name="Table 9"/>
          <p:cNvGraphicFramePr>
            <a:graphicFrameLocks noGrp="1"/>
          </p:cNvGraphicFramePr>
          <p:nvPr>
            <p:extLst>
              <p:ext uri="{D42A27DB-BD31-4B8C-83A1-F6EECF244321}">
                <p14:modId xmlns:p14="http://schemas.microsoft.com/office/powerpoint/2010/main" val="2693832109"/>
              </p:ext>
            </p:extLst>
          </p:nvPr>
        </p:nvGraphicFramePr>
        <p:xfrm>
          <a:off x="6197600" y="1277455"/>
          <a:ext cx="2659064" cy="4401507"/>
        </p:xfrm>
        <a:graphic>
          <a:graphicData uri="http://schemas.openxmlformats.org/drawingml/2006/table">
            <a:tbl>
              <a:tblPr firstRow="1" bandRow="1">
                <a:tableStyleId>{2D5ABB26-0587-4C30-8999-92F81FD0307C}</a:tableStyleId>
              </a:tblPr>
              <a:tblGrid>
                <a:gridCol w="2659064">
                  <a:extLst>
                    <a:ext uri="{9D8B030D-6E8A-4147-A177-3AD203B41FA5}">
                      <a16:colId xmlns:a16="http://schemas.microsoft.com/office/drawing/2014/main" val="3268533871"/>
                    </a:ext>
                  </a:extLst>
                </a:gridCol>
              </a:tblGrid>
              <a:tr h="1921957">
                <a:tc>
                  <a:txBody>
                    <a:bodyPr/>
                    <a:lstStyle/>
                    <a:p>
                      <a:r>
                        <a:rPr lang="en-ZA" sz="1600" dirty="0">
                          <a:solidFill>
                            <a:schemeClr val="tx2"/>
                          </a:solidFill>
                        </a:rPr>
                        <a:t>Input</a:t>
                      </a:r>
                    </a:p>
                    <a:p>
                      <a:endParaRPr lang="en-ZA" sz="160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List of prioritised populations (from</a:t>
                      </a:r>
                      <a:r>
                        <a:rPr lang="en-ZA" sz="1200" kern="1200" baseline="0" dirty="0">
                          <a:latin typeface="Arial" panose="020B0604020202020204" pitchFamily="34" charset="0"/>
                          <a:cs typeface="Arial" panose="020B0604020202020204" pitchFamily="34" charset="0"/>
                        </a:rPr>
                        <a:t> Population Prioritisation Matrix) </a:t>
                      </a:r>
                      <a:endParaRPr lang="en-ZA" sz="1200" kern="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Geographic prioritisation  (from Sub-District Indicator 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Service points (Source:</a:t>
                      </a:r>
                      <a:r>
                        <a:rPr lang="en-ZA" sz="1200" kern="1200" baseline="0" dirty="0">
                          <a:latin typeface="Arial" panose="020B0604020202020204" pitchFamily="34" charset="0"/>
                          <a:cs typeface="Arial" panose="020B0604020202020204" pitchFamily="34" charset="0"/>
                        </a:rPr>
                        <a:t> DHIS) </a:t>
                      </a:r>
                      <a:r>
                        <a:rPr lang="en-ZA" sz="1200" kern="1200" dirty="0">
                          <a:latin typeface="Arial" panose="020B0604020202020204" pitchFamily="34" charset="0"/>
                          <a:cs typeface="Arial" panose="020B0604020202020204" pitchFamily="34" charset="0"/>
                        </a:rPr>
                        <a:t>for each service being prioritised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96075589"/>
                  </a:ext>
                </a:extLst>
              </a:tr>
              <a:tr h="1081656">
                <a:tc>
                  <a:txBody>
                    <a:bodyPr/>
                    <a:lstStyle/>
                    <a:p>
                      <a:pPr marL="0" indent="0" algn="l" defTabSz="914400" rtl="0" eaLnBrk="1" latinLnBrk="0" hangingPunct="1">
                        <a:buFont typeface="Arial" panose="020B0604020202020204" pitchFamily="34" charset="0"/>
                        <a:buNone/>
                      </a:pPr>
                      <a:r>
                        <a:rPr lang="en-US" sz="1600" kern="1200" dirty="0">
                          <a:solidFill>
                            <a:schemeClr val="tx2"/>
                          </a:solidFill>
                          <a:latin typeface="+mn-lt"/>
                          <a:ea typeface="+mn-ea"/>
                          <a:cs typeface="+mn-cs"/>
                        </a:rPr>
                        <a:t>Tools</a:t>
                      </a:r>
                    </a:p>
                    <a:p>
                      <a:pPr marL="0" indent="0" algn="l" defTabSz="914400" rtl="0" eaLnBrk="1" latinLnBrk="0" hangingPunct="1">
                        <a:buFont typeface="Arial" panose="020B0604020202020204" pitchFamily="34" charset="0"/>
                        <a:buNone/>
                      </a:pPr>
                      <a:endParaRPr lang="en-US" sz="1600" kern="1200" dirty="0">
                        <a:solidFill>
                          <a:schemeClr val="tx2"/>
                        </a:solidFill>
                        <a:latin typeface="+mn-lt"/>
                        <a:ea typeface="+mn-ea"/>
                        <a:cs typeface="+mn-cs"/>
                      </a:endParaRPr>
                    </a:p>
                    <a:p>
                      <a:pPr marL="171450" indent="-171450">
                        <a:buFont typeface="Arial" panose="020B0604020202020204" pitchFamily="34" charset="0"/>
                        <a:buChar char="•"/>
                      </a:pPr>
                      <a:r>
                        <a:rPr lang="en-US" sz="1200" baseline="0" dirty="0">
                          <a:solidFill>
                            <a:schemeClr val="tx1"/>
                          </a:solidFill>
                          <a:latin typeface="Arial" panose="020B0604020202020204" pitchFamily="34" charset="0"/>
                          <a:cs typeface="Arial" panose="020B0604020202020204" pitchFamily="34" charset="0"/>
                        </a:rPr>
                        <a:t>Population Prioritisation Matrix </a:t>
                      </a:r>
                    </a:p>
                    <a:p>
                      <a:pPr marL="171450" indent="-171450">
                        <a:buFont typeface="Arial" panose="020B0604020202020204" pitchFamily="34" charset="0"/>
                        <a:buChar char="•"/>
                      </a:pPr>
                      <a:r>
                        <a:rPr lang="en-US" sz="1200" baseline="0" dirty="0">
                          <a:solidFill>
                            <a:schemeClr val="tx1"/>
                          </a:solidFill>
                          <a:latin typeface="Arial" panose="020B0604020202020204" pitchFamily="34" charset="0"/>
                          <a:cs typeface="Arial" panose="020B0604020202020204" pitchFamily="34" charset="0"/>
                        </a:rPr>
                        <a:t>Sub-district indicator table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1397894">
                <a:tc>
                  <a:txBody>
                    <a:bodyPr/>
                    <a:lstStyle/>
                    <a:p>
                      <a:r>
                        <a:rPr lang="en-ZA" sz="1600" dirty="0">
                          <a:solidFill>
                            <a:schemeClr val="tx2"/>
                          </a:solidFill>
                        </a:rPr>
                        <a:t>Output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List of prioritised populations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Geographic prioritisation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latin typeface="Arial" panose="020B0604020202020204" pitchFamily="34" charset="0"/>
                          <a:cs typeface="Arial" panose="020B0604020202020204" pitchFamily="34" charset="0"/>
                        </a:rPr>
                        <a:t>Service Platform</a:t>
                      </a:r>
                      <a:r>
                        <a:rPr lang="en-ZA" sz="1200" kern="1200" baseline="0" dirty="0">
                          <a:latin typeface="Arial" panose="020B0604020202020204" pitchFamily="34" charset="0"/>
                          <a:cs typeface="Arial" panose="020B0604020202020204" pitchFamily="34" charset="0"/>
                        </a:rPr>
                        <a:t> </a:t>
                      </a:r>
                      <a:r>
                        <a:rPr lang="en-ZA" sz="1200" kern="1200" dirty="0">
                          <a:latin typeface="Arial" panose="020B0604020202020204" pitchFamily="34" charset="0"/>
                          <a:cs typeface="Arial" panose="020B0604020202020204" pitchFamily="34" charset="0"/>
                        </a:rPr>
                        <a:t>for each service being prioritised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0370489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03481754"/>
              </p:ext>
            </p:extLst>
          </p:nvPr>
        </p:nvGraphicFramePr>
        <p:xfrm>
          <a:off x="247574" y="1294419"/>
          <a:ext cx="5819397" cy="4358640"/>
        </p:xfrm>
        <a:graphic>
          <a:graphicData uri="http://schemas.openxmlformats.org/drawingml/2006/table">
            <a:tbl>
              <a:tblPr firstRow="1" bandRow="1">
                <a:tableStyleId>{2D5ABB26-0587-4C30-8999-92F81FD0307C}</a:tableStyleId>
              </a:tblPr>
              <a:tblGrid>
                <a:gridCol w="5819397">
                  <a:extLst>
                    <a:ext uri="{9D8B030D-6E8A-4147-A177-3AD203B41FA5}">
                      <a16:colId xmlns:a16="http://schemas.microsoft.com/office/drawing/2014/main" val="4188561452"/>
                    </a:ext>
                  </a:extLst>
                </a:gridCol>
              </a:tblGrid>
              <a:tr h="1599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Arial" panose="020B0604020202020204" pitchFamily="34" charset="0"/>
                          <a:cs typeface="Arial" panose="020B0604020202020204" pitchFamily="34" charset="0"/>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Which sub-districts should we focus on for impact?</a:t>
                      </a: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Which populations are we targeting?</a:t>
                      </a: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Where are they?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Which services do we want to offer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Where do we want to offer these services? (</a:t>
                      </a:r>
                      <a:r>
                        <a:rPr lang="en-ZA" sz="1200" dirty="0" err="1">
                          <a:solidFill>
                            <a:schemeClr val="bg1"/>
                          </a:solidFill>
                          <a:latin typeface="Arial" panose="020B0604020202020204" pitchFamily="34" charset="0"/>
                          <a:cs typeface="Arial" panose="020B0604020202020204" pitchFamily="34" charset="0"/>
                        </a:rPr>
                        <a:t>WBOT</a:t>
                      </a:r>
                      <a:r>
                        <a:rPr lang="en-ZA" sz="1200" dirty="0">
                          <a:solidFill>
                            <a:schemeClr val="bg1"/>
                          </a:solidFill>
                          <a:latin typeface="Arial" panose="020B0604020202020204" pitchFamily="34" charset="0"/>
                          <a:cs typeface="Arial" panose="020B0604020202020204" pitchFamily="34" charset="0"/>
                        </a:rPr>
                        <a:t>, </a:t>
                      </a:r>
                      <a:r>
                        <a:rPr lang="en-ZA" sz="1200" dirty="0" err="1">
                          <a:solidFill>
                            <a:schemeClr val="bg1"/>
                          </a:solidFill>
                          <a:latin typeface="Arial" panose="020B0604020202020204" pitchFamily="34" charset="0"/>
                          <a:cs typeface="Arial" panose="020B0604020202020204" pitchFamily="34" charset="0"/>
                        </a:rPr>
                        <a:t>ISHP</a:t>
                      </a:r>
                      <a:r>
                        <a:rPr lang="en-ZA" sz="1200" dirty="0">
                          <a:solidFill>
                            <a:schemeClr val="bg1"/>
                          </a:solidFill>
                          <a:latin typeface="Arial" panose="020B0604020202020204" pitchFamily="34" charset="0"/>
                          <a:cs typeface="Arial" panose="020B0604020202020204" pitchFamily="34" charset="0"/>
                        </a:rPr>
                        <a:t>, </a:t>
                      </a:r>
                      <a:r>
                        <a:rPr lang="en-ZA" sz="1200" dirty="0" err="1">
                          <a:solidFill>
                            <a:schemeClr val="bg1"/>
                          </a:solidFill>
                          <a:latin typeface="Arial" panose="020B0604020202020204" pitchFamily="34" charset="0"/>
                          <a:cs typeface="Arial" panose="020B0604020202020204" pitchFamily="34" charset="0"/>
                        </a:rPr>
                        <a:t>PHC</a:t>
                      </a:r>
                      <a:r>
                        <a:rPr lang="en-ZA" sz="1200" dirty="0">
                          <a:solidFill>
                            <a:schemeClr val="bg1"/>
                          </a:solidFill>
                          <a:latin typeface="Arial" panose="020B0604020202020204" pitchFamily="34" charset="0"/>
                          <a:cs typeface="Arial" panose="020B0604020202020204" pitchFamily="34" charset="0"/>
                        </a:rPr>
                        <a:t>, DH, RH)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Are these services accessible? If No, re-think where you want to offer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Are they acceptable?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589574840"/>
                  </a:ext>
                </a:extLst>
              </a:tr>
              <a:tr h="2607831">
                <a:tc>
                  <a:txBody>
                    <a:bodyPr/>
                    <a:lstStyle/>
                    <a:p>
                      <a:r>
                        <a:rPr lang="en-ZA" sz="1800" dirty="0">
                          <a:solidFill>
                            <a:schemeClr val="tx2"/>
                          </a:solidFill>
                        </a:rPr>
                        <a:t>Steps:</a:t>
                      </a:r>
                    </a:p>
                    <a:p>
                      <a:pPr marL="228600" indent="-228600" algn="just">
                        <a:buFont typeface="+mj-lt"/>
                        <a:buAutoNum type="arabicPeriod"/>
                      </a:pPr>
                      <a:r>
                        <a:rPr lang="en-ZA" sz="1200" dirty="0">
                          <a:latin typeface="Arial" panose="020B0604020202020204" pitchFamily="34" charset="0"/>
                          <a:cs typeface="Arial" panose="020B0604020202020204" pitchFamily="34" charset="0"/>
                        </a:rPr>
                        <a:t>Identify specific population groups to be targeted (age groups, specific population groupings for specific illness conditions – use population prioritisation matrix) per aspiration</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ZA" sz="1200" dirty="0">
                          <a:latin typeface="Arial" panose="020B0604020202020204" pitchFamily="34" charset="0"/>
                          <a:cs typeface="Arial" panose="020B0604020202020204" pitchFamily="34" charset="0"/>
                        </a:rPr>
                        <a:t>Determine where these specific populations are located? (Sub-district indicator table) per aspiration</a:t>
                      </a:r>
                    </a:p>
                    <a:p>
                      <a:pPr marL="228600" indent="-228600" algn="just">
                        <a:buFont typeface="+mj-lt"/>
                        <a:buAutoNum type="arabicPeriod"/>
                      </a:pPr>
                      <a:r>
                        <a:rPr lang="en-US" sz="1200" dirty="0">
                          <a:latin typeface="Arial" panose="020B0604020202020204" pitchFamily="34" charset="0"/>
                          <a:cs typeface="Arial" panose="020B0604020202020204" pitchFamily="34" charset="0"/>
                        </a:rPr>
                        <a:t>Determine the health service(s) that will respond to the objective’ e.g. WBOTs; Mobiles; PHCs etc. per aspiration</a:t>
                      </a:r>
                    </a:p>
                    <a:p>
                      <a:pPr marL="228600" indent="-228600" algn="just">
                        <a:buFont typeface="+mj-lt"/>
                        <a:buAutoNum type="arabicPeriod"/>
                      </a:pPr>
                      <a:r>
                        <a:rPr lang="en-ZA" sz="1200" dirty="0">
                          <a:latin typeface="Arial" panose="020B0604020202020204" pitchFamily="34" charset="0"/>
                          <a:cs typeface="Arial" panose="020B0604020202020204" pitchFamily="34" charset="0"/>
                        </a:rPr>
                        <a:t>Determine if the selected health service will be offered as outreach or in facility. </a:t>
                      </a:r>
                    </a:p>
                    <a:p>
                      <a:pPr marL="228600" indent="-228600" algn="just">
                        <a:buFont typeface="+mj-lt"/>
                        <a:buAutoNum type="arabicPeriod"/>
                      </a:pPr>
                      <a:r>
                        <a:rPr lang="en-ZA" sz="1200" dirty="0">
                          <a:latin typeface="Arial" panose="020B0604020202020204" pitchFamily="34" charset="0"/>
                          <a:cs typeface="Arial" panose="020B0604020202020204" pitchFamily="34" charset="0"/>
                        </a:rPr>
                        <a:t>If in facility, are they (a) </a:t>
                      </a:r>
                      <a:r>
                        <a:rPr lang="en-ZA" sz="1200" b="1" u="sng" dirty="0">
                          <a:latin typeface="Arial" panose="020B0604020202020204" pitchFamily="34" charset="0"/>
                          <a:cs typeface="Arial" panose="020B0604020202020204" pitchFamily="34" charset="0"/>
                        </a:rPr>
                        <a:t>accessible</a:t>
                      </a:r>
                      <a:r>
                        <a:rPr lang="en-ZA" sz="1200" dirty="0">
                          <a:latin typeface="Arial" panose="020B0604020202020204" pitchFamily="34" charset="0"/>
                          <a:cs typeface="Arial" panose="020B0604020202020204" pitchFamily="34" charset="0"/>
                        </a:rPr>
                        <a:t> to the identified specific population? </a:t>
                      </a:r>
                      <a:br>
                        <a:rPr lang="en-ZA" sz="1200" dirty="0">
                          <a:latin typeface="Arial" panose="020B0604020202020204" pitchFamily="34" charset="0"/>
                          <a:cs typeface="Arial" panose="020B0604020202020204" pitchFamily="34" charset="0"/>
                        </a:rPr>
                      </a:br>
                      <a:r>
                        <a:rPr lang="en-ZA" sz="1200" dirty="0">
                          <a:latin typeface="Arial" panose="020B0604020202020204" pitchFamily="34" charset="0"/>
                          <a:cs typeface="Arial" panose="020B0604020202020204" pitchFamily="34" charset="0"/>
                        </a:rPr>
                        <a:t>(b) </a:t>
                      </a:r>
                      <a:r>
                        <a:rPr lang="en-ZA" sz="1200" b="1" u="sng" dirty="0">
                          <a:latin typeface="Arial" panose="020B0604020202020204" pitchFamily="34" charset="0"/>
                          <a:cs typeface="Arial" panose="020B0604020202020204" pitchFamily="34" charset="0"/>
                        </a:rPr>
                        <a:t>acceptable</a:t>
                      </a:r>
                      <a:r>
                        <a:rPr lang="en-ZA" sz="1200" dirty="0">
                          <a:latin typeface="Arial" panose="020B0604020202020204" pitchFamily="34" charset="0"/>
                          <a:cs typeface="Arial" panose="020B0604020202020204" pitchFamily="34" charset="0"/>
                        </a:rPr>
                        <a:t> to the client? Use findings from </a:t>
                      </a:r>
                    </a:p>
                    <a:p>
                      <a:pPr marL="742950" lvl="1" indent="-285750" algn="just">
                        <a:buFont typeface="+mj-lt"/>
                        <a:buAutoNum type="romanLcPeriod"/>
                      </a:pPr>
                      <a:r>
                        <a:rPr lang="en-ZA" sz="1200" dirty="0">
                          <a:latin typeface="Arial" panose="020B0604020202020204" pitchFamily="34" charset="0"/>
                          <a:cs typeface="Arial" panose="020B0604020202020204" pitchFamily="34" charset="0"/>
                        </a:rPr>
                        <a:t>Ideal Clinic Assessments</a:t>
                      </a:r>
                    </a:p>
                    <a:p>
                      <a:pPr marL="742950" lvl="1" indent="-285750" algn="just">
                        <a:buFont typeface="+mj-lt"/>
                        <a:buAutoNum type="romanLcPeriod"/>
                      </a:pPr>
                      <a:r>
                        <a:rPr lang="en-ZA" sz="1200" dirty="0">
                          <a:latin typeface="Arial" panose="020B0604020202020204" pitchFamily="34" charset="0"/>
                          <a:cs typeface="Arial" panose="020B0604020202020204" pitchFamily="34" charset="0"/>
                        </a:rPr>
                        <a:t>Patient experience of Care survey result</a:t>
                      </a:r>
                    </a:p>
                    <a:p>
                      <a:pPr marL="742950" lvl="1" indent="-285750" algn="just">
                        <a:buFont typeface="+mj-lt"/>
                        <a:buAutoNum type="romanLcPeriod"/>
                      </a:pPr>
                      <a:r>
                        <a:rPr lang="en-ZA" sz="1200" dirty="0">
                          <a:latin typeface="Arial" panose="020B0604020202020204" pitchFamily="34" charset="0"/>
                          <a:cs typeface="Arial" panose="020B0604020202020204" pitchFamily="34" charset="0"/>
                        </a:rPr>
                        <a:t>Patient Complaints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bl>
          </a:graphicData>
        </a:graphic>
      </p:graphicFrame>
    </p:spTree>
    <p:extLst>
      <p:ext uri="{BB962C8B-B14F-4D97-AF65-F5344CB8AC3E}">
        <p14:creationId xmlns:p14="http://schemas.microsoft.com/office/powerpoint/2010/main" val="1255491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68F552-7C3A-483B-8074-A9197E192C01}"/>
              </a:ext>
            </a:extLst>
          </p:cNvPr>
          <p:cNvPicPr>
            <a:picLocks noChangeAspect="1"/>
          </p:cNvPicPr>
          <p:nvPr/>
        </p:nvPicPr>
        <p:blipFill rotWithShape="1">
          <a:blip r:embed="rId2"/>
          <a:srcRect l="1021" t="33192" r="4920" b="35483"/>
          <a:stretch/>
        </p:blipFill>
        <p:spPr>
          <a:xfrm>
            <a:off x="267450" y="1665288"/>
            <a:ext cx="8589213" cy="1610448"/>
          </a:xfrm>
          <a:prstGeom prst="rect">
            <a:avLst/>
          </a:prstGeom>
          <a:ln w="12700">
            <a:solidFill>
              <a:schemeClr val="tx1"/>
            </a:solidFill>
          </a:ln>
        </p:spPr>
      </p:pic>
      <p:sp>
        <p:nvSpPr>
          <p:cNvPr id="2" name="Title 1">
            <a:extLst>
              <a:ext uri="{FF2B5EF4-FFF2-40B4-BE49-F238E27FC236}">
                <a16:creationId xmlns:a16="http://schemas.microsoft.com/office/drawing/2014/main" id="{621B3E14-5AB8-4B33-890A-44335EF0BC66}"/>
              </a:ext>
            </a:extLst>
          </p:cNvPr>
          <p:cNvSpPr>
            <a:spLocks noGrp="1"/>
          </p:cNvSpPr>
          <p:nvPr>
            <p:ph type="title"/>
          </p:nvPr>
        </p:nvSpPr>
        <p:spPr/>
        <p:txBody>
          <a:bodyPr/>
          <a:lstStyle/>
          <a:p>
            <a:r>
              <a:rPr lang="en-US" dirty="0"/>
              <a:t>Tools: Where will we play</a:t>
            </a:r>
            <a:r>
              <a:rPr lang="en-ZA" dirty="0"/>
              <a:t>? </a:t>
            </a:r>
          </a:p>
        </p:txBody>
      </p:sp>
      <p:sp>
        <p:nvSpPr>
          <p:cNvPr id="3" name="Slide Number Placeholder 2">
            <a:extLst>
              <a:ext uri="{FF2B5EF4-FFF2-40B4-BE49-F238E27FC236}">
                <a16:creationId xmlns:a16="http://schemas.microsoft.com/office/drawing/2014/main" id="{004D157A-1990-43EE-83CC-AF1112F3A6A6}"/>
              </a:ext>
            </a:extLst>
          </p:cNvPr>
          <p:cNvSpPr>
            <a:spLocks noGrp="1"/>
          </p:cNvSpPr>
          <p:nvPr>
            <p:ph type="sldNum" sz="quarter" idx="11"/>
          </p:nvPr>
        </p:nvSpPr>
        <p:spPr/>
        <p:txBody>
          <a:bodyPr/>
          <a:lstStyle/>
          <a:p>
            <a:fld id="{6F95C33E-24F2-452D-AE9F-D6633E523EED}" type="slidenum">
              <a:rPr lang="en-ZA" smtClean="0"/>
              <a:pPr/>
              <a:t>44</a:t>
            </a:fld>
            <a:endParaRPr lang="en-ZA"/>
          </a:p>
        </p:txBody>
      </p:sp>
      <p:sp>
        <p:nvSpPr>
          <p:cNvPr id="12" name="TextBox 11">
            <a:extLst>
              <a:ext uri="{FF2B5EF4-FFF2-40B4-BE49-F238E27FC236}">
                <a16:creationId xmlns:a16="http://schemas.microsoft.com/office/drawing/2014/main" id="{804A0A71-9195-4703-B487-E8C3ACCB364B}"/>
              </a:ext>
            </a:extLst>
          </p:cNvPr>
          <p:cNvSpPr txBox="1"/>
          <p:nvPr/>
        </p:nvSpPr>
        <p:spPr>
          <a:xfrm>
            <a:off x="250824" y="1296681"/>
            <a:ext cx="5370330" cy="369332"/>
          </a:xfrm>
          <a:prstGeom prst="rect">
            <a:avLst/>
          </a:prstGeom>
          <a:noFill/>
        </p:spPr>
        <p:txBody>
          <a:bodyPr wrap="square" rtlCol="0">
            <a:spAutoFit/>
          </a:bodyPr>
          <a:lstStyle/>
          <a:p>
            <a:r>
              <a:rPr lang="en-ZA" b="1" dirty="0"/>
              <a:t>District Health Barometer : 2015/16 and 2016/17</a:t>
            </a:r>
          </a:p>
        </p:txBody>
      </p:sp>
      <p:pic>
        <p:nvPicPr>
          <p:cNvPr id="5" name="Picture 4">
            <a:extLst>
              <a:ext uri="{FF2B5EF4-FFF2-40B4-BE49-F238E27FC236}">
                <a16:creationId xmlns:a16="http://schemas.microsoft.com/office/drawing/2014/main" id="{C8114D07-4DDA-474F-BF57-4B5AEE11E668}"/>
              </a:ext>
            </a:extLst>
          </p:cNvPr>
          <p:cNvPicPr>
            <a:picLocks noChangeAspect="1"/>
          </p:cNvPicPr>
          <p:nvPr/>
        </p:nvPicPr>
        <p:blipFill rotWithShape="1">
          <a:blip r:embed="rId3"/>
          <a:srcRect l="24364" t="12407" r="37636" b="37296"/>
          <a:stretch/>
        </p:blipFill>
        <p:spPr>
          <a:xfrm>
            <a:off x="4541020" y="3459677"/>
            <a:ext cx="4315643" cy="3211573"/>
          </a:xfrm>
          <a:prstGeom prst="rect">
            <a:avLst/>
          </a:prstGeom>
          <a:ln w="12700">
            <a:solidFill>
              <a:schemeClr val="tx1"/>
            </a:solidFill>
          </a:ln>
        </p:spPr>
      </p:pic>
      <p:sp>
        <p:nvSpPr>
          <p:cNvPr id="6" name="TextBox 5">
            <a:extLst>
              <a:ext uri="{FF2B5EF4-FFF2-40B4-BE49-F238E27FC236}">
                <a16:creationId xmlns:a16="http://schemas.microsoft.com/office/drawing/2014/main" id="{404FE4B4-F96A-4F9E-A2C9-6C22ED9EA1BF}"/>
              </a:ext>
            </a:extLst>
          </p:cNvPr>
          <p:cNvSpPr txBox="1"/>
          <p:nvPr/>
        </p:nvSpPr>
        <p:spPr>
          <a:xfrm>
            <a:off x="250825" y="3458602"/>
            <a:ext cx="4085357" cy="1323439"/>
          </a:xfrm>
          <a:prstGeom prst="rect">
            <a:avLst/>
          </a:prstGeom>
          <a:noFill/>
        </p:spPr>
        <p:txBody>
          <a:bodyPr wrap="square" rtlCol="0">
            <a:spAutoFit/>
          </a:bodyPr>
          <a:lstStyle/>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The District Health Barometer indicates the percentage of deaths by broad cause and leading causes for a five year period per district, together with a detailed breakdown of deaths &amp; causes.</a:t>
            </a:r>
          </a:p>
        </p:txBody>
      </p:sp>
    </p:spTree>
    <p:extLst>
      <p:ext uri="{BB962C8B-B14F-4D97-AF65-F5344CB8AC3E}">
        <p14:creationId xmlns:p14="http://schemas.microsoft.com/office/powerpoint/2010/main" val="36128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224F-0F4D-4D26-A895-7A80EC0DEBA6}"/>
              </a:ext>
            </a:extLst>
          </p:cNvPr>
          <p:cNvSpPr>
            <a:spLocks noGrp="1"/>
          </p:cNvSpPr>
          <p:nvPr>
            <p:ph type="title"/>
          </p:nvPr>
        </p:nvSpPr>
        <p:spPr/>
        <p:txBody>
          <a:bodyPr/>
          <a:lstStyle/>
          <a:p>
            <a:r>
              <a:rPr lang="en-US" dirty="0"/>
              <a:t>Tools: Where will we play</a:t>
            </a:r>
            <a:r>
              <a:rPr lang="en-ZA" dirty="0"/>
              <a:t>? </a:t>
            </a:r>
          </a:p>
        </p:txBody>
      </p:sp>
      <p:sp>
        <p:nvSpPr>
          <p:cNvPr id="3" name="Slide Number Placeholder 2">
            <a:extLst>
              <a:ext uri="{FF2B5EF4-FFF2-40B4-BE49-F238E27FC236}">
                <a16:creationId xmlns:a16="http://schemas.microsoft.com/office/drawing/2014/main" id="{7DBA4612-969C-4903-8C60-2CB25DD4192F}"/>
              </a:ext>
            </a:extLst>
          </p:cNvPr>
          <p:cNvSpPr>
            <a:spLocks noGrp="1"/>
          </p:cNvSpPr>
          <p:nvPr>
            <p:ph type="sldNum" sz="quarter" idx="11"/>
          </p:nvPr>
        </p:nvSpPr>
        <p:spPr>
          <a:xfrm>
            <a:off x="7450138" y="6588125"/>
            <a:ext cx="1693862" cy="269875"/>
          </a:xfrm>
        </p:spPr>
        <p:txBody>
          <a:bodyPr/>
          <a:lstStyle/>
          <a:p>
            <a:pPr>
              <a:defRPr/>
            </a:pPr>
            <a:fld id="{86CC0091-CED5-4216-9AA8-5037903C1881}" type="slidenum">
              <a:rPr lang="en-AU" smtClean="0"/>
              <a:pPr>
                <a:defRPr/>
              </a:pPr>
              <a:t>45</a:t>
            </a:fld>
            <a:endParaRPr lang="en-AU" dirty="0"/>
          </a:p>
        </p:txBody>
      </p:sp>
      <p:pic>
        <p:nvPicPr>
          <p:cNvPr id="4" name="Picture 3">
            <a:extLst>
              <a:ext uri="{FF2B5EF4-FFF2-40B4-BE49-F238E27FC236}">
                <a16:creationId xmlns:a16="http://schemas.microsoft.com/office/drawing/2014/main" id="{06DC098B-899A-48ED-B546-30C77461E798}"/>
              </a:ext>
            </a:extLst>
          </p:cNvPr>
          <p:cNvPicPr>
            <a:picLocks noChangeAspect="1"/>
          </p:cNvPicPr>
          <p:nvPr/>
        </p:nvPicPr>
        <p:blipFill>
          <a:blip r:embed="rId2"/>
          <a:stretch>
            <a:fillRect/>
          </a:stretch>
        </p:blipFill>
        <p:spPr>
          <a:xfrm>
            <a:off x="277972" y="1688215"/>
            <a:ext cx="6687431" cy="2119024"/>
          </a:xfrm>
          <a:prstGeom prst="rect">
            <a:avLst/>
          </a:prstGeom>
          <a:ln w="12700">
            <a:solidFill>
              <a:schemeClr val="tx1"/>
            </a:solidFill>
          </a:ln>
        </p:spPr>
      </p:pic>
      <p:sp>
        <p:nvSpPr>
          <p:cNvPr id="5" name="TextBox 4">
            <a:extLst>
              <a:ext uri="{FF2B5EF4-FFF2-40B4-BE49-F238E27FC236}">
                <a16:creationId xmlns:a16="http://schemas.microsoft.com/office/drawing/2014/main" id="{D546D472-97F4-4440-A5B6-C4B0BD52077A}"/>
              </a:ext>
            </a:extLst>
          </p:cNvPr>
          <p:cNvSpPr txBox="1"/>
          <p:nvPr/>
        </p:nvSpPr>
        <p:spPr>
          <a:xfrm>
            <a:off x="250825" y="1316163"/>
            <a:ext cx="3520440" cy="369332"/>
          </a:xfrm>
          <a:prstGeom prst="rect">
            <a:avLst/>
          </a:prstGeom>
          <a:noFill/>
        </p:spPr>
        <p:txBody>
          <a:bodyPr wrap="square" rtlCol="0">
            <a:spAutoFit/>
          </a:bodyPr>
          <a:lstStyle/>
          <a:p>
            <a:r>
              <a:rPr lang="en-US" b="1" dirty="0"/>
              <a:t>Population Prioritisation Matrix </a:t>
            </a:r>
          </a:p>
        </p:txBody>
      </p:sp>
      <p:pic>
        <p:nvPicPr>
          <p:cNvPr id="6" name="Picture 5">
            <a:extLst>
              <a:ext uri="{FF2B5EF4-FFF2-40B4-BE49-F238E27FC236}">
                <a16:creationId xmlns:a16="http://schemas.microsoft.com/office/drawing/2014/main" id="{AD230681-C123-4538-9663-59D18D46D558}"/>
              </a:ext>
            </a:extLst>
          </p:cNvPr>
          <p:cNvPicPr>
            <a:picLocks noChangeAspect="1"/>
          </p:cNvPicPr>
          <p:nvPr/>
        </p:nvPicPr>
        <p:blipFill>
          <a:blip r:embed="rId3"/>
          <a:stretch>
            <a:fillRect/>
          </a:stretch>
        </p:blipFill>
        <p:spPr>
          <a:xfrm>
            <a:off x="3910648" y="4156364"/>
            <a:ext cx="4946015" cy="2504311"/>
          </a:xfrm>
          <a:prstGeom prst="rect">
            <a:avLst/>
          </a:prstGeom>
          <a:ln w="12700">
            <a:solidFill>
              <a:schemeClr val="tx1"/>
            </a:solidFill>
          </a:ln>
        </p:spPr>
      </p:pic>
      <p:sp>
        <p:nvSpPr>
          <p:cNvPr id="7" name="TextBox 6">
            <a:extLst>
              <a:ext uri="{FF2B5EF4-FFF2-40B4-BE49-F238E27FC236}">
                <a16:creationId xmlns:a16="http://schemas.microsoft.com/office/drawing/2014/main" id="{BDD32044-336F-4E6A-92E2-AE8DF8FD8619}"/>
              </a:ext>
            </a:extLst>
          </p:cNvPr>
          <p:cNvSpPr txBox="1"/>
          <p:nvPr/>
        </p:nvSpPr>
        <p:spPr>
          <a:xfrm>
            <a:off x="3819208" y="3834146"/>
            <a:ext cx="3520440" cy="365760"/>
          </a:xfrm>
          <a:prstGeom prst="rect">
            <a:avLst/>
          </a:prstGeom>
          <a:noFill/>
        </p:spPr>
        <p:txBody>
          <a:bodyPr wrap="square" rtlCol="0">
            <a:spAutoFit/>
          </a:bodyPr>
          <a:lstStyle/>
          <a:p>
            <a:r>
              <a:rPr lang="en-ZA" b="1" dirty="0"/>
              <a:t>Sub-district indicator table</a:t>
            </a:r>
          </a:p>
        </p:txBody>
      </p:sp>
    </p:spTree>
    <p:extLst>
      <p:ext uri="{BB962C8B-B14F-4D97-AF65-F5344CB8AC3E}">
        <p14:creationId xmlns:p14="http://schemas.microsoft.com/office/powerpoint/2010/main" val="281121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Population Prioritisation Matrix </a:t>
            </a:r>
            <a:br>
              <a:rPr lang="en-ZA" sz="2400" dirty="0"/>
            </a:br>
            <a:r>
              <a:rPr lang="en-ZA" sz="2400" dirty="0"/>
              <a:t>(Life Course and Illness Condition)</a:t>
            </a:r>
          </a:p>
        </p:txBody>
      </p:sp>
      <p:sp>
        <p:nvSpPr>
          <p:cNvPr id="3" name="Slide Number Placeholder 2"/>
          <p:cNvSpPr>
            <a:spLocks noGrp="1"/>
          </p:cNvSpPr>
          <p:nvPr>
            <p:ph type="sldNum" sz="quarter" idx="11"/>
          </p:nvPr>
        </p:nvSpPr>
        <p:spPr/>
        <p:txBody>
          <a:bodyPr/>
          <a:lstStyle/>
          <a:p>
            <a:fld id="{6F95C33E-24F2-452D-AE9F-D6633E523EED}" type="slidenum">
              <a:rPr lang="en-ZA" smtClean="0"/>
              <a:pPr/>
              <a:t>46</a:t>
            </a:fld>
            <a:endParaRPr lang="en-ZA"/>
          </a:p>
        </p:txBody>
      </p:sp>
      <p:sp>
        <p:nvSpPr>
          <p:cNvPr id="8" name="Text Placeholder 7"/>
          <p:cNvSpPr>
            <a:spLocks noGrp="1"/>
          </p:cNvSpPr>
          <p:nvPr>
            <p:ph type="body" sz="quarter" idx="12"/>
          </p:nvPr>
        </p:nvSpPr>
        <p:spPr>
          <a:xfrm>
            <a:off x="250825" y="1148720"/>
            <a:ext cx="8602663" cy="396875"/>
          </a:xfrm>
        </p:spPr>
        <p:txBody>
          <a:bodyPr/>
          <a:lstStyle/>
          <a:p>
            <a:r>
              <a:rPr lang="en-ZA" b="1" dirty="0"/>
              <a:t>Integration, coordinated planning and monitoring</a:t>
            </a:r>
          </a:p>
        </p:txBody>
      </p:sp>
      <p:sp>
        <p:nvSpPr>
          <p:cNvPr id="13" name="Text Placeholder 12"/>
          <p:cNvSpPr>
            <a:spLocks noGrp="1"/>
          </p:cNvSpPr>
          <p:nvPr>
            <p:ph type="body" sz="quarter" idx="13"/>
          </p:nvPr>
        </p:nvSpPr>
        <p:spPr>
          <a:xfrm>
            <a:off x="250825" y="4732820"/>
            <a:ext cx="8605838" cy="1281613"/>
          </a:xfrm>
        </p:spPr>
        <p:txBody>
          <a:bodyPr/>
          <a:lstStyle/>
          <a:p>
            <a:pPr marL="0" indent="0">
              <a:buNone/>
            </a:pPr>
            <a:r>
              <a:rPr lang="en-ZA" dirty="0"/>
              <a:t>Example:</a:t>
            </a:r>
          </a:p>
          <a:p>
            <a:r>
              <a:rPr lang="en-ZA" dirty="0"/>
              <a:t>Maternal and Child Health (MCWH) Programme is intended to address all illnesses and conditions for pregnant women and children under the age of 5</a:t>
            </a:r>
          </a:p>
          <a:p>
            <a:r>
              <a:rPr lang="en-ZA" dirty="0"/>
              <a:t>Within MCWH there is a specific intervention for HIV-positive pregnant women – this addresses the intersection of the “Pregnant Women” horizontal population category above with the “HIV” illness/ condition vertical</a:t>
            </a:r>
          </a:p>
        </p:txBody>
      </p:sp>
      <p:graphicFrame>
        <p:nvGraphicFramePr>
          <p:cNvPr id="12" name="Table 11"/>
          <p:cNvGraphicFramePr>
            <a:graphicFrameLocks noGrp="1"/>
          </p:cNvGraphicFramePr>
          <p:nvPr>
            <p:extLst/>
          </p:nvPr>
        </p:nvGraphicFramePr>
        <p:xfrm>
          <a:off x="247576" y="1531490"/>
          <a:ext cx="8605837" cy="3171306"/>
        </p:xfrm>
        <a:graphic>
          <a:graphicData uri="http://schemas.openxmlformats.org/drawingml/2006/table">
            <a:tbl>
              <a:tblPr firstRow="1" bandRow="1">
                <a:tableStyleId>{2D5ABB26-0587-4C30-8999-92F81FD0307C}</a:tableStyleId>
              </a:tblPr>
              <a:tblGrid>
                <a:gridCol w="933449">
                  <a:extLst>
                    <a:ext uri="{9D8B030D-6E8A-4147-A177-3AD203B41FA5}">
                      <a16:colId xmlns:a16="http://schemas.microsoft.com/office/drawing/2014/main" val="564909936"/>
                    </a:ext>
                  </a:extLst>
                </a:gridCol>
                <a:gridCol w="1421325">
                  <a:extLst>
                    <a:ext uri="{9D8B030D-6E8A-4147-A177-3AD203B41FA5}">
                      <a16:colId xmlns:a16="http://schemas.microsoft.com/office/drawing/2014/main" val="3216073928"/>
                    </a:ext>
                  </a:extLst>
                </a:gridCol>
                <a:gridCol w="1065994">
                  <a:extLst>
                    <a:ext uri="{9D8B030D-6E8A-4147-A177-3AD203B41FA5}">
                      <a16:colId xmlns:a16="http://schemas.microsoft.com/office/drawing/2014/main" val="806286619"/>
                    </a:ext>
                  </a:extLst>
                </a:gridCol>
                <a:gridCol w="994264">
                  <a:extLst>
                    <a:ext uri="{9D8B030D-6E8A-4147-A177-3AD203B41FA5}">
                      <a16:colId xmlns:a16="http://schemas.microsoft.com/office/drawing/2014/main" val="2109520478"/>
                    </a:ext>
                  </a:extLst>
                </a:gridCol>
                <a:gridCol w="994264">
                  <a:extLst>
                    <a:ext uri="{9D8B030D-6E8A-4147-A177-3AD203B41FA5}">
                      <a16:colId xmlns:a16="http://schemas.microsoft.com/office/drawing/2014/main" val="1640970591"/>
                    </a:ext>
                  </a:extLst>
                </a:gridCol>
                <a:gridCol w="994264">
                  <a:extLst>
                    <a:ext uri="{9D8B030D-6E8A-4147-A177-3AD203B41FA5}">
                      <a16:colId xmlns:a16="http://schemas.microsoft.com/office/drawing/2014/main" val="2396949899"/>
                    </a:ext>
                  </a:extLst>
                </a:gridCol>
                <a:gridCol w="994264">
                  <a:extLst>
                    <a:ext uri="{9D8B030D-6E8A-4147-A177-3AD203B41FA5}">
                      <a16:colId xmlns:a16="http://schemas.microsoft.com/office/drawing/2014/main" val="1816524311"/>
                    </a:ext>
                  </a:extLst>
                </a:gridCol>
                <a:gridCol w="1208013">
                  <a:extLst>
                    <a:ext uri="{9D8B030D-6E8A-4147-A177-3AD203B41FA5}">
                      <a16:colId xmlns:a16="http://schemas.microsoft.com/office/drawing/2014/main" val="512841545"/>
                    </a:ext>
                  </a:extLst>
                </a:gridCol>
              </a:tblGrid>
              <a:tr h="205361">
                <a:tc gridSpan="2">
                  <a:txBody>
                    <a:bodyPr/>
                    <a:lstStyle/>
                    <a:p>
                      <a:pPr algn="ctr"/>
                      <a:endParaRPr lang="en-ZA" sz="1200" b="1"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algn="ctr"/>
                      <a:endParaRPr lang="en-ZA" sz="1200" b="1"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ZA" sz="1200" b="1" dirty="0">
                          <a:latin typeface="Arial" panose="020B0604020202020204" pitchFamily="34" charset="0"/>
                          <a:cs typeface="Arial" panose="020B0604020202020204" pitchFamily="34" charset="0"/>
                        </a:rPr>
                        <a:t>Programmatic Approach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910152"/>
                  </a:ext>
                </a:extLst>
              </a:tr>
              <a:tr h="205361">
                <a:tc rowSpan="2" gridSpan="2">
                  <a:txBody>
                    <a:bodyPr/>
                    <a:lstStyle/>
                    <a:p>
                      <a:pPr algn="ctr"/>
                      <a:r>
                        <a:rPr lang="en-ZA" sz="1200" b="1" dirty="0">
                          <a:latin typeface="Arial" panose="020B0604020202020204" pitchFamily="34" charset="0"/>
                          <a:cs typeface="Arial" panose="020B0604020202020204" pitchFamily="34" charset="0"/>
                        </a:rPr>
                        <a:t>Life Course Approach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rowSpan="2" hMerge="1">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ZA" sz="1200" b="1" dirty="0">
                          <a:latin typeface="Arial" panose="020B0604020202020204" pitchFamily="34" charset="0"/>
                          <a:cs typeface="Arial" panose="020B0604020202020204" pitchFamily="34" charset="0"/>
                        </a:rPr>
                        <a:t>Estimated Population (Year </a:t>
                      </a:r>
                      <a:r>
                        <a:rPr lang="en-ZA" sz="1200" b="1" dirty="0" err="1">
                          <a:latin typeface="Arial" panose="020B0604020202020204" pitchFamily="34" charset="0"/>
                          <a:cs typeface="Arial" panose="020B0604020202020204" pitchFamily="34" charset="0"/>
                        </a:rPr>
                        <a:t>xxxx</a:t>
                      </a:r>
                      <a:r>
                        <a:rPr lang="en-ZA" sz="1200" b="1" dirty="0">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ZA" sz="1200" b="1" dirty="0">
                          <a:latin typeface="Arial" panose="020B0604020202020204" pitchFamily="34" charset="0"/>
                          <a:cs typeface="Arial" panose="020B0604020202020204" pitchFamily="34" charset="0"/>
                        </a:rPr>
                        <a:t>Illness/ Condition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ZA"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a:r>
                        <a:rPr lang="en-ZA" sz="1200" dirty="0">
                          <a:latin typeface="Arial" panose="020B0604020202020204" pitchFamily="34" charset="0"/>
                          <a:cs typeface="Arial" panose="020B0604020202020204" pitchFamily="34" charset="0"/>
                        </a:rPr>
                        <a:t>Target Population Aspiration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070600193"/>
                  </a:ext>
                </a:extLst>
              </a:tr>
              <a:tr h="205361">
                <a:tc gridSpan="2"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HIV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TB</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Hypertension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….etc.</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8812471"/>
                  </a:ext>
                </a:extLst>
              </a:tr>
              <a:tr h="300581">
                <a:tc rowSpan="5">
                  <a:txBody>
                    <a:bodyPr/>
                    <a:lstStyle/>
                    <a:p>
                      <a:pPr algn="ctr"/>
                      <a:r>
                        <a:rPr lang="en-ZA" sz="1200" b="1" dirty="0">
                          <a:latin typeface="Arial" panose="020B0604020202020204" pitchFamily="34" charset="0"/>
                          <a:cs typeface="Arial" panose="020B0604020202020204" pitchFamily="34" charset="0"/>
                        </a:rPr>
                        <a:t>Population Category</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Pregnant Women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sz="1200" dirty="0">
                          <a:latin typeface="Arial" panose="020B0604020202020204" pitchFamily="34" charset="0"/>
                          <a:cs typeface="Arial" panose="020B0604020202020204" pitchFamily="34" charset="0"/>
                        </a:rPr>
                        <a:t>e.g. Reduce Maternal Mortality</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62815631"/>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a:t>
                      </a:r>
                      <a:r>
                        <a:rPr lang="en-ZA" sz="1200" baseline="0" dirty="0">
                          <a:latin typeface="Arial" panose="020B0604020202020204" pitchFamily="34" charset="0"/>
                          <a:cs typeface="Arial" panose="020B0604020202020204" pitchFamily="34" charset="0"/>
                        </a:rPr>
                        <a:t> 0-4</a:t>
                      </a: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985809479"/>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Age 5-15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4346493"/>
                  </a:ext>
                </a:extLst>
              </a:tr>
              <a:tr h="300581">
                <a:tc vMerge="1">
                  <a:txBody>
                    <a:bodyPr/>
                    <a:lstStyle/>
                    <a:p>
                      <a:pPr algn="ctr"/>
                      <a:endParaRPr lang="en-ZA" sz="12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ZA" sz="1200" dirty="0">
                          <a:latin typeface="Arial" panose="020B0604020202020204" pitchFamily="34" charset="0"/>
                          <a:cs typeface="Arial" panose="020B0604020202020204" pitchFamily="34" charset="0"/>
                        </a:rPr>
                        <a:t>Female age 12-22</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10425412"/>
                  </a:ext>
                </a:extLst>
              </a:tr>
              <a:tr h="300581">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…..etc.</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824346379"/>
                  </a:ext>
                </a:extLst>
              </a:tr>
              <a:tr h="300581">
                <a:tc gridSpan="2">
                  <a:txBody>
                    <a:bodyPr/>
                    <a:lstStyle/>
                    <a:p>
                      <a:pPr algn="ctr"/>
                      <a:r>
                        <a:rPr lang="en-ZA" sz="1200" b="1" dirty="0">
                          <a:latin typeface="Arial" panose="020B0604020202020204" pitchFamily="34" charset="0"/>
                          <a:cs typeface="Arial" panose="020B0604020202020204" pitchFamily="34" charset="0"/>
                        </a:rPr>
                        <a:t>Disease Burden (Year:</a:t>
                      </a:r>
                      <a:r>
                        <a:rPr lang="en-ZA" sz="1200" b="1" baseline="0" dirty="0">
                          <a:latin typeface="Arial" panose="020B0604020202020204" pitchFamily="34" charset="0"/>
                          <a:cs typeface="Arial" panose="020B0604020202020204" pitchFamily="34" charset="0"/>
                        </a:rPr>
                        <a:t> </a:t>
                      </a:r>
                      <a:r>
                        <a:rPr lang="en-ZA" sz="1200" b="1" baseline="0" dirty="0" err="1">
                          <a:latin typeface="Arial" panose="020B0604020202020204" pitchFamily="34" charset="0"/>
                          <a:cs typeface="Arial" panose="020B0604020202020204" pitchFamily="34" charset="0"/>
                        </a:rPr>
                        <a:t>xxxx</a:t>
                      </a:r>
                      <a:r>
                        <a:rPr lang="en-ZA" sz="1200" b="1" dirty="0">
                          <a:latin typeface="Arial" panose="020B0604020202020204" pitchFamily="34" charset="0"/>
                          <a:cs typeface="Arial" panose="020B0604020202020204" pitchFamily="34" charset="0"/>
                        </a:rPr>
                        <a:t>)</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endParaRPr lang="en-US"/>
                    </a:p>
                  </a:txBody>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rowSpan="2">
                  <a:txBody>
                    <a:bodyPr/>
                    <a:lstStyle/>
                    <a:p>
                      <a:pPr algn="ctr"/>
                      <a:r>
                        <a:rPr lang="en-US" sz="1200" b="1" dirty="0">
                          <a:solidFill>
                            <a:schemeClr val="bg1"/>
                          </a:solidFill>
                        </a:rPr>
                        <a:t>Health System Strengthening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6957554"/>
                  </a:ext>
                </a:extLst>
              </a:tr>
              <a:tr h="300581">
                <a:tc gridSpan="2">
                  <a:txBody>
                    <a:bodyPr/>
                    <a:lstStyle/>
                    <a:p>
                      <a:pPr algn="ctr"/>
                      <a:r>
                        <a:rPr lang="en-ZA" sz="1200" dirty="0">
                          <a:latin typeface="Arial" panose="020B0604020202020204" pitchFamily="34" charset="0"/>
                          <a:cs typeface="Arial" panose="020B0604020202020204" pitchFamily="34" charset="0"/>
                        </a:rPr>
                        <a:t>Illness/ Condition Aspiration</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pPr algn="l"/>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r>
                        <a:rPr lang="en-ZA" sz="1200" dirty="0">
                          <a:latin typeface="Arial" panose="020B0604020202020204" pitchFamily="34" charset="0"/>
                          <a:cs typeface="Arial" panose="020B0604020202020204" pitchFamily="34" charset="0"/>
                        </a:rPr>
                        <a:t>e.g. Reduce HIV incidence</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endParaRPr lang="en-ZA" sz="1200" dirty="0">
                        <a:latin typeface="Arial" panose="020B0604020202020204" pitchFamily="34" charset="0"/>
                        <a:cs typeface="Arial" panose="020B0604020202020204" pitchFamily="34" charset="0"/>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vMerge="1">
                  <a:txBody>
                    <a:bodyPr/>
                    <a:lstStyle/>
                    <a:p>
                      <a:pPr algn="ct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797710"/>
                  </a:ext>
                </a:extLst>
              </a:tr>
            </a:tbl>
          </a:graphicData>
        </a:graphic>
      </p:graphicFrame>
      <p:cxnSp>
        <p:nvCxnSpPr>
          <p:cNvPr id="15" name="Straight Arrow Connector 14"/>
          <p:cNvCxnSpPr/>
          <p:nvPr/>
        </p:nvCxnSpPr>
        <p:spPr>
          <a:xfrm flipH="1">
            <a:off x="3682332" y="1969993"/>
            <a:ext cx="0" cy="2213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39953" y="3013398"/>
            <a:ext cx="56428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p:cNvPr>
          <p:cNvSpPr txBox="1"/>
          <p:nvPr/>
        </p:nvSpPr>
        <p:spPr>
          <a:xfrm>
            <a:off x="4770317" y="2729627"/>
            <a:ext cx="1382082" cy="307777"/>
          </a:xfrm>
          <a:prstGeom prst="rect">
            <a:avLst/>
          </a:prstGeom>
          <a:noFill/>
        </p:spPr>
        <p:txBody>
          <a:bodyPr wrap="square" rtlCol="0">
            <a:spAutoFit/>
          </a:bodyPr>
          <a:lstStyle/>
          <a:p>
            <a:r>
              <a:rPr lang="en-ZA" sz="1400" b="1" dirty="0">
                <a:solidFill>
                  <a:schemeClr val="bg2"/>
                </a:solidFill>
              </a:rPr>
              <a:t>Mortality</a:t>
            </a:r>
          </a:p>
        </p:txBody>
      </p:sp>
      <p:sp>
        <p:nvSpPr>
          <p:cNvPr id="10" name="TextBox 9">
            <a:extLst/>
          </p:cNvPr>
          <p:cNvSpPr txBox="1"/>
          <p:nvPr/>
        </p:nvSpPr>
        <p:spPr>
          <a:xfrm>
            <a:off x="3630704" y="3289141"/>
            <a:ext cx="1130357" cy="307777"/>
          </a:xfrm>
          <a:prstGeom prst="rect">
            <a:avLst/>
          </a:prstGeom>
          <a:noFill/>
        </p:spPr>
        <p:txBody>
          <a:bodyPr wrap="square" rtlCol="0">
            <a:spAutoFit/>
          </a:bodyPr>
          <a:lstStyle/>
          <a:p>
            <a:r>
              <a:rPr lang="en-ZA" sz="1400" b="1" dirty="0">
                <a:solidFill>
                  <a:schemeClr val="bg2"/>
                </a:solidFill>
              </a:rPr>
              <a:t>Morbidity</a:t>
            </a:r>
          </a:p>
        </p:txBody>
      </p:sp>
    </p:spTree>
    <p:extLst>
      <p:ext uri="{BB962C8B-B14F-4D97-AF65-F5344CB8AC3E}">
        <p14:creationId xmlns:p14="http://schemas.microsoft.com/office/powerpoint/2010/main" val="17504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Population Prioritisation Matrix </a:t>
            </a:r>
            <a:br>
              <a:rPr lang="en-ZA" dirty="0"/>
            </a:br>
            <a:r>
              <a:rPr lang="en-ZA" dirty="0"/>
              <a:t>(Life Course and Illness Condition)</a:t>
            </a:r>
          </a:p>
        </p:txBody>
      </p:sp>
      <p:sp>
        <p:nvSpPr>
          <p:cNvPr id="3" name="Slide Number Placeholder 2"/>
          <p:cNvSpPr>
            <a:spLocks noGrp="1"/>
          </p:cNvSpPr>
          <p:nvPr>
            <p:ph type="sldNum" sz="quarter" idx="11"/>
          </p:nvPr>
        </p:nvSpPr>
        <p:spPr/>
        <p:txBody>
          <a:bodyPr/>
          <a:lstStyle/>
          <a:p>
            <a:fld id="{6F95C33E-24F2-452D-AE9F-D6633E523EED}" type="slidenum">
              <a:rPr lang="en-ZA" smtClean="0"/>
              <a:pPr/>
              <a:t>47</a:t>
            </a:fld>
            <a:endParaRPr lang="en-ZA"/>
          </a:p>
        </p:txBody>
      </p:sp>
      <p:sp>
        <p:nvSpPr>
          <p:cNvPr id="4" name="Text Placeholder 3"/>
          <p:cNvSpPr>
            <a:spLocks noGrp="1"/>
          </p:cNvSpPr>
          <p:nvPr>
            <p:ph type="body" sz="quarter" idx="12"/>
          </p:nvPr>
        </p:nvSpPr>
        <p:spPr/>
        <p:txBody>
          <a:bodyPr>
            <a:normAutofit/>
          </a:bodyPr>
          <a:lstStyle/>
          <a:p>
            <a:r>
              <a:rPr lang="en-US" sz="2000" dirty="0"/>
              <a:t>How would the matrix be generated?</a:t>
            </a:r>
          </a:p>
        </p:txBody>
      </p:sp>
      <p:sp>
        <p:nvSpPr>
          <p:cNvPr id="5" name="Text Placeholder 4"/>
          <p:cNvSpPr>
            <a:spLocks noGrp="1"/>
          </p:cNvSpPr>
          <p:nvPr>
            <p:ph type="body" sz="quarter" idx="13"/>
          </p:nvPr>
        </p:nvSpPr>
        <p:spPr>
          <a:xfrm>
            <a:off x="247575" y="1914137"/>
            <a:ext cx="8605838" cy="4140199"/>
          </a:xfrm>
        </p:spPr>
        <p:txBody>
          <a:bodyPr>
            <a:normAutofit/>
          </a:bodyPr>
          <a:lstStyle/>
          <a:p>
            <a:pPr algn="just"/>
            <a:r>
              <a:rPr lang="en-US" sz="1800" dirty="0"/>
              <a:t>It should be populated with the number of deaths associated with each population group for each condition</a:t>
            </a:r>
          </a:p>
          <a:p>
            <a:pPr algn="just"/>
            <a:r>
              <a:rPr lang="en-US" sz="1800" dirty="0" err="1"/>
              <a:t>Colour</a:t>
            </a:r>
            <a:r>
              <a:rPr lang="en-US" sz="1800" dirty="0"/>
              <a:t>-coding will based on the data populated and will give an indication of populations  as well as conditions to be targeted</a:t>
            </a:r>
          </a:p>
          <a:p>
            <a:pPr algn="just"/>
            <a:r>
              <a:rPr lang="en-US" sz="1800" dirty="0"/>
              <a:t>Districts should focus in terms of targeting specific population groups for a package of interventions which address the leading causes of mortality or morbidity in that group.</a:t>
            </a:r>
          </a:p>
          <a:p>
            <a:pPr algn="just"/>
            <a:r>
              <a:rPr lang="en-US" sz="1800" dirty="0"/>
              <a:t>Districts can use existing reports to determine leading causes of death in different population groups</a:t>
            </a:r>
          </a:p>
          <a:p>
            <a:pPr marL="0" indent="0" algn="just">
              <a:buNone/>
            </a:pPr>
            <a:endParaRPr lang="en-US" sz="1800" dirty="0"/>
          </a:p>
          <a:p>
            <a:pPr marL="0" indent="0" algn="ctr">
              <a:buNone/>
            </a:pPr>
            <a:r>
              <a:rPr lang="en-US" sz="1800" b="1" dirty="0"/>
              <a:t>(Completed example on next slide)</a:t>
            </a:r>
          </a:p>
        </p:txBody>
      </p:sp>
    </p:spTree>
    <p:extLst>
      <p:ext uri="{BB962C8B-B14F-4D97-AF65-F5344CB8AC3E}">
        <p14:creationId xmlns:p14="http://schemas.microsoft.com/office/powerpoint/2010/main" val="2188747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Population Prioritisation Matrix </a:t>
            </a:r>
            <a:br>
              <a:rPr lang="en-ZA" dirty="0"/>
            </a:br>
            <a:r>
              <a:rPr lang="en-ZA" dirty="0"/>
              <a:t>(Life Course and Illness Condition)</a:t>
            </a:r>
          </a:p>
        </p:txBody>
      </p:sp>
      <p:sp>
        <p:nvSpPr>
          <p:cNvPr id="3" name="Slide Number Placeholder 2"/>
          <p:cNvSpPr>
            <a:spLocks noGrp="1"/>
          </p:cNvSpPr>
          <p:nvPr>
            <p:ph type="sldNum" sz="quarter" idx="11"/>
          </p:nvPr>
        </p:nvSpPr>
        <p:spPr/>
        <p:txBody>
          <a:bodyPr/>
          <a:lstStyle/>
          <a:p>
            <a:fld id="{6F95C33E-24F2-452D-AE9F-D6633E523EED}" type="slidenum">
              <a:rPr lang="en-ZA" smtClean="0"/>
              <a:pPr/>
              <a:t>48</a:t>
            </a:fld>
            <a:endParaRPr lang="en-ZA"/>
          </a:p>
        </p:txBody>
      </p:sp>
      <p:sp>
        <p:nvSpPr>
          <p:cNvPr id="4" name="Text Placeholder 3"/>
          <p:cNvSpPr>
            <a:spLocks noGrp="1"/>
          </p:cNvSpPr>
          <p:nvPr>
            <p:ph type="body" sz="quarter" idx="12"/>
          </p:nvPr>
        </p:nvSpPr>
        <p:spPr/>
        <p:txBody>
          <a:bodyPr/>
          <a:lstStyle/>
          <a:p>
            <a:r>
              <a:rPr lang="en-US" b="1" dirty="0"/>
              <a:t>How would the matrix be used for mortality? (Example)</a:t>
            </a:r>
          </a:p>
        </p:txBody>
      </p:sp>
      <p:sp>
        <p:nvSpPr>
          <p:cNvPr id="5" name="Text Placeholder 4"/>
          <p:cNvSpPr>
            <a:spLocks noGrp="1"/>
          </p:cNvSpPr>
          <p:nvPr>
            <p:ph type="body" sz="quarter" idx="13"/>
          </p:nvPr>
        </p:nvSpPr>
        <p:spPr>
          <a:xfrm>
            <a:off x="250825" y="1665288"/>
            <a:ext cx="8605838" cy="763119"/>
          </a:xfrm>
        </p:spPr>
        <p:txBody>
          <a:bodyPr>
            <a:normAutofit/>
          </a:bodyPr>
          <a:lstStyle/>
          <a:p>
            <a:r>
              <a:rPr lang="en-US" sz="1600" dirty="0"/>
              <a:t>In trying to address Under 5 Mortality, we should focus on addressing HIV, Pneumonia, Acute </a:t>
            </a:r>
            <a:r>
              <a:rPr lang="en-US" sz="1600" dirty="0" err="1"/>
              <a:t>Diarrhoea</a:t>
            </a:r>
            <a:r>
              <a:rPr lang="en-US" sz="1600" dirty="0"/>
              <a:t> and </a:t>
            </a:r>
            <a:r>
              <a:rPr lang="en-US" sz="1600" dirty="0" err="1"/>
              <a:t>Septicaemia</a:t>
            </a:r>
            <a:r>
              <a:rPr lang="en-US" sz="1600" dirty="0"/>
              <a:t> (</a:t>
            </a:r>
            <a:r>
              <a:rPr lang="en-US" sz="1600" dirty="0" err="1"/>
              <a:t>ie</a:t>
            </a:r>
            <a:r>
              <a:rPr lang="en-US" sz="1600" dirty="0"/>
              <a:t>. those highlighted in </a:t>
            </a:r>
            <a:r>
              <a:rPr lang="en-US" sz="1600" b="1" dirty="0">
                <a:solidFill>
                  <a:srgbClr val="FF0000"/>
                </a:solidFill>
              </a:rPr>
              <a:t>red</a:t>
            </a:r>
            <a:r>
              <a:rPr lang="en-US" sz="1600" dirty="0"/>
              <a:t>)</a:t>
            </a:r>
          </a:p>
        </p:txBody>
      </p:sp>
      <p:pic>
        <p:nvPicPr>
          <p:cNvPr id="7" name="Picture 6"/>
          <p:cNvPicPr>
            <a:picLocks noChangeAspect="1"/>
          </p:cNvPicPr>
          <p:nvPr/>
        </p:nvPicPr>
        <p:blipFill>
          <a:blip r:embed="rId3"/>
          <a:stretch>
            <a:fillRect/>
          </a:stretch>
        </p:blipFill>
        <p:spPr>
          <a:xfrm>
            <a:off x="47611" y="2618078"/>
            <a:ext cx="9009089" cy="1832953"/>
          </a:xfrm>
          <a:prstGeom prst="rect">
            <a:avLst/>
          </a:prstGeom>
          <a:ln>
            <a:solidFill>
              <a:schemeClr val="tx1"/>
            </a:solidFill>
          </a:ln>
        </p:spPr>
      </p:pic>
      <p:sp>
        <p:nvSpPr>
          <p:cNvPr id="8" name="Text Placeholder 4"/>
          <p:cNvSpPr txBox="1">
            <a:spLocks/>
          </p:cNvSpPr>
          <p:nvPr/>
        </p:nvSpPr>
        <p:spPr>
          <a:xfrm>
            <a:off x="253325" y="4815720"/>
            <a:ext cx="8605838" cy="7631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600" dirty="0"/>
              <a:t>These causes should not be addressed in isolation of each other. A package of interventions, which reaches the target group 29 days to 1 year, would be most cost effective.</a:t>
            </a:r>
          </a:p>
        </p:txBody>
      </p:sp>
    </p:spTree>
    <p:extLst>
      <p:ext uri="{BB962C8B-B14F-4D97-AF65-F5344CB8AC3E}">
        <p14:creationId xmlns:p14="http://schemas.microsoft.com/office/powerpoint/2010/main" val="236439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DBE5-F042-4786-BC29-7FEE2B29B13E}"/>
              </a:ext>
            </a:extLst>
          </p:cNvPr>
          <p:cNvSpPr>
            <a:spLocks noGrp="1"/>
          </p:cNvSpPr>
          <p:nvPr>
            <p:ph type="title"/>
          </p:nvPr>
        </p:nvSpPr>
        <p:spPr/>
        <p:txBody>
          <a:bodyPr/>
          <a:lstStyle/>
          <a:p>
            <a:r>
              <a:rPr lang="en-ZA" dirty="0"/>
              <a:t>Population Prioritisation Matrix </a:t>
            </a:r>
            <a:br>
              <a:rPr lang="en-ZA" dirty="0"/>
            </a:br>
            <a:r>
              <a:rPr lang="en-ZA" dirty="0"/>
              <a:t>(Life Course and Illness Condition)</a:t>
            </a:r>
          </a:p>
        </p:txBody>
      </p:sp>
      <p:sp>
        <p:nvSpPr>
          <p:cNvPr id="3" name="Slide Number Placeholder 2">
            <a:extLst>
              <a:ext uri="{FF2B5EF4-FFF2-40B4-BE49-F238E27FC236}">
                <a16:creationId xmlns:a16="http://schemas.microsoft.com/office/drawing/2014/main" id="{D05A81FA-58CE-4E96-86A0-A102ACC9AFC8}"/>
              </a:ext>
            </a:extLst>
          </p:cNvPr>
          <p:cNvSpPr>
            <a:spLocks noGrp="1"/>
          </p:cNvSpPr>
          <p:nvPr>
            <p:ph type="sldNum" sz="quarter" idx="11"/>
          </p:nvPr>
        </p:nvSpPr>
        <p:spPr/>
        <p:txBody>
          <a:bodyPr/>
          <a:lstStyle/>
          <a:p>
            <a:fld id="{6F95C33E-24F2-452D-AE9F-D6633E523EED}" type="slidenum">
              <a:rPr lang="en-ZA" smtClean="0"/>
              <a:pPr/>
              <a:t>49</a:t>
            </a:fld>
            <a:endParaRPr lang="en-ZA"/>
          </a:p>
        </p:txBody>
      </p:sp>
      <p:sp>
        <p:nvSpPr>
          <p:cNvPr id="4" name="Text Placeholder 3">
            <a:extLst>
              <a:ext uri="{FF2B5EF4-FFF2-40B4-BE49-F238E27FC236}">
                <a16:creationId xmlns:a16="http://schemas.microsoft.com/office/drawing/2014/main" id="{8BD52DD1-D50E-43BF-9602-34A12557DFF6}"/>
              </a:ext>
            </a:extLst>
          </p:cNvPr>
          <p:cNvSpPr>
            <a:spLocks noGrp="1"/>
          </p:cNvSpPr>
          <p:nvPr>
            <p:ph type="body" sz="quarter" idx="12"/>
          </p:nvPr>
        </p:nvSpPr>
        <p:spPr/>
        <p:txBody>
          <a:bodyPr/>
          <a:lstStyle/>
          <a:p>
            <a:r>
              <a:rPr lang="en-US" b="1" dirty="0"/>
              <a:t>How would the matrix be used for mortality? (Example)</a:t>
            </a:r>
          </a:p>
          <a:p>
            <a:endParaRPr lang="en-ZA" dirty="0"/>
          </a:p>
        </p:txBody>
      </p:sp>
      <p:sp>
        <p:nvSpPr>
          <p:cNvPr id="5" name="Text Placeholder 4">
            <a:extLst>
              <a:ext uri="{FF2B5EF4-FFF2-40B4-BE49-F238E27FC236}">
                <a16:creationId xmlns:a16="http://schemas.microsoft.com/office/drawing/2014/main" id="{054A6264-AC2D-4048-B975-01EBB7DCCFED}"/>
              </a:ext>
            </a:extLst>
          </p:cNvPr>
          <p:cNvSpPr>
            <a:spLocks noGrp="1"/>
          </p:cNvSpPr>
          <p:nvPr>
            <p:ph type="body" sz="quarter" idx="13"/>
          </p:nvPr>
        </p:nvSpPr>
        <p:spPr/>
        <p:txBody>
          <a:bodyPr/>
          <a:lstStyle/>
          <a:p>
            <a:endParaRPr lang="en-ZA"/>
          </a:p>
        </p:txBody>
      </p:sp>
      <p:pic>
        <p:nvPicPr>
          <p:cNvPr id="6" name="Picture 5">
            <a:extLst>
              <a:ext uri="{FF2B5EF4-FFF2-40B4-BE49-F238E27FC236}">
                <a16:creationId xmlns:a16="http://schemas.microsoft.com/office/drawing/2014/main" id="{BFB4F66F-E32B-45E0-93CA-5A8ACE2B71DF}"/>
              </a:ext>
            </a:extLst>
          </p:cNvPr>
          <p:cNvPicPr>
            <a:picLocks noChangeAspect="1"/>
          </p:cNvPicPr>
          <p:nvPr/>
        </p:nvPicPr>
        <p:blipFill rotWithShape="1">
          <a:blip r:embed="rId2"/>
          <a:srcRect r="57429" b="17041"/>
          <a:stretch/>
        </p:blipFill>
        <p:spPr>
          <a:xfrm>
            <a:off x="247649" y="1698538"/>
            <a:ext cx="8631351" cy="3422101"/>
          </a:xfrm>
          <a:prstGeom prst="rect">
            <a:avLst/>
          </a:prstGeom>
          <a:ln>
            <a:solidFill>
              <a:schemeClr val="tx1"/>
            </a:solidFill>
          </a:ln>
        </p:spPr>
      </p:pic>
    </p:spTree>
    <p:extLst>
      <p:ext uri="{BB962C8B-B14F-4D97-AF65-F5344CB8AC3E}">
        <p14:creationId xmlns:p14="http://schemas.microsoft.com/office/powerpoint/2010/main" val="35459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0648"/>
            <a:ext cx="7086600" cy="648072"/>
          </a:xfrm>
        </p:spPr>
        <p:txBody>
          <a:bodyPr/>
          <a:lstStyle/>
          <a:p>
            <a:r>
              <a:rPr lang="en-ZA" sz="2400" dirty="0"/>
              <a:t>Background</a:t>
            </a:r>
            <a:endParaRPr lang="en-US" sz="2400" b="1" dirty="0"/>
          </a:p>
        </p:txBody>
      </p:sp>
      <p:sp>
        <p:nvSpPr>
          <p:cNvPr id="7" name="Content Placeholder 6"/>
          <p:cNvSpPr>
            <a:spLocks noGrp="1"/>
          </p:cNvSpPr>
          <p:nvPr>
            <p:ph sz="quarter" idx="1"/>
          </p:nvPr>
        </p:nvSpPr>
        <p:spPr>
          <a:xfrm>
            <a:off x="250824" y="1268413"/>
            <a:ext cx="5959475" cy="4537075"/>
          </a:xfrm>
        </p:spPr>
        <p:txBody>
          <a:bodyPr>
            <a:normAutofit/>
          </a:bodyPr>
          <a:lstStyle/>
          <a:p>
            <a:pPr algn="just"/>
            <a:r>
              <a:rPr lang="en-ZA" sz="2000" dirty="0"/>
              <a:t>The </a:t>
            </a:r>
            <a:r>
              <a:rPr lang="en-ZA" sz="2000" dirty="0" err="1"/>
              <a:t>NDHSC</a:t>
            </a:r>
            <a:r>
              <a:rPr lang="en-ZA" sz="2000" dirty="0"/>
              <a:t>, </a:t>
            </a:r>
            <a:r>
              <a:rPr lang="en-ZA" sz="2000" dirty="0" err="1"/>
              <a:t>NHISSA</a:t>
            </a:r>
            <a:r>
              <a:rPr lang="en-ZA" sz="2000" dirty="0"/>
              <a:t>, </a:t>
            </a:r>
            <a:r>
              <a:rPr lang="en-ZA" sz="2000" dirty="0" err="1"/>
              <a:t>NSPC</a:t>
            </a:r>
            <a:r>
              <a:rPr lang="en-ZA" sz="2000" dirty="0"/>
              <a:t> received presentations with these recommendations.</a:t>
            </a:r>
          </a:p>
          <a:p>
            <a:pPr algn="just"/>
            <a:r>
              <a:rPr lang="en-ZA" sz="2000" dirty="0"/>
              <a:t>The </a:t>
            </a:r>
            <a:r>
              <a:rPr lang="en-ZA" sz="2000" b="1" dirty="0"/>
              <a:t>Tech </a:t>
            </a:r>
            <a:r>
              <a:rPr lang="en-ZA" sz="2000" b="1" dirty="0" err="1"/>
              <a:t>NHC</a:t>
            </a:r>
            <a:r>
              <a:rPr lang="en-ZA" sz="2000" b="1" dirty="0"/>
              <a:t> received and approved recommendations </a:t>
            </a:r>
            <a:r>
              <a:rPr lang="en-ZA" sz="2000" dirty="0"/>
              <a:t>from National Strategic Planning Committee (</a:t>
            </a:r>
            <a:r>
              <a:rPr lang="en-ZA" sz="2000" dirty="0" err="1"/>
              <a:t>NSPC</a:t>
            </a:r>
            <a:r>
              <a:rPr lang="en-ZA" sz="2000" dirty="0"/>
              <a:t>) for Strengthening District Planning and Monitoring </a:t>
            </a:r>
            <a:r>
              <a:rPr lang="en-ZA" sz="2000" b="1" dirty="0"/>
              <a:t>on 11 Aug 2016</a:t>
            </a:r>
            <a:r>
              <a:rPr lang="en-ZA" sz="2000" dirty="0"/>
              <a:t>. </a:t>
            </a:r>
          </a:p>
          <a:p>
            <a:pPr algn="just"/>
            <a:r>
              <a:rPr lang="en-ZA" sz="2000" dirty="0"/>
              <a:t>A follow up workshop was held with Provincial DoH with Districts on </a:t>
            </a:r>
            <a:r>
              <a:rPr lang="en-ZA" sz="2000" b="1" dirty="0"/>
              <a:t>27 and 28 Sep to advance the discussions</a:t>
            </a:r>
            <a:r>
              <a:rPr lang="en-ZA" sz="2000" dirty="0"/>
              <a:t>, and develop solutions.</a:t>
            </a:r>
          </a:p>
          <a:p>
            <a:pPr algn="just"/>
            <a:r>
              <a:rPr lang="en-ZA" sz="2000" dirty="0"/>
              <a:t> A workshop report containing key discussions and recommendations was circulated</a:t>
            </a:r>
          </a:p>
          <a:p>
            <a:pPr marL="0" indent="0" algn="just">
              <a:buNone/>
            </a:pPr>
            <a:endParaRPr lang="en-ZA" sz="1400" dirty="0"/>
          </a:p>
        </p:txBody>
      </p:sp>
      <p:sp>
        <p:nvSpPr>
          <p:cNvPr id="4" name="Slide Number Placeholder 4"/>
          <p:cNvSpPr>
            <a:spLocks noGrp="1"/>
          </p:cNvSpPr>
          <p:nvPr>
            <p:ph type="sldNum" sz="quarter" idx="11"/>
          </p:nvPr>
        </p:nvSpPr>
        <p:spPr>
          <a:xfrm>
            <a:off x="6516688" y="6376988"/>
            <a:ext cx="1981200" cy="365125"/>
          </a:xfrm>
        </p:spPr>
        <p:txBody>
          <a:bodyPr/>
          <a:lstStyle/>
          <a:p>
            <a:fld id="{B9EACDEF-2675-463D-A8A5-473C574A5EE2}" type="slidenum">
              <a:rPr lang="en-ZA" smtClean="0"/>
              <a:pPr/>
              <a:t>5</a:t>
            </a:fld>
            <a:endParaRPr lang="en-ZA" dirty="0"/>
          </a:p>
        </p:txBody>
      </p:sp>
      <p:pic>
        <p:nvPicPr>
          <p:cNvPr id="5" name="Picture 4"/>
          <p:cNvPicPr>
            <a:picLocks noChangeAspect="1"/>
          </p:cNvPicPr>
          <p:nvPr/>
        </p:nvPicPr>
        <p:blipFill>
          <a:blip r:embed="rId3"/>
          <a:stretch>
            <a:fillRect/>
          </a:stretch>
        </p:blipFill>
        <p:spPr>
          <a:xfrm>
            <a:off x="6510451" y="1433531"/>
            <a:ext cx="2346212" cy="315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206831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4. Key Interventions – How will we win?</a:t>
            </a:r>
          </a:p>
        </p:txBody>
      </p:sp>
      <p:sp>
        <p:nvSpPr>
          <p:cNvPr id="3" name="Slide Number Placeholder 2"/>
          <p:cNvSpPr>
            <a:spLocks noGrp="1"/>
          </p:cNvSpPr>
          <p:nvPr>
            <p:ph type="sldNum" sz="quarter" idx="4"/>
          </p:nvPr>
        </p:nvSpPr>
        <p:spPr/>
        <p:txBody>
          <a:bodyPr/>
          <a:lstStyle/>
          <a:p>
            <a:fld id="{6F95C33E-24F2-452D-AE9F-D6633E523EED}" type="slidenum">
              <a:rPr lang="en-ZA" smtClean="0"/>
              <a:pPr/>
              <a:t>50</a:t>
            </a:fld>
            <a:endParaRPr lang="en-ZA"/>
          </a:p>
        </p:txBody>
      </p:sp>
      <p:graphicFrame>
        <p:nvGraphicFramePr>
          <p:cNvPr id="10" name="Table 9"/>
          <p:cNvGraphicFramePr>
            <a:graphicFrameLocks noGrp="1"/>
          </p:cNvGraphicFramePr>
          <p:nvPr>
            <p:extLst>
              <p:ext uri="{D42A27DB-BD31-4B8C-83A1-F6EECF244321}">
                <p14:modId xmlns:p14="http://schemas.microsoft.com/office/powerpoint/2010/main" val="2222812902"/>
              </p:ext>
            </p:extLst>
          </p:nvPr>
        </p:nvGraphicFramePr>
        <p:xfrm>
          <a:off x="4199021" y="1284544"/>
          <a:ext cx="4657643" cy="4543862"/>
        </p:xfrm>
        <a:graphic>
          <a:graphicData uri="http://schemas.openxmlformats.org/drawingml/2006/table">
            <a:tbl>
              <a:tblPr firstRow="1" bandRow="1">
                <a:tableStyleId>{2D5ABB26-0587-4C30-8999-92F81FD0307C}</a:tableStyleId>
              </a:tblPr>
              <a:tblGrid>
                <a:gridCol w="4657643">
                  <a:extLst>
                    <a:ext uri="{9D8B030D-6E8A-4147-A177-3AD203B41FA5}">
                      <a16:colId xmlns:a16="http://schemas.microsoft.com/office/drawing/2014/main" val="3268533871"/>
                    </a:ext>
                  </a:extLst>
                </a:gridCol>
              </a:tblGrid>
              <a:tr h="768432">
                <a:tc>
                  <a:txBody>
                    <a:bodyPr/>
                    <a:lstStyle/>
                    <a:p>
                      <a:r>
                        <a:rPr lang="en-ZA" sz="1600" dirty="0">
                          <a:solidFill>
                            <a:schemeClr val="tx2"/>
                          </a:solidFill>
                          <a:latin typeface="Arial" panose="020B0604020202020204" pitchFamily="34" charset="0"/>
                          <a:cs typeface="Arial" panose="020B0604020202020204" pitchFamily="34" charset="0"/>
                        </a:rPr>
                        <a:t>Output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solidFill>
                            <a:schemeClr val="tx1"/>
                          </a:solidFill>
                          <a:latin typeface="Arial" panose="020B0604020202020204" pitchFamily="34" charset="0"/>
                          <a:cs typeface="Arial" panose="020B0604020202020204" pitchFamily="34" charset="0"/>
                        </a:rPr>
                        <a:t>Key Interventions - linked back to (a) Aspirations (specific indicators that it will impact) , and (b) Challenges and root causes</a:t>
                      </a:r>
                      <a:endParaRPr lang="en-ZA" sz="12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3775430">
                <a:tc>
                  <a:txBody>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Unpack the interventions into: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a:latin typeface="Arial" panose="020B0604020202020204" pitchFamily="34" charset="0"/>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latin typeface="Arial" panose="020B0604020202020204" pitchFamily="34" charset="0"/>
                          <a:cs typeface="Arial" panose="020B0604020202020204" pitchFamily="34" charset="0"/>
                        </a:rPr>
                        <a:t>Prioritise:</a:t>
                      </a:r>
                    </a:p>
                    <a:p>
                      <a:pPr marL="401638"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050" b="1" dirty="0">
                          <a:latin typeface="Arial" panose="020B0604020202020204" pitchFamily="34" charset="0"/>
                          <a:cs typeface="Arial" panose="020B0604020202020204" pitchFamily="34" charset="0"/>
                        </a:rPr>
                        <a:t>Risk</a:t>
                      </a:r>
                      <a:r>
                        <a:rPr lang="en-ZA" sz="1050" dirty="0">
                          <a:latin typeface="Arial" panose="020B0604020202020204" pitchFamily="34" charset="0"/>
                          <a:cs typeface="Arial" panose="020B0604020202020204" pitchFamily="34" charset="0"/>
                        </a:rPr>
                        <a:t> - Severity/danger: To the individual and the community – Is this a major contributor to health outcomes?</a:t>
                      </a:r>
                    </a:p>
                    <a:p>
                      <a:pPr marL="401638"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050" b="1" dirty="0">
                          <a:latin typeface="Arial" panose="020B0604020202020204" pitchFamily="34" charset="0"/>
                          <a:cs typeface="Arial" panose="020B0604020202020204" pitchFamily="34" charset="0"/>
                        </a:rPr>
                        <a:t>Feasibility</a:t>
                      </a:r>
                      <a:r>
                        <a:rPr lang="en-ZA" sz="1050" baseline="0" dirty="0">
                          <a:latin typeface="Arial" panose="020B0604020202020204" pitchFamily="34" charset="0"/>
                          <a:cs typeface="Arial" panose="020B0604020202020204" pitchFamily="34" charset="0"/>
                        </a:rPr>
                        <a:t> - </a:t>
                      </a:r>
                      <a:r>
                        <a:rPr lang="en-ZA" sz="1050" dirty="0">
                          <a:latin typeface="Arial" panose="020B0604020202020204" pitchFamily="34" charset="0"/>
                          <a:cs typeface="Arial" panose="020B0604020202020204" pitchFamily="34" charset="0"/>
                        </a:rPr>
                        <a:t>Is the identified intervention technically feasible?</a:t>
                      </a:r>
                    </a:p>
                    <a:p>
                      <a:pPr marL="401638"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050" b="1" dirty="0">
                          <a:latin typeface="Arial" panose="020B0604020202020204" pitchFamily="34" charset="0"/>
                          <a:cs typeface="Arial" panose="020B0604020202020204" pitchFamily="34" charset="0"/>
                        </a:rPr>
                        <a:t>Efficiency</a:t>
                      </a:r>
                      <a:r>
                        <a:rPr lang="en-ZA" sz="1050" baseline="0" dirty="0">
                          <a:latin typeface="Arial" panose="020B0604020202020204" pitchFamily="34" charset="0"/>
                          <a:cs typeface="Arial" panose="020B0604020202020204" pitchFamily="34" charset="0"/>
                        </a:rPr>
                        <a:t> -</a:t>
                      </a:r>
                      <a:r>
                        <a:rPr lang="en-ZA" sz="1050" dirty="0">
                          <a:latin typeface="Arial" panose="020B0604020202020204" pitchFamily="34" charset="0"/>
                          <a:cs typeface="Arial" panose="020B0604020202020204" pitchFamily="34" charset="0"/>
                        </a:rPr>
                        <a:t> Cost-effectiveness of the intervention: These criteria should answer the question whether the problem, if addressed, is worth the financial cost involved.</a:t>
                      </a:r>
                    </a:p>
                    <a:p>
                      <a:pPr marL="401638" marR="0" lvl="1"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050" b="1" dirty="0">
                          <a:latin typeface="Arial" panose="020B0604020202020204" pitchFamily="34" charset="0"/>
                          <a:cs typeface="Arial" panose="020B0604020202020204" pitchFamily="34" charset="0"/>
                        </a:rPr>
                        <a:t>Political acceptance</a:t>
                      </a:r>
                      <a:r>
                        <a:rPr lang="en-ZA" sz="1050" b="1" baseline="0" dirty="0">
                          <a:latin typeface="Arial" panose="020B0604020202020204" pitchFamily="34" charset="0"/>
                          <a:cs typeface="Arial" panose="020B0604020202020204" pitchFamily="34" charset="0"/>
                        </a:rPr>
                        <a:t> </a:t>
                      </a:r>
                      <a:r>
                        <a:rPr lang="en-ZA" sz="1050" baseline="0" dirty="0">
                          <a:latin typeface="Arial" panose="020B0604020202020204" pitchFamily="34" charset="0"/>
                          <a:cs typeface="Arial" panose="020B0604020202020204" pitchFamily="34" charset="0"/>
                        </a:rPr>
                        <a:t>- </a:t>
                      </a:r>
                      <a:r>
                        <a:rPr lang="en-ZA" sz="1050" dirty="0">
                          <a:latin typeface="Arial" panose="020B0604020202020204" pitchFamily="34" charset="0"/>
                          <a:cs typeface="Arial" panose="020B0604020202020204" pitchFamily="34" charset="0"/>
                        </a:rPr>
                        <a:t>Even if a problem fulfils all of the above criteria, if it is not recognized as politically expedient by the central authority, (policy) it is very difficult to include it as a priority.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06241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69360828"/>
              </p:ext>
            </p:extLst>
          </p:nvPr>
        </p:nvGraphicFramePr>
        <p:xfrm>
          <a:off x="247575" y="1294416"/>
          <a:ext cx="3722846" cy="4533990"/>
        </p:xfrm>
        <a:graphic>
          <a:graphicData uri="http://schemas.openxmlformats.org/drawingml/2006/table">
            <a:tbl>
              <a:tblPr firstRow="1" bandRow="1">
                <a:tableStyleId>{2D5ABB26-0587-4C30-8999-92F81FD0307C}</a:tableStyleId>
              </a:tblPr>
              <a:tblGrid>
                <a:gridCol w="3722846">
                  <a:extLst>
                    <a:ext uri="{9D8B030D-6E8A-4147-A177-3AD203B41FA5}">
                      <a16:colId xmlns:a16="http://schemas.microsoft.com/office/drawing/2014/main" val="4188561452"/>
                    </a:ext>
                  </a:extLst>
                </a:gridCol>
              </a:tblGrid>
              <a:tr h="109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Arial" panose="020B0604020202020204" pitchFamily="34" charset="0"/>
                          <a:cs typeface="Arial" panose="020B0604020202020204" pitchFamily="34" charset="0"/>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clinical interventions do we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community interventions do we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What management processes and systems do we need?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753292889"/>
                  </a:ext>
                </a:extLst>
              </a:tr>
              <a:tr h="3439579">
                <a:tc>
                  <a:txBody>
                    <a:bodyPr/>
                    <a:lstStyle/>
                    <a:p>
                      <a:r>
                        <a:rPr lang="en-ZA" sz="1600" dirty="0">
                          <a:solidFill>
                            <a:schemeClr val="tx2"/>
                          </a:solidFill>
                          <a:latin typeface="Arial" panose="020B0604020202020204" pitchFamily="34" charset="0"/>
                          <a:cs typeface="Arial" panose="020B0604020202020204" pitchFamily="34" charset="0"/>
                        </a:rPr>
                        <a:t>Steps: </a:t>
                      </a:r>
                    </a:p>
                    <a:p>
                      <a:r>
                        <a:rPr lang="en-ZA" sz="1100" dirty="0">
                          <a:latin typeface="Arial" panose="020B0604020202020204" pitchFamily="34" charset="0"/>
                          <a:cs typeface="Arial" panose="020B0604020202020204" pitchFamily="34" charset="0"/>
                        </a:rPr>
                        <a:t>For each identified population and condition, identify intervention</a:t>
                      </a:r>
                    </a:p>
                    <a:p>
                      <a:pPr marL="228600" lvl="0" indent="-228600" algn="just">
                        <a:buFont typeface="+mj-lt"/>
                        <a:buAutoNum type="arabicPeriod"/>
                      </a:pPr>
                      <a:r>
                        <a:rPr lang="en-ZA" sz="1100" dirty="0">
                          <a:latin typeface="Arial" panose="020B0604020202020204" pitchFamily="34" charset="0"/>
                          <a:cs typeface="Arial" panose="020B0604020202020204" pitchFamily="34" charset="0"/>
                        </a:rPr>
                        <a:t>Develop </a:t>
                      </a:r>
                      <a:r>
                        <a:rPr lang="en-US" sz="1100" dirty="0">
                          <a:latin typeface="Arial" panose="020B0604020202020204" pitchFamily="34" charset="0"/>
                          <a:cs typeface="Arial" panose="020B0604020202020204" pitchFamily="34" charset="0"/>
                        </a:rPr>
                        <a:t>all options of interventions that could achieve the desired </a:t>
                      </a:r>
                      <a:r>
                        <a:rPr lang="en-ZA" sz="1100" dirty="0">
                          <a:latin typeface="Arial" panose="020B0604020202020204" pitchFamily="34" charset="0"/>
                          <a:cs typeface="Arial" panose="020B0604020202020204" pitchFamily="34" charset="0"/>
                        </a:rPr>
                        <a:t>aspirations</a:t>
                      </a:r>
                    </a:p>
                    <a:p>
                      <a:pPr marL="228600" lvl="0" indent="-228600" algn="just">
                        <a:buFont typeface="+mj-lt"/>
                        <a:buAutoNum type="arabicPeriod"/>
                      </a:pPr>
                      <a:r>
                        <a:rPr lang="en-ZA" sz="1100" dirty="0">
                          <a:latin typeface="Arial" panose="020B0604020202020204" pitchFamily="34" charset="0"/>
                          <a:cs typeface="Arial" panose="020B0604020202020204" pitchFamily="34" charset="0"/>
                        </a:rPr>
                        <a:t>Test whether intervention responds to bottleneck/root causes identified in 2C. </a:t>
                      </a:r>
                    </a:p>
                    <a:p>
                      <a:pPr marL="228600" lvl="0" indent="-228600" algn="just">
                        <a:buFont typeface="+mj-lt"/>
                        <a:buAutoNum type="arabicPeriod"/>
                      </a:pPr>
                      <a:r>
                        <a:rPr lang="en-US" sz="1100" dirty="0">
                          <a:latin typeface="Arial" panose="020B0604020202020204" pitchFamily="34" charset="0"/>
                          <a:cs typeface="Arial" panose="020B0604020202020204" pitchFamily="34" charset="0"/>
                        </a:rPr>
                        <a:t>Add intervention where interventions do not address all identified bottleneck/root causes </a:t>
                      </a:r>
                      <a:endParaRPr lang="en-ZA" sz="1100" dirty="0">
                        <a:latin typeface="Arial" panose="020B0604020202020204" pitchFamily="34" charset="0"/>
                        <a:cs typeface="Arial" panose="020B0604020202020204" pitchFamily="34" charset="0"/>
                      </a:endParaRPr>
                    </a:p>
                    <a:p>
                      <a:pPr marL="228600" indent="-228600" algn="just">
                        <a:buFont typeface="+mj-lt"/>
                        <a:buAutoNum type="arabicPeriod"/>
                      </a:pPr>
                      <a:r>
                        <a:rPr lang="en-ZA" sz="1100" dirty="0">
                          <a:latin typeface="Arial" panose="020B0604020202020204" pitchFamily="34" charset="0"/>
                          <a:cs typeface="Arial" panose="020B0604020202020204" pitchFamily="34" charset="0"/>
                        </a:rPr>
                        <a:t>Unpack the interventions into Clinical, Community and Systems interventions</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100" dirty="0">
                          <a:latin typeface="Arial" panose="020B0604020202020204" pitchFamily="34" charset="0"/>
                          <a:cs typeface="Arial" panose="020B0604020202020204" pitchFamily="34" charset="0"/>
                        </a:rPr>
                        <a:t>Identify duplicate interventions and eliminate/</a:t>
                      </a:r>
                      <a:r>
                        <a:rPr lang="en-ZA" sz="1100" dirty="0">
                          <a:latin typeface="Arial" panose="020B0604020202020204" pitchFamily="34" charset="0"/>
                          <a:cs typeface="Arial" panose="020B0604020202020204" pitchFamily="34" charset="0"/>
                        </a:rPr>
                        <a:t>consolidate and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ZA" sz="1100" dirty="0">
                          <a:solidFill>
                            <a:schemeClr val="tx2"/>
                          </a:solidFill>
                          <a:latin typeface="Arial" panose="020B0604020202020204" pitchFamily="34" charset="0"/>
                          <a:cs typeface="Arial" panose="020B0604020202020204" pitchFamily="34" charset="0"/>
                        </a:rPr>
                        <a:t>Prioritize Interventions </a:t>
                      </a:r>
                      <a:r>
                        <a:rPr lang="en-US" sz="1100" dirty="0">
                          <a:latin typeface="Arial" panose="020B0604020202020204" pitchFamily="34" charset="0"/>
                          <a:cs typeface="Arial" panose="020B0604020202020204" pitchFamily="34" charset="0"/>
                        </a:rPr>
                        <a:t>– choose cost effective,  evidence-based and measurable</a:t>
                      </a:r>
                    </a:p>
                    <a:p>
                      <a:pPr marL="228600" indent="-228600" algn="just">
                        <a:buFont typeface="+mj-lt"/>
                        <a:buAutoNum type="arabicPeriod"/>
                      </a:pPr>
                      <a:r>
                        <a:rPr lang="en-US" sz="1100" dirty="0">
                          <a:latin typeface="Arial" panose="020B0604020202020204" pitchFamily="34" charset="0"/>
                          <a:cs typeface="Arial" panose="020B0604020202020204" pitchFamily="34" charset="0"/>
                        </a:rPr>
                        <a:t>Link each intervention to Goals </a:t>
                      </a:r>
                      <a:r>
                        <a:rPr lang="en-ZA" sz="1100" dirty="0">
                          <a:latin typeface="Arial" panose="020B0604020202020204" pitchFamily="34" charset="0"/>
                          <a:cs typeface="Arial" panose="020B0604020202020204" pitchFamily="34" charset="0"/>
                        </a:rPr>
                        <a:t>link them to Goals (or specific indicator within the cascade - if essential)</a:t>
                      </a:r>
                      <a:endParaRPr lang="en-US" sz="1100" dirty="0">
                        <a:latin typeface="Arial" panose="020B0604020202020204" pitchFamily="34" charset="0"/>
                        <a:cs typeface="Arial" panose="020B0604020202020204" pitchFamily="34" charset="0"/>
                      </a:endParaRPr>
                    </a:p>
                    <a:p>
                      <a:pPr marL="228600" indent="-228600" algn="just">
                        <a:buFont typeface="+mj-lt"/>
                        <a:buAutoNum type="arabicPeriod"/>
                      </a:pPr>
                      <a:r>
                        <a:rPr lang="en-US" sz="1100" dirty="0">
                          <a:latin typeface="Arial" panose="020B0604020202020204" pitchFamily="34" charset="0"/>
                          <a:cs typeface="Arial" panose="020B0604020202020204" pitchFamily="34" charset="0"/>
                        </a:rPr>
                        <a:t>Re-prioritize interventions until identified and prioritised intervention is affordable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bl>
          </a:graphicData>
        </a:graphic>
      </p:graphicFrame>
      <p:graphicFrame>
        <p:nvGraphicFramePr>
          <p:cNvPr id="5" name="Table 4">
            <a:extLst>
              <a:ext uri="{FF2B5EF4-FFF2-40B4-BE49-F238E27FC236}">
                <a16:creationId xmlns:a16="http://schemas.microsoft.com/office/drawing/2014/main" id="{51474357-63FC-4D24-9873-6C8E49486FA5}"/>
              </a:ext>
            </a:extLst>
          </p:cNvPr>
          <p:cNvGraphicFramePr>
            <a:graphicFrameLocks noGrp="1"/>
          </p:cNvGraphicFramePr>
          <p:nvPr>
            <p:extLst>
              <p:ext uri="{D42A27DB-BD31-4B8C-83A1-F6EECF244321}">
                <p14:modId xmlns:p14="http://schemas.microsoft.com/office/powerpoint/2010/main" val="3375441462"/>
              </p:ext>
            </p:extLst>
          </p:nvPr>
        </p:nvGraphicFramePr>
        <p:xfrm>
          <a:off x="4338946" y="2353349"/>
          <a:ext cx="4229142" cy="731520"/>
        </p:xfrm>
        <a:graphic>
          <a:graphicData uri="http://schemas.openxmlformats.org/drawingml/2006/table">
            <a:tbl>
              <a:tblPr>
                <a:tableStyleId>{5C22544A-7EE6-4342-B048-85BDC9FD1C3A}</a:tableStyleId>
              </a:tblPr>
              <a:tblGrid>
                <a:gridCol w="1007838">
                  <a:extLst>
                    <a:ext uri="{9D8B030D-6E8A-4147-A177-3AD203B41FA5}">
                      <a16:colId xmlns:a16="http://schemas.microsoft.com/office/drawing/2014/main" val="4233126717"/>
                    </a:ext>
                  </a:extLst>
                </a:gridCol>
                <a:gridCol w="3221304">
                  <a:extLst>
                    <a:ext uri="{9D8B030D-6E8A-4147-A177-3AD203B41FA5}">
                      <a16:colId xmlns:a16="http://schemas.microsoft.com/office/drawing/2014/main" val="2809795486"/>
                    </a:ext>
                  </a:extLst>
                </a:gridCol>
              </a:tblGrid>
              <a:tr h="0">
                <a:tc>
                  <a:txBody>
                    <a:bodyPr/>
                    <a:lstStyle/>
                    <a:p>
                      <a:r>
                        <a:rPr lang="en-ZA" sz="1000" dirty="0"/>
                        <a:t>Clinical</a:t>
                      </a:r>
                    </a:p>
                  </a:txBody>
                  <a:tcPr>
                    <a:solidFill>
                      <a:schemeClr val="accent2"/>
                    </a:solidFill>
                  </a:tcPr>
                </a:tc>
                <a:tc>
                  <a:txBody>
                    <a:bodyPr/>
                    <a:lstStyle/>
                    <a:p>
                      <a:r>
                        <a:rPr lang="en-ZA" sz="1000" dirty="0"/>
                        <a:t>What clinical interventions do we need?</a:t>
                      </a:r>
                    </a:p>
                  </a:txBody>
                  <a:tcPr>
                    <a:solidFill>
                      <a:schemeClr val="accent2">
                        <a:lumMod val="20000"/>
                        <a:lumOff val="80000"/>
                      </a:schemeClr>
                    </a:solidFill>
                  </a:tcPr>
                </a:tc>
                <a:extLst>
                  <a:ext uri="{0D108BD9-81ED-4DB2-BD59-A6C34878D82A}">
                    <a16:rowId xmlns:a16="http://schemas.microsoft.com/office/drawing/2014/main" val="1419062142"/>
                  </a:ext>
                </a:extLst>
              </a:tr>
              <a:tr h="0">
                <a:tc>
                  <a:txBody>
                    <a:bodyPr/>
                    <a:lstStyle/>
                    <a:p>
                      <a:r>
                        <a:rPr lang="en-ZA" sz="1000" dirty="0"/>
                        <a:t>Community</a:t>
                      </a:r>
                    </a:p>
                  </a:txBody>
                  <a:tcPr>
                    <a:solidFill>
                      <a:schemeClr val="accent2"/>
                    </a:solidFill>
                  </a:tcPr>
                </a:tc>
                <a:tc>
                  <a:txBody>
                    <a:bodyPr/>
                    <a:lstStyle/>
                    <a:p>
                      <a:r>
                        <a:rPr lang="en-ZA" sz="1000" dirty="0"/>
                        <a:t>What community interventions do we need?</a:t>
                      </a:r>
                    </a:p>
                  </a:txBody>
                  <a:tcPr>
                    <a:solidFill>
                      <a:schemeClr val="accent2">
                        <a:lumMod val="20000"/>
                        <a:lumOff val="80000"/>
                      </a:schemeClr>
                    </a:solidFill>
                  </a:tcPr>
                </a:tc>
                <a:extLst>
                  <a:ext uri="{0D108BD9-81ED-4DB2-BD59-A6C34878D82A}">
                    <a16:rowId xmlns:a16="http://schemas.microsoft.com/office/drawing/2014/main" val="598204194"/>
                  </a:ext>
                </a:extLst>
              </a:tr>
              <a:tr h="0">
                <a:tc>
                  <a:txBody>
                    <a:bodyPr/>
                    <a:lstStyle/>
                    <a:p>
                      <a:r>
                        <a:rPr lang="en-ZA" sz="1000" dirty="0"/>
                        <a:t>Systems</a:t>
                      </a:r>
                    </a:p>
                  </a:txBody>
                  <a:tcPr>
                    <a:solidFill>
                      <a:schemeClr val="accent2"/>
                    </a:solidFill>
                  </a:tcPr>
                </a:tc>
                <a:tc>
                  <a:txBody>
                    <a:bodyPr/>
                    <a:lstStyle/>
                    <a:p>
                      <a:r>
                        <a:rPr lang="en-ZA" sz="1000" dirty="0"/>
                        <a:t>What management processes and systems do we need?</a:t>
                      </a:r>
                    </a:p>
                  </a:txBody>
                  <a:tcPr>
                    <a:solidFill>
                      <a:schemeClr val="accent2">
                        <a:lumMod val="20000"/>
                        <a:lumOff val="80000"/>
                      </a:schemeClr>
                    </a:solidFill>
                  </a:tcPr>
                </a:tc>
                <a:extLst>
                  <a:ext uri="{0D108BD9-81ED-4DB2-BD59-A6C34878D82A}">
                    <a16:rowId xmlns:a16="http://schemas.microsoft.com/office/drawing/2014/main" val="3177699687"/>
                  </a:ext>
                </a:extLst>
              </a:tr>
            </a:tbl>
          </a:graphicData>
        </a:graphic>
      </p:graphicFrame>
      <p:sp>
        <p:nvSpPr>
          <p:cNvPr id="7" name="Explosion: 14 Points 6"/>
          <p:cNvSpPr/>
          <p:nvPr/>
        </p:nvSpPr>
        <p:spPr>
          <a:xfrm>
            <a:off x="2718564" y="591480"/>
            <a:ext cx="1480457" cy="95794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panose="020B0604020202020204" pitchFamily="34" charset="0"/>
                <a:cs typeface="Arial" panose="020B0604020202020204" pitchFamily="34" charset="0"/>
              </a:rPr>
              <a:t>Think Big</a:t>
            </a:r>
            <a:endParaRPr lang="en-US" sz="1400" dirty="0"/>
          </a:p>
        </p:txBody>
      </p:sp>
    </p:spTree>
    <p:extLst>
      <p:ext uri="{BB962C8B-B14F-4D97-AF65-F5344CB8AC3E}">
        <p14:creationId xmlns:p14="http://schemas.microsoft.com/office/powerpoint/2010/main" val="186258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District Decision (Priority Setting) Matrix</a:t>
            </a:r>
          </a:p>
        </p:txBody>
      </p:sp>
      <p:graphicFrame>
        <p:nvGraphicFramePr>
          <p:cNvPr id="2" name="Table 1">
            <a:extLst>
              <a:ext uri="{FF2B5EF4-FFF2-40B4-BE49-F238E27FC236}">
                <a16:creationId xmlns:a16="http://schemas.microsoft.com/office/drawing/2014/main" id="{0E8E4456-3F18-4B37-AD31-8DDA2CCA9D63}"/>
              </a:ext>
            </a:extLst>
          </p:cNvPr>
          <p:cNvGraphicFramePr>
            <a:graphicFrameLocks noGrp="1"/>
          </p:cNvGraphicFramePr>
          <p:nvPr>
            <p:extLst>
              <p:ext uri="{D42A27DB-BD31-4B8C-83A1-F6EECF244321}">
                <p14:modId xmlns:p14="http://schemas.microsoft.com/office/powerpoint/2010/main" val="4270717627"/>
              </p:ext>
            </p:extLst>
          </p:nvPr>
        </p:nvGraphicFramePr>
        <p:xfrm>
          <a:off x="356703" y="1211261"/>
          <a:ext cx="8431161" cy="4375926"/>
        </p:xfrm>
        <a:graphic>
          <a:graphicData uri="http://schemas.openxmlformats.org/drawingml/2006/table">
            <a:tbl>
              <a:tblPr firstRow="1">
                <a:tableStyleId>{5C22544A-7EE6-4342-B048-85BDC9FD1C3A}</a:tableStyleId>
              </a:tblPr>
              <a:tblGrid>
                <a:gridCol w="1405193">
                  <a:extLst>
                    <a:ext uri="{9D8B030D-6E8A-4147-A177-3AD203B41FA5}">
                      <a16:colId xmlns:a16="http://schemas.microsoft.com/office/drawing/2014/main" val="745564491"/>
                    </a:ext>
                  </a:extLst>
                </a:gridCol>
                <a:gridCol w="1405193">
                  <a:extLst>
                    <a:ext uri="{9D8B030D-6E8A-4147-A177-3AD203B41FA5}">
                      <a16:colId xmlns:a16="http://schemas.microsoft.com/office/drawing/2014/main" val="1901403514"/>
                    </a:ext>
                  </a:extLst>
                </a:gridCol>
                <a:gridCol w="1405193">
                  <a:extLst>
                    <a:ext uri="{9D8B030D-6E8A-4147-A177-3AD203B41FA5}">
                      <a16:colId xmlns:a16="http://schemas.microsoft.com/office/drawing/2014/main" val="376621762"/>
                    </a:ext>
                  </a:extLst>
                </a:gridCol>
                <a:gridCol w="1405193">
                  <a:extLst>
                    <a:ext uri="{9D8B030D-6E8A-4147-A177-3AD203B41FA5}">
                      <a16:colId xmlns:a16="http://schemas.microsoft.com/office/drawing/2014/main" val="2701009096"/>
                    </a:ext>
                  </a:extLst>
                </a:gridCol>
                <a:gridCol w="2033401">
                  <a:extLst>
                    <a:ext uri="{9D8B030D-6E8A-4147-A177-3AD203B41FA5}">
                      <a16:colId xmlns:a16="http://schemas.microsoft.com/office/drawing/2014/main" val="1504918620"/>
                    </a:ext>
                  </a:extLst>
                </a:gridCol>
                <a:gridCol w="776988">
                  <a:extLst>
                    <a:ext uri="{9D8B030D-6E8A-4147-A177-3AD203B41FA5}">
                      <a16:colId xmlns:a16="http://schemas.microsoft.com/office/drawing/2014/main" val="3188477504"/>
                    </a:ext>
                  </a:extLst>
                </a:gridCol>
              </a:tblGrid>
              <a:tr h="234912">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tx2"/>
                    </a:solidFill>
                  </a:tcPr>
                </a:tc>
                <a:tc gridSpan="5">
                  <a:txBody>
                    <a:bodyPr/>
                    <a:lstStyle/>
                    <a:p>
                      <a:pPr algn="ctr"/>
                      <a:r>
                        <a:rPr lang="en-ZA" sz="1200" dirty="0">
                          <a:latin typeface="Arial" panose="020B0604020202020204" pitchFamily="34" charset="0"/>
                          <a:cs typeface="Arial" panose="020B0604020202020204" pitchFamily="34" charset="0"/>
                        </a:rPr>
                        <a:t>District/Province Use Only </a:t>
                      </a:r>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extLst>
                  <a:ext uri="{0D108BD9-81ED-4DB2-BD59-A6C34878D82A}">
                    <a16:rowId xmlns:a16="http://schemas.microsoft.com/office/drawing/2014/main" val="272937858"/>
                  </a:ext>
                </a:extLst>
              </a:tr>
              <a:tr h="234912">
                <a:tc>
                  <a:txBody>
                    <a:bodyPr/>
                    <a:lstStyle/>
                    <a:p>
                      <a:pPr algn="ctr"/>
                      <a:endParaRPr lang="en-ZA" sz="1200" b="1" dirty="0">
                        <a:solidFill>
                          <a:schemeClr val="bg1"/>
                        </a:solidFill>
                        <a:latin typeface="Arial" panose="020B0604020202020204" pitchFamily="34" charset="0"/>
                        <a:cs typeface="Arial" panose="020B0604020202020204" pitchFamily="34" charset="0"/>
                      </a:endParaRPr>
                    </a:p>
                  </a:txBody>
                  <a:tcPr anchor="ctr">
                    <a:solidFill>
                      <a:schemeClr val="tx2"/>
                    </a:solidFill>
                  </a:tcPr>
                </a:tc>
                <a:tc gridSpan="5">
                  <a:txBody>
                    <a:bodyPr/>
                    <a:lstStyle/>
                    <a:p>
                      <a:pPr algn="ctr"/>
                      <a:r>
                        <a:rPr lang="en-ZA" sz="1200" b="1" dirty="0">
                          <a:solidFill>
                            <a:schemeClr val="bg1"/>
                          </a:solidFill>
                          <a:latin typeface="Arial" panose="020B0604020202020204" pitchFamily="34" charset="0"/>
                          <a:cs typeface="Arial" panose="020B0604020202020204" pitchFamily="34" charset="0"/>
                        </a:rPr>
                        <a:t>Decision Matrix</a:t>
                      </a:r>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extLst>
                  <a:ext uri="{0D108BD9-81ED-4DB2-BD59-A6C34878D82A}">
                    <a16:rowId xmlns:a16="http://schemas.microsoft.com/office/drawing/2014/main" val="1882051606"/>
                  </a:ext>
                </a:extLst>
              </a:tr>
              <a:tr h="704736">
                <a:tc>
                  <a:txBody>
                    <a:bodyPr/>
                    <a:lstStyle/>
                    <a:p>
                      <a:pPr algn="ctr"/>
                      <a:r>
                        <a:rPr lang="en-ZA" sz="1200" b="1" dirty="0">
                          <a:solidFill>
                            <a:schemeClr val="bg1"/>
                          </a:solidFill>
                          <a:latin typeface="Arial" panose="020B0604020202020204" pitchFamily="34" charset="0"/>
                          <a:cs typeface="Arial" panose="020B0604020202020204" pitchFamily="34" charset="0"/>
                        </a:rPr>
                        <a:t>Intervention</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Clinical Consequences (mortality/morbidity)</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Rural Location (no alternative services)</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Vulnerable Patient Group (poor or marginalised)</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Feedback on Prioritisation Decision</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District Priority</a:t>
                      </a:r>
                    </a:p>
                  </a:txBody>
                  <a:tcPr anchor="ctr">
                    <a:solidFill>
                      <a:schemeClr val="tx2"/>
                    </a:solidFill>
                  </a:tcPr>
                </a:tc>
                <a:extLst>
                  <a:ext uri="{0D108BD9-81ED-4DB2-BD59-A6C34878D82A}">
                    <a16:rowId xmlns:a16="http://schemas.microsoft.com/office/drawing/2014/main" val="2328048357"/>
                  </a:ext>
                </a:extLst>
              </a:tr>
              <a:tr h="357658">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8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1</a:t>
                      </a:r>
                    </a:p>
                  </a:txBody>
                  <a:tcPr anchor="ctr">
                    <a:solidFill>
                      <a:schemeClr val="bg1">
                        <a:lumMod val="85000"/>
                      </a:schemeClr>
                    </a:solidFill>
                  </a:tcPr>
                </a:tc>
                <a:extLst>
                  <a:ext uri="{0D108BD9-81ED-4DB2-BD59-A6C34878D82A}">
                    <a16:rowId xmlns:a16="http://schemas.microsoft.com/office/drawing/2014/main" val="2907915330"/>
                  </a:ext>
                </a:extLst>
              </a:tr>
              <a:tr h="500721">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2</a:t>
                      </a:r>
                    </a:p>
                  </a:txBody>
                  <a:tcPr anchor="ctr">
                    <a:solidFill>
                      <a:schemeClr val="bg1">
                        <a:lumMod val="95000"/>
                      </a:schemeClr>
                    </a:solidFill>
                  </a:tcPr>
                </a:tc>
                <a:extLst>
                  <a:ext uri="{0D108BD9-81ED-4DB2-BD59-A6C34878D82A}">
                    <a16:rowId xmlns:a16="http://schemas.microsoft.com/office/drawing/2014/main" val="3888378058"/>
                  </a:ext>
                </a:extLst>
              </a:tr>
              <a:tr h="500721">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Low</a:t>
                      </a:r>
                    </a:p>
                  </a:txBody>
                  <a:tcPr anchor="ctr">
                    <a:solidFill>
                      <a:schemeClr val="bg1">
                        <a:lumMod val="8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3</a:t>
                      </a:r>
                    </a:p>
                  </a:txBody>
                  <a:tcPr anchor="ctr">
                    <a:solidFill>
                      <a:schemeClr val="bg1">
                        <a:lumMod val="85000"/>
                      </a:schemeClr>
                    </a:solidFill>
                  </a:tcPr>
                </a:tc>
                <a:extLst>
                  <a:ext uri="{0D108BD9-81ED-4DB2-BD59-A6C34878D82A}">
                    <a16:rowId xmlns:a16="http://schemas.microsoft.com/office/drawing/2014/main" val="1242131876"/>
                  </a:ext>
                </a:extLst>
              </a:tr>
              <a:tr h="643784">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9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4</a:t>
                      </a:r>
                    </a:p>
                  </a:txBody>
                  <a:tcPr anchor="ctr">
                    <a:solidFill>
                      <a:schemeClr val="bg1">
                        <a:lumMod val="95000"/>
                      </a:schemeClr>
                    </a:solidFill>
                  </a:tcPr>
                </a:tc>
                <a:extLst>
                  <a:ext uri="{0D108BD9-81ED-4DB2-BD59-A6C34878D82A}">
                    <a16:rowId xmlns:a16="http://schemas.microsoft.com/office/drawing/2014/main" val="1174545661"/>
                  </a:ext>
                </a:extLst>
              </a:tr>
              <a:tr h="500721">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Low </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5</a:t>
                      </a:r>
                    </a:p>
                  </a:txBody>
                  <a:tcPr anchor="ctr">
                    <a:solidFill>
                      <a:schemeClr val="bg1">
                        <a:lumMod val="85000"/>
                      </a:schemeClr>
                    </a:solidFill>
                  </a:tcPr>
                </a:tc>
                <a:extLst>
                  <a:ext uri="{0D108BD9-81ED-4DB2-BD59-A6C34878D82A}">
                    <a16:rowId xmlns:a16="http://schemas.microsoft.com/office/drawing/2014/main" val="2615193576"/>
                  </a:ext>
                </a:extLst>
              </a:tr>
              <a:tr h="500721">
                <a:tc>
                  <a:txBody>
                    <a:bodyPr/>
                    <a:lstStyle/>
                    <a:p>
                      <a:pPr algn="ctr"/>
                      <a:endParaRPr lang="en-ZA" sz="12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Low</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endParaRPr lang="en-ZA" sz="12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6</a:t>
                      </a:r>
                    </a:p>
                  </a:txBody>
                  <a:tcPr anchor="ctr">
                    <a:solidFill>
                      <a:schemeClr val="bg1">
                        <a:lumMod val="95000"/>
                      </a:schemeClr>
                    </a:solidFill>
                  </a:tcPr>
                </a:tc>
                <a:extLst>
                  <a:ext uri="{0D108BD9-81ED-4DB2-BD59-A6C34878D82A}">
                    <a16:rowId xmlns:a16="http://schemas.microsoft.com/office/drawing/2014/main" val="1927549185"/>
                  </a:ext>
                </a:extLst>
              </a:tr>
            </a:tbl>
          </a:graphicData>
        </a:graphic>
      </p:graphicFrame>
    </p:spTree>
    <p:extLst>
      <p:ext uri="{BB962C8B-B14F-4D97-AF65-F5344CB8AC3E}">
        <p14:creationId xmlns:p14="http://schemas.microsoft.com/office/powerpoint/2010/main" val="2778453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E5C2-395B-45C5-85C1-CACEAF91890B}"/>
              </a:ext>
            </a:extLst>
          </p:cNvPr>
          <p:cNvSpPr>
            <a:spLocks noGrp="1"/>
          </p:cNvSpPr>
          <p:nvPr>
            <p:ph type="title"/>
          </p:nvPr>
        </p:nvSpPr>
        <p:spPr/>
        <p:txBody>
          <a:bodyPr/>
          <a:lstStyle/>
          <a:p>
            <a:r>
              <a:rPr lang="en-ZA" dirty="0"/>
              <a:t>  Template: </a:t>
            </a:r>
            <a:r>
              <a:rPr lang="en-US" dirty="0"/>
              <a:t>Where will we play? </a:t>
            </a:r>
            <a:endParaRPr lang="en-ZA" dirty="0"/>
          </a:p>
        </p:txBody>
      </p:sp>
      <p:sp>
        <p:nvSpPr>
          <p:cNvPr id="3" name="Slide Number Placeholder 2">
            <a:extLst>
              <a:ext uri="{FF2B5EF4-FFF2-40B4-BE49-F238E27FC236}">
                <a16:creationId xmlns:a16="http://schemas.microsoft.com/office/drawing/2014/main" id="{7350427C-E3D6-4C8D-95E1-150254958904}"/>
              </a:ext>
            </a:extLst>
          </p:cNvPr>
          <p:cNvSpPr>
            <a:spLocks noGrp="1"/>
          </p:cNvSpPr>
          <p:nvPr>
            <p:ph type="sldNum" sz="quarter" idx="11"/>
          </p:nvPr>
        </p:nvSpPr>
        <p:spPr/>
        <p:txBody>
          <a:bodyPr/>
          <a:lstStyle/>
          <a:p>
            <a:pPr>
              <a:defRPr/>
            </a:pPr>
            <a:fld id="{86CC0091-CED5-4216-9AA8-5037903C1881}" type="slidenum">
              <a:rPr lang="en-AU" smtClean="0"/>
              <a:pPr>
                <a:defRPr/>
              </a:pPr>
              <a:t>52</a:t>
            </a:fld>
            <a:endParaRPr lang="en-AU" dirty="0"/>
          </a:p>
        </p:txBody>
      </p:sp>
      <p:pic>
        <p:nvPicPr>
          <p:cNvPr id="6" name="Picture 5">
            <a:extLst>
              <a:ext uri="{FF2B5EF4-FFF2-40B4-BE49-F238E27FC236}">
                <a16:creationId xmlns:a16="http://schemas.microsoft.com/office/drawing/2014/main" id="{70B4CD55-D21E-4A96-84F1-84967C90D0B6}"/>
              </a:ext>
            </a:extLst>
          </p:cNvPr>
          <p:cNvPicPr>
            <a:picLocks noChangeAspect="1"/>
          </p:cNvPicPr>
          <p:nvPr/>
        </p:nvPicPr>
        <p:blipFill>
          <a:blip r:embed="rId2"/>
          <a:stretch>
            <a:fillRect/>
          </a:stretch>
        </p:blipFill>
        <p:spPr>
          <a:xfrm>
            <a:off x="185256" y="1661162"/>
            <a:ext cx="8699664" cy="2004831"/>
          </a:xfrm>
          <a:prstGeom prst="rect">
            <a:avLst/>
          </a:prstGeom>
          <a:ln w="19050">
            <a:solidFill>
              <a:schemeClr val="tx1"/>
            </a:solidFill>
          </a:ln>
        </p:spPr>
      </p:pic>
      <p:sp>
        <p:nvSpPr>
          <p:cNvPr id="7" name="TextBox 6">
            <a:extLst>
              <a:ext uri="{FF2B5EF4-FFF2-40B4-BE49-F238E27FC236}">
                <a16:creationId xmlns:a16="http://schemas.microsoft.com/office/drawing/2014/main" id="{47A6A218-C238-452C-B741-0F98698865E9}"/>
              </a:ext>
            </a:extLst>
          </p:cNvPr>
          <p:cNvSpPr txBox="1"/>
          <p:nvPr/>
        </p:nvSpPr>
        <p:spPr>
          <a:xfrm>
            <a:off x="185256" y="1295402"/>
            <a:ext cx="3520440" cy="365760"/>
          </a:xfrm>
          <a:prstGeom prst="rect">
            <a:avLst/>
          </a:prstGeom>
          <a:noFill/>
        </p:spPr>
        <p:txBody>
          <a:bodyPr wrap="square" rtlCol="0">
            <a:spAutoFit/>
          </a:bodyPr>
          <a:lstStyle/>
          <a:p>
            <a:r>
              <a:rPr lang="en-ZA" b="1" dirty="0"/>
              <a:t>Output Template</a:t>
            </a:r>
          </a:p>
        </p:txBody>
      </p:sp>
    </p:spTree>
    <p:extLst>
      <p:ext uri="{BB962C8B-B14F-4D97-AF65-F5344CB8AC3E}">
        <p14:creationId xmlns:p14="http://schemas.microsoft.com/office/powerpoint/2010/main" val="1391613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3E14-5AB8-4B33-890A-44335EF0BC66}"/>
              </a:ext>
            </a:extLst>
          </p:cNvPr>
          <p:cNvSpPr>
            <a:spLocks noGrp="1"/>
          </p:cNvSpPr>
          <p:nvPr>
            <p:ph type="title"/>
          </p:nvPr>
        </p:nvSpPr>
        <p:spPr/>
        <p:txBody>
          <a:bodyPr/>
          <a:lstStyle/>
          <a:p>
            <a:r>
              <a:rPr lang="en-ZA" dirty="0"/>
              <a:t>Template: How will we win? </a:t>
            </a:r>
          </a:p>
        </p:txBody>
      </p:sp>
      <p:sp>
        <p:nvSpPr>
          <p:cNvPr id="3" name="Slide Number Placeholder 2">
            <a:extLst>
              <a:ext uri="{FF2B5EF4-FFF2-40B4-BE49-F238E27FC236}">
                <a16:creationId xmlns:a16="http://schemas.microsoft.com/office/drawing/2014/main" id="{004D157A-1990-43EE-83CC-AF1112F3A6A6}"/>
              </a:ext>
            </a:extLst>
          </p:cNvPr>
          <p:cNvSpPr>
            <a:spLocks noGrp="1"/>
          </p:cNvSpPr>
          <p:nvPr>
            <p:ph type="sldNum" sz="quarter" idx="11"/>
          </p:nvPr>
        </p:nvSpPr>
        <p:spPr/>
        <p:txBody>
          <a:bodyPr/>
          <a:lstStyle/>
          <a:p>
            <a:fld id="{6F95C33E-24F2-452D-AE9F-D6633E523EED}" type="slidenum">
              <a:rPr lang="en-ZA" smtClean="0"/>
              <a:pPr/>
              <a:t>53</a:t>
            </a:fld>
            <a:endParaRPr lang="en-ZA"/>
          </a:p>
        </p:txBody>
      </p:sp>
      <p:sp>
        <p:nvSpPr>
          <p:cNvPr id="9" name="TextBox 8">
            <a:extLst>
              <a:ext uri="{FF2B5EF4-FFF2-40B4-BE49-F238E27FC236}">
                <a16:creationId xmlns:a16="http://schemas.microsoft.com/office/drawing/2014/main" id="{108C9710-876C-4783-9A61-DF200081C3B7}"/>
              </a:ext>
            </a:extLst>
          </p:cNvPr>
          <p:cNvSpPr txBox="1"/>
          <p:nvPr/>
        </p:nvSpPr>
        <p:spPr>
          <a:xfrm>
            <a:off x="144463" y="1390237"/>
            <a:ext cx="8444366" cy="369332"/>
          </a:xfrm>
          <a:prstGeom prst="rect">
            <a:avLst/>
          </a:prstGeom>
          <a:noFill/>
        </p:spPr>
        <p:txBody>
          <a:bodyPr wrap="square" rtlCol="0">
            <a:spAutoFit/>
          </a:bodyPr>
          <a:lstStyle/>
          <a:p>
            <a:r>
              <a:rPr lang="en-US" b="1" dirty="0"/>
              <a:t>Describe and unpack shortlisted Public Health Interventions into three dimensions:</a:t>
            </a:r>
          </a:p>
        </p:txBody>
      </p:sp>
      <p:graphicFrame>
        <p:nvGraphicFramePr>
          <p:cNvPr id="4" name="Table 3">
            <a:extLst>
              <a:ext uri="{FF2B5EF4-FFF2-40B4-BE49-F238E27FC236}">
                <a16:creationId xmlns:a16="http://schemas.microsoft.com/office/drawing/2014/main" id="{521F67F2-0CE3-437E-B4CE-35C6C9161DAB}"/>
              </a:ext>
            </a:extLst>
          </p:cNvPr>
          <p:cNvGraphicFramePr>
            <a:graphicFrameLocks noGrp="1"/>
          </p:cNvGraphicFramePr>
          <p:nvPr>
            <p:extLst>
              <p:ext uri="{D42A27DB-BD31-4B8C-83A1-F6EECF244321}">
                <p14:modId xmlns:p14="http://schemas.microsoft.com/office/powerpoint/2010/main" val="904729670"/>
              </p:ext>
            </p:extLst>
          </p:nvPr>
        </p:nvGraphicFramePr>
        <p:xfrm>
          <a:off x="293721" y="2082796"/>
          <a:ext cx="8562942" cy="1483360"/>
        </p:xfrm>
        <a:graphic>
          <a:graphicData uri="http://schemas.openxmlformats.org/drawingml/2006/table">
            <a:tbl>
              <a:tblPr>
                <a:tableStyleId>{93296810-A885-4BE3-A3E7-6D5BEEA58F35}</a:tableStyleId>
              </a:tblPr>
              <a:tblGrid>
                <a:gridCol w="3088407">
                  <a:extLst>
                    <a:ext uri="{9D8B030D-6E8A-4147-A177-3AD203B41FA5}">
                      <a16:colId xmlns:a16="http://schemas.microsoft.com/office/drawing/2014/main" val="2317872363"/>
                    </a:ext>
                  </a:extLst>
                </a:gridCol>
                <a:gridCol w="5474535">
                  <a:extLst>
                    <a:ext uri="{9D8B030D-6E8A-4147-A177-3AD203B41FA5}">
                      <a16:colId xmlns:a16="http://schemas.microsoft.com/office/drawing/2014/main" val="2976751238"/>
                    </a:ext>
                  </a:extLst>
                </a:gridCol>
              </a:tblGrid>
              <a:tr h="370840">
                <a:tc>
                  <a:txBody>
                    <a:bodyPr/>
                    <a:lstStyle/>
                    <a:p>
                      <a:r>
                        <a:rPr lang="en-ZA" b="1" dirty="0">
                          <a:solidFill>
                            <a:schemeClr val="bg1"/>
                          </a:solidFill>
                        </a:rPr>
                        <a:t>Public Health Intervention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26529"/>
                  </a:ext>
                </a:extLst>
              </a:tr>
              <a:tr h="370840">
                <a:tc>
                  <a:txBody>
                    <a:bodyPr/>
                    <a:lstStyle/>
                    <a:p>
                      <a:r>
                        <a:rPr lang="en-ZA" dirty="0"/>
                        <a:t>Clinical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293452"/>
                  </a:ext>
                </a:extLst>
              </a:tr>
              <a:tr h="370840">
                <a:tc>
                  <a:txBody>
                    <a:bodyPr/>
                    <a:lstStyle/>
                    <a:p>
                      <a:r>
                        <a:rPr lang="en-ZA" dirty="0"/>
                        <a:t>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88555"/>
                  </a:ext>
                </a:extLst>
              </a:tr>
              <a:tr h="370840">
                <a:tc>
                  <a:txBody>
                    <a:bodyPr/>
                    <a:lstStyle/>
                    <a:p>
                      <a:r>
                        <a:rPr lang="en-ZA" dirty="0"/>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684196"/>
                  </a:ext>
                </a:extLst>
              </a:tr>
            </a:tbl>
          </a:graphicData>
        </a:graphic>
      </p:graphicFrame>
      <p:graphicFrame>
        <p:nvGraphicFramePr>
          <p:cNvPr id="6" name="Table 5">
            <a:extLst/>
          </p:cNvPr>
          <p:cNvGraphicFramePr>
            <a:graphicFrameLocks noGrp="1"/>
          </p:cNvGraphicFramePr>
          <p:nvPr>
            <p:extLst>
              <p:ext uri="{D42A27DB-BD31-4B8C-83A1-F6EECF244321}">
                <p14:modId xmlns:p14="http://schemas.microsoft.com/office/powerpoint/2010/main" val="1735377711"/>
              </p:ext>
            </p:extLst>
          </p:nvPr>
        </p:nvGraphicFramePr>
        <p:xfrm>
          <a:off x="293721" y="3843279"/>
          <a:ext cx="8562942" cy="1483360"/>
        </p:xfrm>
        <a:graphic>
          <a:graphicData uri="http://schemas.openxmlformats.org/drawingml/2006/table">
            <a:tbl>
              <a:tblPr>
                <a:tableStyleId>{93296810-A885-4BE3-A3E7-6D5BEEA58F35}</a:tableStyleId>
              </a:tblPr>
              <a:tblGrid>
                <a:gridCol w="3088407">
                  <a:extLst>
                    <a:ext uri="{9D8B030D-6E8A-4147-A177-3AD203B41FA5}">
                      <a16:colId xmlns:a16="http://schemas.microsoft.com/office/drawing/2014/main" val="2317872363"/>
                    </a:ext>
                  </a:extLst>
                </a:gridCol>
                <a:gridCol w="5474535">
                  <a:extLst>
                    <a:ext uri="{9D8B030D-6E8A-4147-A177-3AD203B41FA5}">
                      <a16:colId xmlns:a16="http://schemas.microsoft.com/office/drawing/2014/main" val="2976751238"/>
                    </a:ext>
                  </a:extLst>
                </a:gridCol>
              </a:tblGrid>
              <a:tr h="370840">
                <a:tc>
                  <a:txBody>
                    <a:bodyPr/>
                    <a:lstStyle/>
                    <a:p>
                      <a:r>
                        <a:rPr lang="en-ZA" b="1" dirty="0">
                          <a:solidFill>
                            <a:schemeClr val="bg1"/>
                          </a:solidFill>
                        </a:rPr>
                        <a:t>Public Health Intervention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26529"/>
                  </a:ext>
                </a:extLst>
              </a:tr>
              <a:tr h="370840">
                <a:tc>
                  <a:txBody>
                    <a:bodyPr/>
                    <a:lstStyle/>
                    <a:p>
                      <a:r>
                        <a:rPr lang="en-ZA" dirty="0"/>
                        <a:t>Clinical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293452"/>
                  </a:ext>
                </a:extLst>
              </a:tr>
              <a:tr h="370840">
                <a:tc>
                  <a:txBody>
                    <a:bodyPr/>
                    <a:lstStyle/>
                    <a:p>
                      <a:r>
                        <a:rPr lang="en-ZA" dirty="0"/>
                        <a:t>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88555"/>
                  </a:ext>
                </a:extLst>
              </a:tr>
              <a:tr h="370840">
                <a:tc>
                  <a:txBody>
                    <a:bodyPr/>
                    <a:lstStyle/>
                    <a:p>
                      <a:r>
                        <a:rPr lang="en-ZA" dirty="0"/>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684196"/>
                  </a:ext>
                </a:extLst>
              </a:tr>
            </a:tbl>
          </a:graphicData>
        </a:graphic>
      </p:graphicFrame>
    </p:spTree>
    <p:extLst>
      <p:ext uri="{BB962C8B-B14F-4D97-AF65-F5344CB8AC3E}">
        <p14:creationId xmlns:p14="http://schemas.microsoft.com/office/powerpoint/2010/main" val="787745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5. Resource (HR and budget) allocation - </a:t>
            </a:r>
            <a:br>
              <a:rPr lang="en-ZA" dirty="0"/>
            </a:br>
            <a:r>
              <a:rPr lang="en-ZA" dirty="0"/>
              <a:t>What do we need?</a:t>
            </a:r>
            <a:r>
              <a:rPr lang="en-US" dirty="0"/>
              <a:t> </a:t>
            </a:r>
            <a:endParaRPr lang="en-ZA" dirty="0"/>
          </a:p>
        </p:txBody>
      </p:sp>
      <p:sp>
        <p:nvSpPr>
          <p:cNvPr id="3" name="Slide Number Placeholder 2"/>
          <p:cNvSpPr>
            <a:spLocks noGrp="1"/>
          </p:cNvSpPr>
          <p:nvPr>
            <p:ph type="sldNum" sz="quarter" idx="4"/>
          </p:nvPr>
        </p:nvSpPr>
        <p:spPr/>
        <p:txBody>
          <a:bodyPr/>
          <a:lstStyle/>
          <a:p>
            <a:fld id="{6F95C33E-24F2-452D-AE9F-D6633E523EED}" type="slidenum">
              <a:rPr lang="en-ZA" smtClean="0"/>
              <a:pPr/>
              <a:t>54</a:t>
            </a:fld>
            <a:endParaRPr lang="en-ZA"/>
          </a:p>
        </p:txBody>
      </p:sp>
      <p:graphicFrame>
        <p:nvGraphicFramePr>
          <p:cNvPr id="10" name="Table 9"/>
          <p:cNvGraphicFramePr>
            <a:graphicFrameLocks noGrp="1"/>
          </p:cNvGraphicFramePr>
          <p:nvPr>
            <p:extLst>
              <p:ext uri="{D42A27DB-BD31-4B8C-83A1-F6EECF244321}">
                <p14:modId xmlns:p14="http://schemas.microsoft.com/office/powerpoint/2010/main" val="1299962827"/>
              </p:ext>
            </p:extLst>
          </p:nvPr>
        </p:nvGraphicFramePr>
        <p:xfrm>
          <a:off x="5787190" y="1293358"/>
          <a:ext cx="3069474" cy="4725189"/>
        </p:xfrm>
        <a:graphic>
          <a:graphicData uri="http://schemas.openxmlformats.org/drawingml/2006/table">
            <a:tbl>
              <a:tblPr firstRow="1" bandRow="1">
                <a:tableStyleId>{2D5ABB26-0587-4C30-8999-92F81FD0307C}</a:tableStyleId>
              </a:tblPr>
              <a:tblGrid>
                <a:gridCol w="3069474">
                  <a:extLst>
                    <a:ext uri="{9D8B030D-6E8A-4147-A177-3AD203B41FA5}">
                      <a16:colId xmlns:a16="http://schemas.microsoft.com/office/drawing/2014/main" val="3268533871"/>
                    </a:ext>
                  </a:extLst>
                </a:gridCol>
              </a:tblGrid>
              <a:tr h="1156903">
                <a:tc>
                  <a:txBody>
                    <a:bodyPr/>
                    <a:lstStyle/>
                    <a:p>
                      <a:r>
                        <a:rPr lang="en-ZA" sz="1600" dirty="0">
                          <a:solidFill>
                            <a:schemeClr val="tx2"/>
                          </a:solidFill>
                          <a:latin typeface="Arial" panose="020B0604020202020204" pitchFamily="34" charset="0"/>
                          <a:cs typeface="Arial" panose="020B0604020202020204" pitchFamily="34" charset="0"/>
                        </a:rPr>
                        <a:t>Output</a:t>
                      </a:r>
                    </a:p>
                    <a:p>
                      <a:pPr marL="171450" indent="-171450">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Headcount plans </a:t>
                      </a:r>
                    </a:p>
                    <a:p>
                      <a:pPr marL="171450" indent="-171450">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Procurement plans (goods and services)</a:t>
                      </a:r>
                    </a:p>
                    <a:p>
                      <a:pPr marL="171450" indent="-171450">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Financial Budgets</a:t>
                      </a:r>
                    </a:p>
                    <a:p>
                      <a:pPr marL="171450" indent="-171450">
                        <a:buFont typeface="Arial" panose="020B0604020202020204" pitchFamily="34" charset="0"/>
                        <a:buChar char="•"/>
                      </a:pPr>
                      <a:r>
                        <a:rPr lang="en-ZA" sz="1200" dirty="0">
                          <a:solidFill>
                            <a:schemeClr val="tx1"/>
                          </a:solidFill>
                          <a:latin typeface="Arial" panose="020B0604020202020204" pitchFamily="34" charset="0"/>
                          <a:cs typeface="Arial" panose="020B0604020202020204" pitchFamily="34" charset="0"/>
                        </a:rPr>
                        <a:t>Updated key interventions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2153839"/>
                  </a:ext>
                </a:extLst>
              </a:tr>
              <a:tr h="1467292">
                <a:tc>
                  <a:txBody>
                    <a:bodyPr/>
                    <a:lstStyle/>
                    <a:p>
                      <a:r>
                        <a:rPr lang="en-ZA" sz="1600" dirty="0">
                          <a:solidFill>
                            <a:schemeClr val="tx2"/>
                          </a:solidFill>
                          <a:latin typeface="Arial" panose="020B0604020202020204" pitchFamily="34" charset="0"/>
                          <a:cs typeface="Arial" panose="020B0604020202020204" pitchFamily="34" charset="0"/>
                        </a:rPr>
                        <a:t>Examples</a:t>
                      </a:r>
                      <a:endParaRPr lang="en-ZA"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Other options for re-prioritisation:</a:t>
                      </a:r>
                    </a:p>
                    <a:p>
                      <a:pPr marL="44450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Addressing constraints by using community resources, modifying job responsibilities and tasks, shifting available resources from one activity to another an obtaining additional resources;</a:t>
                      </a:r>
                    </a:p>
                    <a:p>
                      <a:pPr marL="44450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Improving management and administration in line with identified interventions</a:t>
                      </a:r>
                      <a:endParaRPr lang="en-ZA" sz="10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72062414"/>
                  </a:ext>
                </a:extLst>
              </a:tr>
              <a:tr h="1890549">
                <a:tc>
                  <a:txBody>
                    <a:bodyPr/>
                    <a:lstStyle/>
                    <a:p>
                      <a:pPr marL="0" lvl="1" indent="0">
                        <a:buFont typeface="Arial" panose="020B0604020202020204" pitchFamily="34" charset="0"/>
                        <a:buNone/>
                      </a:pPr>
                      <a:r>
                        <a:rPr lang="en-ZA" sz="1600" dirty="0">
                          <a:solidFill>
                            <a:schemeClr val="bg1"/>
                          </a:solidFill>
                          <a:latin typeface="Arial" panose="020B0604020202020204" pitchFamily="34" charset="0"/>
                          <a:cs typeface="Arial" panose="020B0604020202020204" pitchFamily="34" charset="0"/>
                        </a:rPr>
                        <a:t>Tools and Templates</a:t>
                      </a:r>
                    </a:p>
                    <a:p>
                      <a:pPr marL="0" indent="0">
                        <a:buFont typeface="Arial" panose="020B0604020202020204" pitchFamily="34" charset="0"/>
                        <a:buChar char="•"/>
                      </a:pPr>
                      <a:r>
                        <a:rPr lang="en-ZA" sz="1100" dirty="0">
                          <a:solidFill>
                            <a:schemeClr val="bg1"/>
                          </a:solidFill>
                          <a:latin typeface="Arial" panose="020B0604020202020204" pitchFamily="34" charset="0"/>
                          <a:cs typeface="Arial" panose="020B0604020202020204" pitchFamily="34" charset="0"/>
                        </a:rPr>
                        <a:t>For the Compensation of Employees,</a:t>
                      </a:r>
                      <a:r>
                        <a:rPr lang="en-ZA" sz="1100" baseline="0" dirty="0">
                          <a:solidFill>
                            <a:schemeClr val="bg1"/>
                          </a:solidFill>
                          <a:latin typeface="Arial" panose="020B0604020202020204" pitchFamily="34" charset="0"/>
                          <a:cs typeface="Arial" panose="020B0604020202020204" pitchFamily="34" charset="0"/>
                        </a:rPr>
                        <a:t> use the recruitment prioritisation tool to prioritise vacant posts. </a:t>
                      </a:r>
                    </a:p>
                    <a:p>
                      <a:pPr marL="0" indent="0">
                        <a:buFont typeface="Arial" panose="020B0604020202020204" pitchFamily="34" charset="0"/>
                        <a:buChar char="•"/>
                      </a:pPr>
                      <a:r>
                        <a:rPr lang="en-ZA" sz="1100" baseline="0" dirty="0">
                          <a:solidFill>
                            <a:schemeClr val="bg1"/>
                          </a:solidFill>
                          <a:latin typeface="Arial" panose="020B0604020202020204" pitchFamily="34" charset="0"/>
                          <a:cs typeface="Arial" panose="020B0604020202020204" pitchFamily="34" charset="0"/>
                        </a:rPr>
                        <a:t>Facilities will use the “Facility Template” to list vacant posts with their justification.</a:t>
                      </a:r>
                    </a:p>
                    <a:p>
                      <a:pPr marL="0" indent="0">
                        <a:buFont typeface="Arial" panose="020B0604020202020204" pitchFamily="34" charset="0"/>
                        <a:buChar char="•"/>
                      </a:pPr>
                      <a:r>
                        <a:rPr lang="en-ZA" sz="1100" baseline="0" dirty="0">
                          <a:solidFill>
                            <a:schemeClr val="bg1"/>
                          </a:solidFill>
                          <a:latin typeface="Arial" panose="020B0604020202020204" pitchFamily="34" charset="0"/>
                          <a:cs typeface="Arial" panose="020B0604020202020204" pitchFamily="34" charset="0"/>
                        </a:rPr>
                        <a:t>Districts will use the “District Template” to rank priorities for posts according to the decision matrix. </a:t>
                      </a:r>
                      <a:endParaRPr lang="en-ZA" sz="1200" baseline="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5D28"/>
                    </a:solidFill>
                  </a:tcPr>
                </a:tc>
                <a:extLst>
                  <a:ext uri="{0D108BD9-81ED-4DB2-BD59-A6C34878D82A}">
                    <a16:rowId xmlns:a16="http://schemas.microsoft.com/office/drawing/2014/main" val="35068535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04519019"/>
              </p:ext>
            </p:extLst>
          </p:nvPr>
        </p:nvGraphicFramePr>
        <p:xfrm>
          <a:off x="247575" y="1294417"/>
          <a:ext cx="5329555" cy="4724130"/>
        </p:xfrm>
        <a:graphic>
          <a:graphicData uri="http://schemas.openxmlformats.org/drawingml/2006/table">
            <a:tbl>
              <a:tblPr firstRow="1" bandRow="1">
                <a:tableStyleId>{2D5ABB26-0587-4C30-8999-92F81FD0307C}</a:tableStyleId>
              </a:tblPr>
              <a:tblGrid>
                <a:gridCol w="5329555">
                  <a:extLst>
                    <a:ext uri="{9D8B030D-6E8A-4147-A177-3AD203B41FA5}">
                      <a16:colId xmlns:a16="http://schemas.microsoft.com/office/drawing/2014/main" val="4188561452"/>
                    </a:ext>
                  </a:extLst>
                </a:gridCol>
              </a:tblGrid>
              <a:tr h="1364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Arial" panose="020B0604020202020204" pitchFamily="34" charset="0"/>
                          <a:cs typeface="Arial" panose="020B0604020202020204" pitchFamily="34" charset="0"/>
                        </a:rPr>
                        <a:t>Questions to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How much resources do we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Where do we source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How much do we have?  How skilled are they?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chemeClr val="bg1"/>
                          </a:solidFill>
                          <a:latin typeface="Arial" panose="020B0604020202020204" pitchFamily="34" charset="0"/>
                          <a:cs typeface="Arial" panose="020B0604020202020204" pitchFamily="34" charset="0"/>
                        </a:rPr>
                        <a:t>Reprioritisation: Can we source funds within from other interventions?</a:t>
                      </a:r>
                    </a:p>
                    <a:p>
                      <a:pPr marL="0" indent="0">
                        <a:buFont typeface="Arial" panose="020B0604020202020204" pitchFamily="34" charset="0"/>
                        <a:buNone/>
                      </a:pPr>
                      <a:endParaRPr lang="en-ZA" sz="1200" baseline="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4042049625"/>
                  </a:ext>
                </a:extLst>
              </a:tr>
              <a:tr h="3360121">
                <a:tc>
                  <a:txBody>
                    <a:bodyPr/>
                    <a:lstStyle/>
                    <a:p>
                      <a:r>
                        <a:rPr lang="en-ZA" sz="1600" dirty="0">
                          <a:solidFill>
                            <a:schemeClr val="tx2"/>
                          </a:solidFill>
                          <a:latin typeface="Arial" panose="020B0604020202020204" pitchFamily="34" charset="0"/>
                          <a:cs typeface="Arial" panose="020B0604020202020204" pitchFamily="34" charset="0"/>
                        </a:rPr>
                        <a:t>Description:</a:t>
                      </a:r>
                      <a:endParaRPr lang="en-ZA" sz="1600" baseline="0" dirty="0">
                        <a:latin typeface="Arial" panose="020B0604020202020204" pitchFamily="34" charset="0"/>
                        <a:cs typeface="Arial" panose="020B0604020202020204" pitchFamily="34" charset="0"/>
                      </a:endParaRPr>
                    </a:p>
                    <a:p>
                      <a:r>
                        <a:rPr lang="en-ZA" sz="1200" baseline="0" dirty="0">
                          <a:latin typeface="Arial" panose="020B0604020202020204" pitchFamily="34" charset="0"/>
                          <a:cs typeface="Arial" panose="020B0604020202020204" pitchFamily="34" charset="0"/>
                        </a:rPr>
                        <a:t>The budget is broken down into 3 main components: </a:t>
                      </a:r>
                    </a:p>
                    <a:p>
                      <a:pPr marL="228600" indent="-228600">
                        <a:buFont typeface="+mj-lt"/>
                        <a:buAutoNum type="arabicPeriod"/>
                      </a:pPr>
                      <a:r>
                        <a:rPr lang="en-ZA" sz="1200" baseline="0" dirty="0">
                          <a:latin typeface="Arial" panose="020B0604020202020204" pitchFamily="34" charset="0"/>
                          <a:cs typeface="Arial" panose="020B0604020202020204" pitchFamily="34" charset="0"/>
                        </a:rPr>
                        <a:t>Compensation of Employees</a:t>
                      </a:r>
                    </a:p>
                    <a:p>
                      <a:pPr marL="228600" indent="-228600">
                        <a:buFont typeface="+mj-lt"/>
                        <a:buAutoNum type="arabicPeriod"/>
                      </a:pPr>
                      <a:r>
                        <a:rPr lang="en-ZA" sz="1200" baseline="0" dirty="0">
                          <a:latin typeface="Arial" panose="020B0604020202020204" pitchFamily="34" charset="0"/>
                          <a:cs typeface="Arial" panose="020B0604020202020204" pitchFamily="34" charset="0"/>
                        </a:rPr>
                        <a:t>Goods and Services</a:t>
                      </a:r>
                    </a:p>
                    <a:p>
                      <a:pPr marL="228600" indent="-228600">
                        <a:buFont typeface="+mj-lt"/>
                        <a:buAutoNum type="arabicPeriod"/>
                      </a:pPr>
                      <a:r>
                        <a:rPr lang="en-ZA" sz="1200" baseline="0" dirty="0">
                          <a:latin typeface="Arial" panose="020B0604020202020204" pitchFamily="34" charset="0"/>
                          <a:cs typeface="Arial" panose="020B0604020202020204" pitchFamily="34" charset="0"/>
                        </a:rPr>
                        <a:t>Capital Budgets for Equipment and Infrastructure procurement and maintenance</a:t>
                      </a:r>
                    </a:p>
                    <a:p>
                      <a:endParaRPr lang="en-ZA" sz="1200" baseline="0" dirty="0">
                        <a:latin typeface="Arial" panose="020B0604020202020204" pitchFamily="34" charset="0"/>
                        <a:cs typeface="Arial" panose="020B0604020202020204" pitchFamily="34" charset="0"/>
                      </a:endParaRPr>
                    </a:p>
                    <a:p>
                      <a:r>
                        <a:rPr lang="en-ZA" sz="1200" baseline="0" dirty="0">
                          <a:latin typeface="Arial" panose="020B0604020202020204" pitchFamily="34" charset="0"/>
                          <a:cs typeface="Arial" panose="020B0604020202020204" pitchFamily="34" charset="0"/>
                        </a:rPr>
                        <a:t>The budget must make provision for ongoing operational expenses such as:</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Salary of existing employees</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Operational goods and services (</a:t>
                      </a:r>
                      <a:r>
                        <a:rPr lang="en-ZA" sz="1200" dirty="0">
                          <a:latin typeface="Arial" panose="020B0604020202020204" pitchFamily="34" charset="0"/>
                          <a:cs typeface="Arial" panose="020B0604020202020204" pitchFamily="34" charset="0"/>
                        </a:rPr>
                        <a:t>e.g. Drugs, utility bills, etc.)</a:t>
                      </a:r>
                      <a:endParaRPr lang="en-ZA"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Maintenance of exiting equipment and infrastructure:</a:t>
                      </a:r>
                    </a:p>
                    <a:p>
                      <a:endParaRPr lang="en-ZA" sz="1200" baseline="0" dirty="0">
                        <a:latin typeface="Arial" panose="020B0604020202020204" pitchFamily="34" charset="0"/>
                        <a:cs typeface="Arial" panose="020B0604020202020204" pitchFamily="34" charset="0"/>
                      </a:endParaRPr>
                    </a:p>
                    <a:p>
                      <a:r>
                        <a:rPr lang="en-ZA" sz="1200" baseline="0" dirty="0">
                          <a:latin typeface="Arial" panose="020B0604020202020204" pitchFamily="34" charset="0"/>
                          <a:cs typeface="Arial" panose="020B0604020202020204" pitchFamily="34" charset="0"/>
                        </a:rPr>
                        <a:t>The budget must further provide for the cost of interventions intended to close the performance gap. Here one must:</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Determine estimated costs per intervention</a:t>
                      </a:r>
                    </a:p>
                    <a:p>
                      <a:pPr marL="171450" indent="-171450">
                        <a:buFont typeface="Arial" panose="020B0604020202020204" pitchFamily="34" charset="0"/>
                        <a:buChar char="•"/>
                      </a:pPr>
                      <a:r>
                        <a:rPr lang="en-ZA" sz="1200" baseline="0" dirty="0">
                          <a:latin typeface="Arial" panose="020B0604020202020204" pitchFamily="34" charset="0"/>
                          <a:cs typeface="Arial" panose="020B0604020202020204" pitchFamily="34" charset="0"/>
                        </a:rPr>
                        <a:t>Disaggregate costs per sub-District where necessary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3463616"/>
                  </a:ext>
                </a:extLst>
              </a:tr>
            </a:tbl>
          </a:graphicData>
        </a:graphic>
      </p:graphicFrame>
      <p:sp>
        <p:nvSpPr>
          <p:cNvPr id="4" name="Explosion: 14 Points 3"/>
          <p:cNvSpPr/>
          <p:nvPr/>
        </p:nvSpPr>
        <p:spPr>
          <a:xfrm>
            <a:off x="4096673" y="1175657"/>
            <a:ext cx="1480457" cy="95794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Arial" panose="020B0604020202020204" pitchFamily="34" charset="0"/>
                <a:cs typeface="Arial" panose="020B0604020202020204" pitchFamily="34" charset="0"/>
              </a:rPr>
              <a:t>Think Small</a:t>
            </a:r>
            <a:endParaRPr lang="en-US" sz="1400" dirty="0"/>
          </a:p>
        </p:txBody>
      </p:sp>
    </p:spTree>
    <p:extLst>
      <p:ext uri="{BB962C8B-B14F-4D97-AF65-F5344CB8AC3E}">
        <p14:creationId xmlns:p14="http://schemas.microsoft.com/office/powerpoint/2010/main" val="1495436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54"/>
          <p:cNvSpPr/>
          <p:nvPr/>
        </p:nvSpPr>
        <p:spPr>
          <a:xfrm rot="5400000">
            <a:off x="2836761" y="2319099"/>
            <a:ext cx="2262776" cy="185469"/>
          </a:xfrm>
          <a:prstGeom prst="triangle">
            <a:avLst/>
          </a:prstGeom>
          <a:solidFill>
            <a:srgbClr val="005A2E"/>
          </a:solidFill>
          <a:ln w="2857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Arial" panose="020B0604020202020204" pitchFamily="34" charset="0"/>
              <a:cs typeface="Arial" panose="020B0604020202020204" pitchFamily="34" charset="0"/>
            </a:endParaRPr>
          </a:p>
        </p:txBody>
      </p:sp>
      <p:sp>
        <p:nvSpPr>
          <p:cNvPr id="56" name="Isosceles Triangle 55"/>
          <p:cNvSpPr/>
          <p:nvPr/>
        </p:nvSpPr>
        <p:spPr>
          <a:xfrm rot="5400000">
            <a:off x="5794767" y="2336656"/>
            <a:ext cx="2262776" cy="185469"/>
          </a:xfrm>
          <a:prstGeom prst="triangle">
            <a:avLst/>
          </a:prstGeom>
          <a:solidFill>
            <a:srgbClr val="005A2E"/>
          </a:solidFill>
          <a:ln w="2857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Arial" panose="020B0604020202020204" pitchFamily="34" charset="0"/>
              <a:cs typeface="Arial" panose="020B0604020202020204" pitchFamily="34" charset="0"/>
            </a:endParaRPr>
          </a:p>
        </p:txBody>
      </p:sp>
      <p:sp>
        <p:nvSpPr>
          <p:cNvPr id="57" name="Isosceles Triangle 56"/>
          <p:cNvSpPr/>
          <p:nvPr/>
        </p:nvSpPr>
        <p:spPr>
          <a:xfrm rot="10800000">
            <a:off x="7155562" y="3624461"/>
            <a:ext cx="1743191" cy="205707"/>
          </a:xfrm>
          <a:prstGeom prst="triangle">
            <a:avLst>
              <a:gd name="adj" fmla="val 49035"/>
            </a:avLst>
          </a:prstGeom>
          <a:solidFill>
            <a:srgbClr val="005A2E"/>
          </a:solidFill>
          <a:ln w="2857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200">
              <a:latin typeface="Arial" panose="020B0604020202020204" pitchFamily="34" charset="0"/>
              <a:cs typeface="Arial" panose="020B0604020202020204" pitchFamily="34" charset="0"/>
            </a:endParaRPr>
          </a:p>
        </p:txBody>
      </p:sp>
      <p:grpSp>
        <p:nvGrpSpPr>
          <p:cNvPr id="3" name="Group 2"/>
          <p:cNvGrpSpPr/>
          <p:nvPr/>
        </p:nvGrpSpPr>
        <p:grpSpPr>
          <a:xfrm>
            <a:off x="250826" y="1264809"/>
            <a:ext cx="8656282" cy="4540679"/>
            <a:chOff x="250826" y="1264809"/>
            <a:chExt cx="8656282" cy="4540679"/>
          </a:xfrm>
        </p:grpSpPr>
        <p:sp>
          <p:nvSpPr>
            <p:cNvPr id="48" name="Rounded Rectangle 65"/>
            <p:cNvSpPr/>
            <p:nvPr/>
          </p:nvSpPr>
          <p:spPr>
            <a:xfrm>
              <a:off x="250826" y="1264809"/>
              <a:ext cx="2227679" cy="4540679"/>
            </a:xfrm>
            <a:prstGeom prst="roundRect">
              <a:avLst>
                <a:gd name="adj" fmla="val 8284"/>
              </a:avLst>
            </a:prstGeom>
            <a:noFill/>
            <a:ln w="28575">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lvl="0" algn="just" fontAlgn="base">
                <a:spcBef>
                  <a:spcPct val="0"/>
                </a:spcBef>
                <a:spcAft>
                  <a:spcPct val="0"/>
                </a:spcAft>
                <a:buFontTx/>
                <a:buChar char="•"/>
              </a:pPr>
              <a:endParaRPr lang="en-US" sz="1200" dirty="0">
                <a:solidFill>
                  <a:schemeClr val="tx1"/>
                </a:solidFill>
                <a:latin typeface="Arial" panose="020B0604020202020204" pitchFamily="34" charset="0"/>
                <a:ea typeface="Times New Roman" pitchFamily="18" charset="0"/>
                <a:cs typeface="Arial" panose="020B0604020202020204" pitchFamily="34" charset="0"/>
              </a:endParaRPr>
            </a:p>
            <a:p>
              <a:pPr lvl="0" algn="just" fontAlgn="base">
                <a:spcBef>
                  <a:spcPct val="0"/>
                </a:spcBef>
                <a:spcAft>
                  <a:spcPct val="0"/>
                </a:spcAft>
                <a:buFontTx/>
                <a:buChar char="•"/>
              </a:pPr>
              <a:endParaRPr lang="en-US" sz="1200" dirty="0">
                <a:solidFill>
                  <a:schemeClr val="tx1"/>
                </a:solidFill>
                <a:latin typeface="Arial" panose="020B0604020202020204" pitchFamily="34" charset="0"/>
                <a:ea typeface="Times New Roman" pitchFamily="18" charset="0"/>
                <a:cs typeface="Arial" panose="020B0604020202020204" pitchFamily="34" charset="0"/>
              </a:endParaRPr>
            </a:p>
            <a:p>
              <a:pPr marL="171450" indent="-171450" algn="just" fontAlgn="base">
                <a:spcBef>
                  <a:spcPct val="0"/>
                </a:spcBef>
                <a:spcAft>
                  <a:spcPct val="0"/>
                </a:spcAft>
                <a:buFont typeface="Arial" panose="020B0604020202020204" pitchFamily="34" charset="0"/>
                <a:buChar char="•"/>
              </a:pPr>
              <a:r>
                <a:rPr lang="en-US" sz="1200" dirty="0">
                  <a:solidFill>
                    <a:schemeClr val="tx1"/>
                  </a:solidFill>
                  <a:latin typeface="Arial" panose="020B0604020202020204" pitchFamily="34" charset="0"/>
                  <a:ea typeface="Times New Roman" pitchFamily="18" charset="0"/>
                  <a:cs typeface="Arial" panose="020B0604020202020204" pitchFamily="34" charset="0"/>
                </a:rPr>
                <a:t>Balance the need for cost containment with the constitutional obligation to progressively </a:t>
              </a:r>
              <a:r>
                <a:rPr lang="en-US" sz="1200" dirty="0" err="1">
                  <a:solidFill>
                    <a:schemeClr val="tx1"/>
                  </a:solidFill>
                  <a:latin typeface="Arial" panose="020B0604020202020204" pitchFamily="34" charset="0"/>
                  <a:ea typeface="Times New Roman" pitchFamily="18" charset="0"/>
                  <a:cs typeface="Arial" panose="020B0604020202020204" pitchFamily="34" charset="0"/>
                </a:rPr>
                <a:t>realise</a:t>
              </a:r>
              <a:r>
                <a:rPr lang="en-US" sz="1200" dirty="0">
                  <a:solidFill>
                    <a:schemeClr val="tx1"/>
                  </a:solidFill>
                  <a:latin typeface="Arial" panose="020B0604020202020204" pitchFamily="34" charset="0"/>
                  <a:ea typeface="Times New Roman" pitchFamily="18" charset="0"/>
                  <a:cs typeface="Arial" panose="020B0604020202020204" pitchFamily="34" charset="0"/>
                </a:rPr>
                <a:t> the right to have access to health care services. </a:t>
              </a:r>
              <a:endParaRPr lang="en-US" sz="1200" dirty="0">
                <a:solidFill>
                  <a:schemeClr val="tx1"/>
                </a:solidFill>
                <a:latin typeface="Arial" pitchFamily="34" charset="0"/>
                <a:cs typeface="Arial" pitchFamily="34" charset="0"/>
              </a:endParaRPr>
            </a:p>
            <a:p>
              <a:pPr lvl="0" algn="just" fontAlgn="base">
                <a:spcBef>
                  <a:spcPct val="0"/>
                </a:spcBef>
                <a:spcAft>
                  <a:spcPct val="0"/>
                </a:spcAft>
              </a:pPr>
              <a:endParaRPr lang="en-US" sz="1200" dirty="0">
                <a:solidFill>
                  <a:schemeClr val="tx1"/>
                </a:solidFill>
                <a:latin typeface="Arial" panose="020B0604020202020204" pitchFamily="34" charset="0"/>
                <a:ea typeface="Times New Roman" pitchFamily="18" charset="0"/>
                <a:cs typeface="Arial" panose="020B0604020202020204" pitchFamily="34" charset="0"/>
              </a:endParaRPr>
            </a:p>
            <a:p>
              <a:pPr marL="171450" lvl="0" indent="-171450" algn="just" fontAlgn="base">
                <a:spcBef>
                  <a:spcPct val="0"/>
                </a:spcBef>
                <a:spcAft>
                  <a:spcPct val="0"/>
                </a:spcAft>
                <a:buFont typeface="Arial" panose="020B0604020202020204" pitchFamily="34" charset="0"/>
                <a:buChar char="•"/>
              </a:pPr>
              <a:r>
                <a:rPr lang="en-US" sz="1200" dirty="0">
                  <a:solidFill>
                    <a:schemeClr val="tx1"/>
                  </a:solidFill>
                  <a:latin typeface="Arial" panose="020B0604020202020204" pitchFamily="34" charset="0"/>
                  <a:ea typeface="Times New Roman" pitchFamily="18" charset="0"/>
                  <a:cs typeface="Arial" panose="020B0604020202020204" pitchFamily="34" charset="0"/>
                </a:rPr>
                <a:t>Maintain critical frontline health services during a time of crisis</a:t>
              </a:r>
            </a:p>
            <a:p>
              <a:pPr marL="171450" lvl="0" indent="-171450" algn="just" fontAlgn="base">
                <a:spcBef>
                  <a:spcPct val="0"/>
                </a:spcBef>
                <a:spcAft>
                  <a:spcPct val="0"/>
                </a:spcAft>
                <a:buFont typeface="Arial" panose="020B0604020202020204" pitchFamily="34" charset="0"/>
                <a:buChar char="•"/>
              </a:pPr>
              <a:endParaRPr lang="en-GB" sz="1200" dirty="0">
                <a:solidFill>
                  <a:schemeClr val="tx1"/>
                </a:solidFill>
                <a:latin typeface="Arial" pitchFamily="34" charset="0"/>
                <a:cs typeface="Arial" pitchFamily="34" charset="0"/>
              </a:endParaRPr>
            </a:p>
            <a:p>
              <a:pPr marL="171450" lvl="0" indent="-171450" algn="just" eaLnBrk="0" fontAlgn="base" hangingPunct="0">
                <a:spcBef>
                  <a:spcPct val="0"/>
                </a:spcBef>
                <a:spcAft>
                  <a:spcPct val="0"/>
                </a:spcAft>
                <a:buFont typeface="Arial" panose="020B0604020202020204" pitchFamily="34" charset="0"/>
                <a:buChar char="•"/>
              </a:pPr>
              <a:r>
                <a:rPr lang="en-US" sz="1200" dirty="0">
                  <a:solidFill>
                    <a:schemeClr val="tx1"/>
                  </a:solidFill>
                  <a:latin typeface="Arial" panose="020B0604020202020204" pitchFamily="34" charset="0"/>
                  <a:ea typeface="Times New Roman" pitchFamily="18" charset="0"/>
                  <a:cs typeface="Arial" panose="020B0604020202020204" pitchFamily="34" charset="0"/>
                </a:rPr>
                <a:t>Protect the most vulnerable patients who have no access to alternative health services</a:t>
              </a:r>
            </a:p>
            <a:p>
              <a:pPr marL="171450" lvl="0" indent="-171450" algn="just" eaLnBrk="0" fontAlgn="base" hangingPunct="0">
                <a:spcBef>
                  <a:spcPct val="0"/>
                </a:spcBef>
                <a:spcAft>
                  <a:spcPct val="0"/>
                </a:spcAft>
                <a:buFont typeface="Arial" panose="020B0604020202020204" pitchFamily="34" charset="0"/>
                <a:buChar char="•"/>
              </a:pPr>
              <a:endParaRPr lang="en-GB" sz="1200" dirty="0">
                <a:solidFill>
                  <a:schemeClr val="tx1"/>
                </a:solidFill>
                <a:latin typeface="Arial" pitchFamily="34" charset="0"/>
                <a:cs typeface="Arial" pitchFamily="34" charset="0"/>
              </a:endParaRPr>
            </a:p>
            <a:p>
              <a:pPr marL="171450" lvl="0" indent="-171450" algn="just" eaLnBrk="0" fontAlgn="base" hangingPunct="0">
                <a:spcBef>
                  <a:spcPct val="0"/>
                </a:spcBef>
                <a:spcAft>
                  <a:spcPct val="0"/>
                </a:spcAft>
                <a:buFont typeface="Arial" panose="020B0604020202020204" pitchFamily="34" charset="0"/>
                <a:buChar char="•"/>
              </a:pPr>
              <a:r>
                <a:rPr lang="en-US" sz="1200" dirty="0">
                  <a:solidFill>
                    <a:schemeClr val="tx1"/>
                  </a:solidFill>
                  <a:latin typeface="Arial" panose="020B0604020202020204" pitchFamily="34" charset="0"/>
                  <a:ea typeface="Times New Roman" pitchFamily="18" charset="0"/>
                  <a:cs typeface="Arial" panose="020B0604020202020204" pitchFamily="34" charset="0"/>
                </a:rPr>
                <a:t>Protect hard-won progress and prevent the collapse of facilities</a:t>
              </a:r>
            </a:p>
            <a:p>
              <a:pPr marL="171450" lvl="0" indent="-171450" algn="just" eaLnBrk="0" fontAlgn="base" hangingPunct="0">
                <a:spcBef>
                  <a:spcPct val="0"/>
                </a:spcBef>
                <a:spcAft>
                  <a:spcPct val="0"/>
                </a:spcAft>
                <a:buFont typeface="Arial" panose="020B0604020202020204" pitchFamily="34" charset="0"/>
                <a:buChar char="•"/>
              </a:pPr>
              <a:endParaRPr lang="en-GB" sz="1200" dirty="0">
                <a:solidFill>
                  <a:schemeClr val="tx1"/>
                </a:solidFill>
                <a:latin typeface="Arial" pitchFamily="34" charset="0"/>
                <a:cs typeface="Arial" pitchFamily="34" charset="0"/>
              </a:endParaRPr>
            </a:p>
          </p:txBody>
        </p:sp>
        <p:sp>
          <p:nvSpPr>
            <p:cNvPr id="49" name="Rounded Rectangle 6"/>
            <p:cNvSpPr/>
            <p:nvPr/>
          </p:nvSpPr>
          <p:spPr>
            <a:xfrm>
              <a:off x="2707106" y="1284252"/>
              <a:ext cx="1160004" cy="2330480"/>
            </a:xfrm>
            <a:prstGeom prst="roundRect">
              <a:avLst>
                <a:gd name="adj" fmla="val 3642"/>
              </a:avLst>
            </a:prstGeom>
            <a:ln w="28575">
              <a:solidFill>
                <a:schemeClr val="tx2"/>
              </a:solidFill>
              <a:prstDash val="solid"/>
            </a:ln>
          </p:spPr>
          <p:style>
            <a:lnRef idx="2">
              <a:schemeClr val="accent5"/>
            </a:lnRef>
            <a:fillRef idx="1">
              <a:schemeClr val="lt1"/>
            </a:fillRef>
            <a:effectRef idx="0">
              <a:schemeClr val="accent5"/>
            </a:effectRef>
            <a:fontRef idx="minor">
              <a:schemeClr val="dk1"/>
            </a:fontRef>
          </p:style>
          <p:txBody>
            <a:bodyPr rtlCol="0" anchor="t">
              <a:noAutofit/>
            </a:bodyPr>
            <a:lstStyle/>
            <a:p>
              <a:pPr indent="-228600" algn="ctr"/>
              <a:r>
                <a:rPr lang="en-ZA" sz="1600" b="1" dirty="0">
                  <a:solidFill>
                    <a:srgbClr val="005A2E"/>
                  </a:solidFill>
                  <a:latin typeface="Arial" panose="020B0604020202020204" pitchFamily="34" charset="0"/>
                  <a:cs typeface="Arial" panose="020B0604020202020204" pitchFamily="34" charset="0"/>
                </a:rPr>
                <a:t>Facility</a:t>
              </a:r>
            </a:p>
            <a:p>
              <a:r>
                <a:rPr lang="en-ZA" sz="1200" dirty="0">
                  <a:solidFill>
                    <a:schemeClr val="tx1"/>
                  </a:solidFill>
                  <a:latin typeface="Arial" panose="020B0604020202020204" pitchFamily="34" charset="0"/>
                  <a:cs typeface="Arial" panose="020B0604020202020204" pitchFamily="34" charset="0"/>
                </a:rPr>
                <a:t>Facilities will list their recruitment needs in order of priority, using the “Facility Template” of the prioritization tool template .</a:t>
              </a:r>
            </a:p>
          </p:txBody>
        </p:sp>
        <p:sp>
          <p:nvSpPr>
            <p:cNvPr id="50" name="Rounded Rectangle 7"/>
            <p:cNvSpPr/>
            <p:nvPr/>
          </p:nvSpPr>
          <p:spPr>
            <a:xfrm>
              <a:off x="4151773" y="1284252"/>
              <a:ext cx="2662889" cy="2330480"/>
            </a:xfrm>
            <a:prstGeom prst="roundRect">
              <a:avLst>
                <a:gd name="adj" fmla="val 3642"/>
              </a:avLst>
            </a:prstGeom>
            <a:ln w="28575">
              <a:solidFill>
                <a:schemeClr val="tx2"/>
              </a:solidFill>
              <a:prstDash val="solid"/>
            </a:ln>
          </p:spPr>
          <p:style>
            <a:lnRef idx="2">
              <a:schemeClr val="accent5"/>
            </a:lnRef>
            <a:fillRef idx="1">
              <a:schemeClr val="lt1"/>
            </a:fillRef>
            <a:effectRef idx="0">
              <a:schemeClr val="accent5"/>
            </a:effectRef>
            <a:fontRef idx="minor">
              <a:schemeClr val="dk1"/>
            </a:fontRef>
          </p:style>
          <p:txBody>
            <a:bodyPr wrap="square" lIns="0" rIns="0" rtlCol="0" anchor="t">
              <a:noAutofit/>
            </a:bodyPr>
            <a:lstStyle/>
            <a:p>
              <a:pPr indent="1588" algn="ctr"/>
              <a:r>
                <a:rPr lang="en-ZA" sz="1600" b="1" dirty="0">
                  <a:solidFill>
                    <a:srgbClr val="005A2E"/>
                  </a:solidFill>
                  <a:latin typeface="Arial" panose="020B0604020202020204" pitchFamily="34" charset="0"/>
                  <a:cs typeface="Arial" panose="020B0604020202020204" pitchFamily="34" charset="0"/>
                </a:rPr>
                <a:t>District</a:t>
              </a:r>
            </a:p>
            <a:p>
              <a:pPr indent="1588"/>
              <a:r>
                <a:rPr lang="en-US" sz="1200" dirty="0">
                  <a:solidFill>
                    <a:schemeClr val="tx1"/>
                  </a:solidFill>
                  <a:latin typeface="Arial" panose="020B0604020202020204" pitchFamily="34" charset="0"/>
                  <a:ea typeface="Times New Roman" pitchFamily="18" charset="0"/>
                  <a:cs typeface="Arial" panose="020B0604020202020204" pitchFamily="34" charset="0"/>
                </a:rPr>
                <a:t>Districts will review the lists submitted by their facilities using the “District Template” with the decision-making matrix. After ensuring continued service delivery, equity and access have been protected in the best possible manner, they will then consolidate the individual lists into a single District List of priority recruitment, based on greatest need. </a:t>
              </a:r>
            </a:p>
          </p:txBody>
        </p:sp>
        <p:sp>
          <p:nvSpPr>
            <p:cNvPr id="51" name="Rounded Rectangle 8"/>
            <p:cNvSpPr/>
            <p:nvPr/>
          </p:nvSpPr>
          <p:spPr>
            <a:xfrm>
              <a:off x="7056085" y="1284252"/>
              <a:ext cx="1851023" cy="2330480"/>
            </a:xfrm>
            <a:prstGeom prst="roundRect">
              <a:avLst>
                <a:gd name="adj" fmla="val 3642"/>
              </a:avLst>
            </a:prstGeom>
            <a:ln w="28575">
              <a:solidFill>
                <a:schemeClr val="tx2"/>
              </a:solidFill>
              <a:prstDash val="solid"/>
            </a:ln>
          </p:spPr>
          <p:style>
            <a:lnRef idx="2">
              <a:schemeClr val="accent5"/>
            </a:lnRef>
            <a:fillRef idx="1">
              <a:schemeClr val="lt1"/>
            </a:fillRef>
            <a:effectRef idx="0">
              <a:schemeClr val="accent5"/>
            </a:effectRef>
            <a:fontRef idx="minor">
              <a:schemeClr val="dk1"/>
            </a:fontRef>
          </p:style>
          <p:txBody>
            <a:bodyPr wrap="square" lIns="0" rIns="0" rtlCol="0" anchor="t">
              <a:spAutoFit/>
            </a:bodyPr>
            <a:lstStyle/>
            <a:p>
              <a:pPr indent="-1588" algn="ctr"/>
              <a:r>
                <a:rPr lang="en-ZA" sz="1600" b="1" dirty="0">
                  <a:solidFill>
                    <a:srgbClr val="005A2E"/>
                  </a:solidFill>
                  <a:latin typeface="Arial" panose="020B0604020202020204" pitchFamily="34" charset="0"/>
                  <a:cs typeface="Arial" panose="020B0604020202020204" pitchFamily="34" charset="0"/>
                </a:rPr>
                <a:t>Province</a:t>
              </a:r>
            </a:p>
            <a:p>
              <a:pPr marL="1588" indent="-1588"/>
              <a:r>
                <a:rPr lang="en-US" sz="1200" dirty="0">
                  <a:solidFill>
                    <a:schemeClr val="tx1"/>
                  </a:solidFill>
                  <a:latin typeface="Arial" panose="020B0604020202020204" pitchFamily="34" charset="0"/>
                  <a:ea typeface="Times New Roman" pitchFamily="18" charset="0"/>
                  <a:cs typeface="Arial" panose="020B0604020202020204" pitchFamily="34" charset="0"/>
                </a:rPr>
                <a:t>Province and district representatives will meet to review the District Lists and, using the decision-making matrix, consolidate these into a single Provincial List of priority recruitment, based on greatest need.</a:t>
              </a:r>
              <a:r>
                <a:rPr lang="en-ZA" sz="1200" dirty="0">
                  <a:solidFill>
                    <a:schemeClr val="tx1"/>
                  </a:solidFill>
                  <a:latin typeface="Arial" panose="020B0604020202020204" pitchFamily="34" charset="0"/>
                  <a:cs typeface="Arial" panose="020B0604020202020204" pitchFamily="34" charset="0"/>
                </a:rPr>
                <a:t> </a:t>
              </a:r>
            </a:p>
          </p:txBody>
        </p:sp>
        <p:sp>
          <p:nvSpPr>
            <p:cNvPr id="60" name="Rounded Rectangle 24"/>
            <p:cNvSpPr/>
            <p:nvPr/>
          </p:nvSpPr>
          <p:spPr>
            <a:xfrm>
              <a:off x="7018890" y="3946018"/>
              <a:ext cx="1788779" cy="1349038"/>
            </a:xfrm>
            <a:prstGeom prst="roundRect">
              <a:avLst>
                <a:gd name="adj" fmla="val 3642"/>
              </a:avLst>
            </a:prstGeom>
            <a:ln w="28575">
              <a:solidFill>
                <a:schemeClr val="tx2"/>
              </a:solidFill>
              <a:prstDash val="solid"/>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indent="-1588" algn="ctr"/>
              <a:r>
                <a:rPr lang="en-ZA" sz="1600" b="1" dirty="0">
                  <a:solidFill>
                    <a:srgbClr val="005A2E"/>
                  </a:solidFill>
                  <a:latin typeface="Arial" panose="020B0604020202020204" pitchFamily="34" charset="0"/>
                  <a:cs typeface="Arial" panose="020B0604020202020204" pitchFamily="34" charset="0"/>
                </a:rPr>
                <a:t>District &amp; Facility</a:t>
              </a:r>
            </a:p>
            <a:p>
              <a:pPr marL="1588" indent="-1588"/>
              <a:r>
                <a:rPr lang="en-ZA" sz="1200" dirty="0">
                  <a:solidFill>
                    <a:schemeClr val="tx1"/>
                  </a:solidFill>
                  <a:latin typeface="Arial" panose="020B0604020202020204" pitchFamily="34" charset="0"/>
                  <a:cs typeface="Arial" panose="020B0604020202020204" pitchFamily="34" charset="0"/>
                </a:rPr>
                <a:t>Start to advertise and recruit based on this pre-approved recruitment list. </a:t>
              </a:r>
            </a:p>
          </p:txBody>
        </p:sp>
      </p:grpSp>
      <p:sp>
        <p:nvSpPr>
          <p:cNvPr id="2" name="Title 1"/>
          <p:cNvSpPr>
            <a:spLocks noGrp="1"/>
          </p:cNvSpPr>
          <p:nvPr>
            <p:ph type="title"/>
          </p:nvPr>
        </p:nvSpPr>
        <p:spPr/>
        <p:txBody>
          <a:bodyPr/>
          <a:lstStyle/>
          <a:p>
            <a:r>
              <a:rPr lang="en-ZA" dirty="0"/>
              <a:t>Recruitment Prioritisation Tool (Facility and District Template)</a:t>
            </a:r>
          </a:p>
        </p:txBody>
      </p:sp>
      <p:sp>
        <p:nvSpPr>
          <p:cNvPr id="11" name="Rectangle 10"/>
          <p:cNvSpPr/>
          <p:nvPr/>
        </p:nvSpPr>
        <p:spPr>
          <a:xfrm>
            <a:off x="784899" y="1180585"/>
            <a:ext cx="1285399" cy="420492"/>
          </a:xfrm>
          <a:prstGeom prst="rect">
            <a:avLst/>
          </a:prstGeom>
          <a:solidFill>
            <a:schemeClr val="bg1"/>
          </a:solidFill>
          <a:ln w="28575">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Aft>
                <a:spcPts val="0"/>
              </a:spcAft>
            </a:pPr>
            <a:r>
              <a:rPr lang="en-ZA" sz="1600" b="1" dirty="0">
                <a:solidFill>
                  <a:srgbClr val="005A2E"/>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2426955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Facility Template</a:t>
            </a:r>
            <a:br>
              <a:rPr lang="en-ZA" dirty="0"/>
            </a:br>
            <a:r>
              <a:rPr lang="en-ZA" sz="1400" dirty="0"/>
              <a:t>(List with vacant posts and justification from facilities to district)</a:t>
            </a:r>
            <a:endParaRPr lang="en-ZA" dirty="0"/>
          </a:p>
        </p:txBody>
      </p:sp>
      <p:pic>
        <p:nvPicPr>
          <p:cNvPr id="5" name="Picture 4"/>
          <p:cNvPicPr>
            <a:picLocks noChangeAspect="1"/>
          </p:cNvPicPr>
          <p:nvPr/>
        </p:nvPicPr>
        <p:blipFill>
          <a:blip r:embed="rId2"/>
          <a:stretch>
            <a:fillRect/>
          </a:stretch>
        </p:blipFill>
        <p:spPr>
          <a:xfrm>
            <a:off x="250825" y="1135780"/>
            <a:ext cx="8605838" cy="4088746"/>
          </a:xfrm>
          <a:prstGeom prst="rect">
            <a:avLst/>
          </a:prstGeom>
        </p:spPr>
      </p:pic>
    </p:spTree>
    <p:extLst>
      <p:ext uri="{BB962C8B-B14F-4D97-AF65-F5344CB8AC3E}">
        <p14:creationId xmlns:p14="http://schemas.microsoft.com/office/powerpoint/2010/main" val="4130261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District Template</a:t>
            </a:r>
            <a:br>
              <a:rPr lang="en-ZA" dirty="0"/>
            </a:br>
            <a:r>
              <a:rPr lang="en-ZA" sz="1400" dirty="0"/>
              <a:t>(Decision Matrix to rank each post to identify most critical posts)</a:t>
            </a:r>
            <a:endParaRPr lang="en-ZA" dirty="0"/>
          </a:p>
        </p:txBody>
      </p:sp>
      <p:graphicFrame>
        <p:nvGraphicFramePr>
          <p:cNvPr id="2" name="Table 1">
            <a:extLst>
              <a:ext uri="{FF2B5EF4-FFF2-40B4-BE49-F238E27FC236}">
                <a16:creationId xmlns:a16="http://schemas.microsoft.com/office/drawing/2014/main" id="{0E8E4456-3F18-4B37-AD31-8DDA2CCA9D63}"/>
              </a:ext>
            </a:extLst>
          </p:cNvPr>
          <p:cNvGraphicFramePr>
            <a:graphicFrameLocks noGrp="1"/>
          </p:cNvGraphicFramePr>
          <p:nvPr>
            <p:extLst>
              <p:ext uri="{D42A27DB-BD31-4B8C-83A1-F6EECF244321}">
                <p14:modId xmlns:p14="http://schemas.microsoft.com/office/powerpoint/2010/main" val="2156037176"/>
              </p:ext>
            </p:extLst>
          </p:nvPr>
        </p:nvGraphicFramePr>
        <p:xfrm>
          <a:off x="250825" y="1201636"/>
          <a:ext cx="8605837" cy="5029200"/>
        </p:xfrm>
        <a:graphic>
          <a:graphicData uri="http://schemas.openxmlformats.org/drawingml/2006/table">
            <a:tbl>
              <a:tblPr firstRow="1">
                <a:tableStyleId>{5C22544A-7EE6-4342-B048-85BDC9FD1C3A}</a:tableStyleId>
              </a:tblPr>
              <a:tblGrid>
                <a:gridCol w="1721167">
                  <a:extLst>
                    <a:ext uri="{9D8B030D-6E8A-4147-A177-3AD203B41FA5}">
                      <a16:colId xmlns:a16="http://schemas.microsoft.com/office/drawing/2014/main" val="1901403514"/>
                    </a:ext>
                  </a:extLst>
                </a:gridCol>
                <a:gridCol w="1721167">
                  <a:extLst>
                    <a:ext uri="{9D8B030D-6E8A-4147-A177-3AD203B41FA5}">
                      <a16:colId xmlns:a16="http://schemas.microsoft.com/office/drawing/2014/main" val="376621762"/>
                    </a:ext>
                  </a:extLst>
                </a:gridCol>
                <a:gridCol w="1721167">
                  <a:extLst>
                    <a:ext uri="{9D8B030D-6E8A-4147-A177-3AD203B41FA5}">
                      <a16:colId xmlns:a16="http://schemas.microsoft.com/office/drawing/2014/main" val="2701009096"/>
                    </a:ext>
                  </a:extLst>
                </a:gridCol>
                <a:gridCol w="2490634">
                  <a:extLst>
                    <a:ext uri="{9D8B030D-6E8A-4147-A177-3AD203B41FA5}">
                      <a16:colId xmlns:a16="http://schemas.microsoft.com/office/drawing/2014/main" val="1504918620"/>
                    </a:ext>
                  </a:extLst>
                </a:gridCol>
                <a:gridCol w="951702">
                  <a:extLst>
                    <a:ext uri="{9D8B030D-6E8A-4147-A177-3AD203B41FA5}">
                      <a16:colId xmlns:a16="http://schemas.microsoft.com/office/drawing/2014/main" val="3188477504"/>
                    </a:ext>
                  </a:extLst>
                </a:gridCol>
              </a:tblGrid>
              <a:tr h="190138">
                <a:tc gridSpan="5">
                  <a:txBody>
                    <a:bodyPr/>
                    <a:lstStyle/>
                    <a:p>
                      <a:pPr algn="ctr"/>
                      <a:r>
                        <a:rPr lang="en-ZA" sz="1200" dirty="0">
                          <a:latin typeface="Arial" panose="020B0604020202020204" pitchFamily="34" charset="0"/>
                          <a:cs typeface="Arial" panose="020B0604020202020204" pitchFamily="34" charset="0"/>
                        </a:rPr>
                        <a:t>District/Province Use</a:t>
                      </a:r>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extLst>
                  <a:ext uri="{0D108BD9-81ED-4DB2-BD59-A6C34878D82A}">
                    <a16:rowId xmlns:a16="http://schemas.microsoft.com/office/drawing/2014/main" val="272937858"/>
                  </a:ext>
                </a:extLst>
              </a:tr>
              <a:tr h="190138">
                <a:tc gridSpan="5">
                  <a:txBody>
                    <a:bodyPr/>
                    <a:lstStyle/>
                    <a:p>
                      <a:pPr algn="ctr"/>
                      <a:r>
                        <a:rPr lang="en-ZA" sz="1200" b="1" dirty="0">
                          <a:solidFill>
                            <a:schemeClr val="bg1"/>
                          </a:solidFill>
                          <a:latin typeface="Arial" panose="020B0604020202020204" pitchFamily="34" charset="0"/>
                          <a:cs typeface="Arial" panose="020B0604020202020204" pitchFamily="34" charset="0"/>
                        </a:rPr>
                        <a:t>Decision Matrix</a:t>
                      </a:r>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tc hMerge="1">
                  <a:txBody>
                    <a:bodyPr/>
                    <a:lstStyle/>
                    <a:p>
                      <a:pPr algn="ctr"/>
                      <a:endParaRPr lang="en-ZA" sz="1200" dirty="0"/>
                    </a:p>
                  </a:txBody>
                  <a:tcPr anchor="ctr">
                    <a:solidFill>
                      <a:schemeClr val="tx2"/>
                    </a:solidFill>
                  </a:tcPr>
                </a:tc>
                <a:extLst>
                  <a:ext uri="{0D108BD9-81ED-4DB2-BD59-A6C34878D82A}">
                    <a16:rowId xmlns:a16="http://schemas.microsoft.com/office/drawing/2014/main" val="1882051606"/>
                  </a:ext>
                </a:extLst>
              </a:tr>
              <a:tr h="443656">
                <a:tc>
                  <a:txBody>
                    <a:bodyPr/>
                    <a:lstStyle/>
                    <a:p>
                      <a:pPr algn="ctr"/>
                      <a:r>
                        <a:rPr lang="en-ZA" sz="1200" b="1" dirty="0">
                          <a:solidFill>
                            <a:schemeClr val="bg1"/>
                          </a:solidFill>
                          <a:latin typeface="Arial" panose="020B0604020202020204" pitchFamily="34" charset="0"/>
                          <a:cs typeface="Arial" panose="020B0604020202020204" pitchFamily="34" charset="0"/>
                        </a:rPr>
                        <a:t>Clinical Consequences (mortality/morbidity)</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Rural Location (no alternative services)</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Vulnerable Patient Group (poor or marginalised)</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Feedback on Prioritisation Decision</a:t>
                      </a:r>
                    </a:p>
                  </a:txBody>
                  <a:tcPr anchor="ctr">
                    <a:solidFill>
                      <a:schemeClr val="tx2"/>
                    </a:solidFill>
                  </a:tcPr>
                </a:tc>
                <a:tc>
                  <a:txBody>
                    <a:bodyPr/>
                    <a:lstStyle/>
                    <a:p>
                      <a:pPr algn="ctr"/>
                      <a:r>
                        <a:rPr lang="en-ZA" sz="1200" b="1" dirty="0">
                          <a:solidFill>
                            <a:schemeClr val="bg1"/>
                          </a:solidFill>
                          <a:latin typeface="Arial" panose="020B0604020202020204" pitchFamily="34" charset="0"/>
                          <a:cs typeface="Arial" panose="020B0604020202020204" pitchFamily="34" charset="0"/>
                        </a:rPr>
                        <a:t>District Priority</a:t>
                      </a:r>
                    </a:p>
                  </a:txBody>
                  <a:tcPr anchor="ctr">
                    <a:solidFill>
                      <a:schemeClr val="tx2"/>
                    </a:solidFill>
                  </a:tcPr>
                </a:tc>
                <a:extLst>
                  <a:ext uri="{0D108BD9-81ED-4DB2-BD59-A6C34878D82A}">
                    <a16:rowId xmlns:a16="http://schemas.microsoft.com/office/drawing/2014/main" val="2328048357"/>
                  </a:ext>
                </a:extLst>
              </a:tr>
              <a:tr h="316897">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85000"/>
                      </a:schemeClr>
                    </a:solidFill>
                  </a:tcPr>
                </a:tc>
                <a:tc>
                  <a:txBody>
                    <a:bodyPr/>
                    <a:lstStyle/>
                    <a:p>
                      <a:r>
                        <a:rPr lang="en-ZA" sz="1200" dirty="0">
                          <a:latin typeface="Arial" panose="020B0604020202020204" pitchFamily="34" charset="0"/>
                          <a:cs typeface="Arial" panose="020B0604020202020204" pitchFamily="34" charset="0"/>
                        </a:rPr>
                        <a:t>Urgent to reduce high mortality in severely short staffed facility</a:t>
                      </a: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1</a:t>
                      </a:r>
                    </a:p>
                  </a:txBody>
                  <a:tcPr anchor="ctr">
                    <a:solidFill>
                      <a:schemeClr val="bg1">
                        <a:lumMod val="85000"/>
                      </a:schemeClr>
                    </a:solidFill>
                  </a:tcPr>
                </a:tc>
                <a:extLst>
                  <a:ext uri="{0D108BD9-81ED-4DB2-BD59-A6C34878D82A}">
                    <a16:rowId xmlns:a16="http://schemas.microsoft.com/office/drawing/2014/main" val="2907915330"/>
                  </a:ext>
                </a:extLst>
              </a:tr>
              <a:tr h="443656">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r>
                        <a:rPr lang="en-ZA" sz="1200" dirty="0">
                          <a:latin typeface="Arial" panose="020B0604020202020204" pitchFamily="34" charset="0"/>
                          <a:cs typeface="Arial" panose="020B0604020202020204" pitchFamily="34" charset="0"/>
                        </a:rPr>
                        <a:t>No alternative service for highly vulnerable group, could result in chronic disability</a:t>
                      </a: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2</a:t>
                      </a:r>
                    </a:p>
                  </a:txBody>
                  <a:tcPr anchor="ctr">
                    <a:solidFill>
                      <a:schemeClr val="bg1">
                        <a:lumMod val="95000"/>
                      </a:schemeClr>
                    </a:solidFill>
                  </a:tcPr>
                </a:tc>
                <a:extLst>
                  <a:ext uri="{0D108BD9-81ED-4DB2-BD59-A6C34878D82A}">
                    <a16:rowId xmlns:a16="http://schemas.microsoft.com/office/drawing/2014/main" val="3888378058"/>
                  </a:ext>
                </a:extLst>
              </a:tr>
              <a:tr h="443656">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Low</a:t>
                      </a:r>
                    </a:p>
                  </a:txBody>
                  <a:tcPr anchor="ctr">
                    <a:solidFill>
                      <a:schemeClr val="bg1">
                        <a:lumMod val="85000"/>
                      </a:schemeClr>
                    </a:solidFill>
                  </a:tcPr>
                </a:tc>
                <a:tc>
                  <a:txBody>
                    <a:bodyPr/>
                    <a:lstStyle/>
                    <a:p>
                      <a:r>
                        <a:rPr lang="en-ZA" sz="1200" dirty="0">
                          <a:latin typeface="Arial" panose="020B0604020202020204" pitchFamily="34" charset="0"/>
                          <a:cs typeface="Arial" panose="020B0604020202020204" pitchFamily="34" charset="0"/>
                        </a:rPr>
                        <a:t>Recruitment would bring significant clinical benefit at low cost</a:t>
                      </a: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3</a:t>
                      </a:r>
                    </a:p>
                  </a:txBody>
                  <a:tcPr anchor="ctr">
                    <a:solidFill>
                      <a:schemeClr val="bg1">
                        <a:lumMod val="85000"/>
                      </a:schemeClr>
                    </a:solidFill>
                  </a:tcPr>
                </a:tc>
                <a:extLst>
                  <a:ext uri="{0D108BD9-81ED-4DB2-BD59-A6C34878D82A}">
                    <a16:rowId xmlns:a16="http://schemas.microsoft.com/office/drawing/2014/main" val="1242131876"/>
                  </a:ext>
                </a:extLst>
              </a:tr>
              <a:tr h="570415">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Very High</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High</a:t>
                      </a:r>
                    </a:p>
                  </a:txBody>
                  <a:tcPr anchor="ctr">
                    <a:solidFill>
                      <a:schemeClr val="bg1">
                        <a:lumMod val="95000"/>
                      </a:schemeClr>
                    </a:solidFill>
                  </a:tcPr>
                </a:tc>
                <a:tc>
                  <a:txBody>
                    <a:bodyPr/>
                    <a:lstStyle/>
                    <a:p>
                      <a:r>
                        <a:rPr lang="en-ZA" sz="1200" dirty="0">
                          <a:latin typeface="Arial" panose="020B0604020202020204" pitchFamily="34" charset="0"/>
                          <a:cs typeface="Arial" panose="020B0604020202020204" pitchFamily="34" charset="0"/>
                        </a:rPr>
                        <a:t>Poor outcomes for vulnerable patient plus risk of legal costs for province but alternative solution possible</a:t>
                      </a: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4</a:t>
                      </a:r>
                    </a:p>
                  </a:txBody>
                  <a:tcPr anchor="ctr">
                    <a:solidFill>
                      <a:schemeClr val="bg1">
                        <a:lumMod val="95000"/>
                      </a:schemeClr>
                    </a:solidFill>
                  </a:tcPr>
                </a:tc>
                <a:extLst>
                  <a:ext uri="{0D108BD9-81ED-4DB2-BD59-A6C34878D82A}">
                    <a16:rowId xmlns:a16="http://schemas.microsoft.com/office/drawing/2014/main" val="1174545661"/>
                  </a:ext>
                </a:extLst>
              </a:tr>
              <a:tr h="443656">
                <a:tc>
                  <a:txBody>
                    <a:bodyPr/>
                    <a:lstStyle/>
                    <a:p>
                      <a:pPr algn="ctr"/>
                      <a:r>
                        <a:rPr lang="en-ZA" sz="1200" dirty="0">
                          <a:latin typeface="Arial" panose="020B0604020202020204" pitchFamily="34" charset="0"/>
                          <a:cs typeface="Arial" panose="020B0604020202020204" pitchFamily="34" charset="0"/>
                        </a:rPr>
                        <a:t>Low </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85000"/>
                      </a:schemeClr>
                    </a:solidFill>
                  </a:tcPr>
                </a:tc>
                <a:tc>
                  <a:txBody>
                    <a:bodyPr/>
                    <a:lstStyle/>
                    <a:p>
                      <a:r>
                        <a:rPr lang="en-ZA" sz="1200" dirty="0">
                          <a:latin typeface="Arial" panose="020B0604020202020204" pitchFamily="34" charset="0"/>
                          <a:cs typeface="Arial" panose="020B0604020202020204" pitchFamily="34" charset="0"/>
                        </a:rPr>
                        <a:t>Shortage of beds a problem at Facility B but Facility E 5km away usually has bed availability</a:t>
                      </a:r>
                    </a:p>
                  </a:txBody>
                  <a:tcPr>
                    <a:solidFill>
                      <a:schemeClr val="bg1">
                        <a:lumMod val="85000"/>
                      </a:schemeClr>
                    </a:solidFill>
                  </a:tcPr>
                </a:tc>
                <a:tc>
                  <a:txBody>
                    <a:bodyPr/>
                    <a:lstStyle/>
                    <a:p>
                      <a:pPr algn="ctr"/>
                      <a:r>
                        <a:rPr lang="en-ZA" sz="1200" dirty="0">
                          <a:latin typeface="Arial" panose="020B0604020202020204" pitchFamily="34" charset="0"/>
                          <a:cs typeface="Arial" panose="020B0604020202020204" pitchFamily="34" charset="0"/>
                        </a:rPr>
                        <a:t>5</a:t>
                      </a:r>
                    </a:p>
                  </a:txBody>
                  <a:tcPr anchor="ctr">
                    <a:solidFill>
                      <a:schemeClr val="bg1">
                        <a:lumMod val="85000"/>
                      </a:schemeClr>
                    </a:solidFill>
                  </a:tcPr>
                </a:tc>
                <a:extLst>
                  <a:ext uri="{0D108BD9-81ED-4DB2-BD59-A6C34878D82A}">
                    <a16:rowId xmlns:a16="http://schemas.microsoft.com/office/drawing/2014/main" val="2615193576"/>
                  </a:ext>
                </a:extLst>
              </a:tr>
              <a:tr h="443656">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Low</a:t>
                      </a:r>
                    </a:p>
                  </a:txBody>
                  <a:tcPr anchor="ct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Medium</a:t>
                      </a:r>
                    </a:p>
                  </a:txBody>
                  <a:tcPr anchor="ctr">
                    <a:solidFill>
                      <a:schemeClr val="bg1">
                        <a:lumMod val="95000"/>
                      </a:schemeClr>
                    </a:solidFill>
                  </a:tcPr>
                </a:tc>
                <a:tc>
                  <a:txBody>
                    <a:bodyPr/>
                    <a:lstStyle/>
                    <a:p>
                      <a:r>
                        <a:rPr lang="en-ZA" sz="1200" dirty="0">
                          <a:latin typeface="Arial" panose="020B0604020202020204" pitchFamily="34" charset="0"/>
                          <a:cs typeface="Arial" panose="020B0604020202020204" pitchFamily="34" charset="0"/>
                        </a:rPr>
                        <a:t>Alternative emergency obstetrics unit nearby at facility D10 km away</a:t>
                      </a:r>
                    </a:p>
                  </a:txBody>
                  <a:tcPr>
                    <a:solidFill>
                      <a:schemeClr val="bg1">
                        <a:lumMod val="95000"/>
                      </a:schemeClr>
                    </a:solidFill>
                  </a:tcPr>
                </a:tc>
                <a:tc>
                  <a:txBody>
                    <a:bodyPr/>
                    <a:lstStyle/>
                    <a:p>
                      <a:pPr algn="ctr"/>
                      <a:r>
                        <a:rPr lang="en-ZA" sz="1200" dirty="0">
                          <a:latin typeface="Arial" panose="020B0604020202020204" pitchFamily="34" charset="0"/>
                          <a:cs typeface="Arial" panose="020B0604020202020204" pitchFamily="34" charset="0"/>
                        </a:rPr>
                        <a:t>6</a:t>
                      </a:r>
                    </a:p>
                  </a:txBody>
                  <a:tcPr anchor="ctr">
                    <a:solidFill>
                      <a:schemeClr val="bg1">
                        <a:lumMod val="95000"/>
                      </a:schemeClr>
                    </a:solidFill>
                  </a:tcPr>
                </a:tc>
                <a:extLst>
                  <a:ext uri="{0D108BD9-81ED-4DB2-BD59-A6C34878D82A}">
                    <a16:rowId xmlns:a16="http://schemas.microsoft.com/office/drawing/2014/main" val="1927549185"/>
                  </a:ext>
                </a:extLst>
              </a:tr>
            </a:tbl>
          </a:graphicData>
        </a:graphic>
      </p:graphicFrame>
    </p:spTree>
    <p:extLst>
      <p:ext uri="{BB962C8B-B14F-4D97-AF65-F5344CB8AC3E}">
        <p14:creationId xmlns:p14="http://schemas.microsoft.com/office/powerpoint/2010/main" val="4288243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Monitoring</a:t>
            </a:r>
            <a:endParaRPr lang="en-US" dirty="0"/>
          </a:p>
        </p:txBody>
      </p:sp>
      <p:sp>
        <p:nvSpPr>
          <p:cNvPr id="8" name="Text Placeholder 7"/>
          <p:cNvSpPr>
            <a:spLocks noGrp="1"/>
          </p:cNvSpPr>
          <p:nvPr>
            <p:ph type="body" idx="1"/>
          </p:nvPr>
        </p:nvSpPr>
        <p:spPr/>
        <p:txBody>
          <a:bodyPr/>
          <a:lstStyle/>
          <a:p>
            <a:endParaRPr lang="en-US" dirty="0"/>
          </a:p>
        </p:txBody>
      </p:sp>
      <p:sp>
        <p:nvSpPr>
          <p:cNvPr id="3" name="Slide Number Placeholder 2"/>
          <p:cNvSpPr>
            <a:spLocks noGrp="1"/>
          </p:cNvSpPr>
          <p:nvPr>
            <p:ph type="sldNum" sz="quarter" idx="4294967295"/>
          </p:nvPr>
        </p:nvSpPr>
        <p:spPr>
          <a:xfrm>
            <a:off x="8572500" y="6303963"/>
            <a:ext cx="571500" cy="365125"/>
          </a:xfrm>
        </p:spPr>
        <p:txBody>
          <a:bodyPr/>
          <a:lstStyle/>
          <a:p>
            <a:fld id="{6F95C33E-24F2-452D-AE9F-D6633E523EED}" type="slidenum">
              <a:rPr lang="en-ZA" smtClean="0"/>
              <a:pPr/>
              <a:t>58</a:t>
            </a:fld>
            <a:endParaRPr lang="en-ZA"/>
          </a:p>
        </p:txBody>
      </p:sp>
    </p:spTree>
    <p:extLst>
      <p:ext uri="{BB962C8B-B14F-4D97-AF65-F5344CB8AC3E}">
        <p14:creationId xmlns:p14="http://schemas.microsoft.com/office/powerpoint/2010/main" val="2250135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672266"/>
            <a:ext cx="8605839" cy="2948499"/>
          </a:xfrm>
          <a:prstGeom prst="rect">
            <a:avLst/>
          </a:prstGeom>
          <a:solidFill>
            <a:schemeClr val="accent5">
              <a:lumMod val="60000"/>
              <a:lumOff val="4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spcAft>
                <a:spcPts val="1200"/>
              </a:spcAft>
            </a:pPr>
            <a:r>
              <a:rPr lang="en-ZA" sz="2400" dirty="0">
                <a:latin typeface="Arial" panose="020B0604020202020204" pitchFamily="34" charset="0"/>
                <a:ea typeface="Calibri" panose="020F0502020204030204" pitchFamily="34" charset="0"/>
                <a:cs typeface="Arial" panose="020B0604020202020204" pitchFamily="34" charset="0"/>
              </a:rPr>
              <a:t>Planning is useful. However, blindly following plans is </a:t>
            </a:r>
            <a:r>
              <a:rPr lang="en-Z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a:t>
            </a:r>
            <a:r>
              <a:rPr lang="en-ZA" sz="2400" dirty="0">
                <a:latin typeface="Arial" panose="020B0604020202020204" pitchFamily="34" charset="0"/>
                <a:ea typeface="Calibri" panose="020F0502020204030204" pitchFamily="34" charset="0"/>
                <a:cs typeface="Arial" panose="020B0604020202020204" pitchFamily="34" charset="0"/>
              </a:rPr>
              <a:t> at all useful.</a:t>
            </a:r>
          </a:p>
          <a:p>
            <a:pPr algn="ctr">
              <a:lnSpc>
                <a:spcPct val="115000"/>
              </a:lnSpc>
              <a:spcAft>
                <a:spcPts val="1200"/>
              </a:spcAft>
            </a:pPr>
            <a:endParaRPr lang="en-ZA" sz="24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200"/>
              </a:spcAft>
            </a:pPr>
            <a:r>
              <a:rPr lang="en-ZA" sz="2400" dirty="0">
                <a:latin typeface="Arial" panose="020B0604020202020204" pitchFamily="34" charset="0"/>
                <a:ea typeface="Calibri" panose="020F0502020204030204" pitchFamily="34" charset="0"/>
                <a:cs typeface="Arial" panose="020B0604020202020204" pitchFamily="34" charset="0"/>
              </a:rPr>
              <a:t>Implementation plans at all levels must </a:t>
            </a:r>
            <a:r>
              <a:rPr lang="en-Z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adjust</a:t>
            </a:r>
            <a:r>
              <a:rPr lang="en-ZA" sz="2400" dirty="0">
                <a:latin typeface="Arial" panose="020B0604020202020204" pitchFamily="34" charset="0"/>
                <a:ea typeface="Calibri" panose="020F0502020204030204" pitchFamily="34" charset="0"/>
                <a:cs typeface="Arial" panose="020B0604020202020204" pitchFamily="34" charset="0"/>
              </a:rPr>
              <a:t> </a:t>
            </a:r>
            <a:r>
              <a:rPr lang="en-Z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actions</a:t>
            </a:r>
            <a:r>
              <a:rPr lang="en-ZA" sz="2400" dirty="0">
                <a:latin typeface="Arial" panose="020B0604020202020204" pitchFamily="34" charset="0"/>
                <a:ea typeface="Calibri" panose="020F0502020204030204" pitchFamily="34" charset="0"/>
                <a:cs typeface="Arial" panose="020B0604020202020204" pitchFamily="34" charset="0"/>
              </a:rPr>
              <a:t> in </a:t>
            </a:r>
            <a:r>
              <a:rPr lang="en-Z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response</a:t>
            </a:r>
            <a:r>
              <a:rPr lang="en-ZA" sz="2400" dirty="0">
                <a:latin typeface="Arial" panose="020B0604020202020204" pitchFamily="34" charset="0"/>
                <a:ea typeface="Calibri" panose="020F0502020204030204" pitchFamily="34" charset="0"/>
                <a:cs typeface="Arial" panose="020B0604020202020204" pitchFamily="34" charset="0"/>
              </a:rPr>
              <a:t> to actual performance to ensure that targets are achieved over time.</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 name="Title 2"/>
          <p:cNvSpPr>
            <a:spLocks noGrp="1"/>
          </p:cNvSpPr>
          <p:nvPr>
            <p:ph type="title"/>
          </p:nvPr>
        </p:nvSpPr>
        <p:spPr/>
        <p:txBody>
          <a:bodyPr/>
          <a:lstStyle/>
          <a:p>
            <a:r>
              <a:rPr lang="en-ZA" dirty="0"/>
              <a:t>Better responsiveness : Monitoring &amp; Flexibility in Plans</a:t>
            </a:r>
            <a:endParaRPr lang="en-US" dirty="0"/>
          </a:p>
        </p:txBody>
      </p:sp>
    </p:spTree>
    <p:extLst>
      <p:ext uri="{BB962C8B-B14F-4D97-AF65-F5344CB8AC3E}">
        <p14:creationId xmlns:p14="http://schemas.microsoft.com/office/powerpoint/2010/main" val="124593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2000" dirty="0"/>
              <a:t>Aim of Strengthening District Planning and Monitoring</a:t>
            </a:r>
            <a:endParaRPr lang="en-US" sz="2000" dirty="0"/>
          </a:p>
        </p:txBody>
      </p:sp>
      <p:sp>
        <p:nvSpPr>
          <p:cNvPr id="7" name="Content Placeholder 6"/>
          <p:cNvSpPr>
            <a:spLocks noGrp="1"/>
          </p:cNvSpPr>
          <p:nvPr>
            <p:ph sz="quarter" idx="4294967295"/>
          </p:nvPr>
        </p:nvSpPr>
        <p:spPr>
          <a:xfrm>
            <a:off x="250825" y="1268413"/>
            <a:ext cx="5940425" cy="4537076"/>
          </a:xfrm>
        </p:spPr>
        <p:txBody>
          <a:bodyPr>
            <a:normAutofit/>
          </a:bodyPr>
          <a:lstStyle/>
          <a:p>
            <a:pPr marL="0" indent="0" algn="just">
              <a:buNone/>
            </a:pPr>
            <a:r>
              <a:rPr lang="en-US" sz="2200" dirty="0"/>
              <a:t>Transform District Health Plans into a unified and integrated action plan that responds to both…</a:t>
            </a:r>
          </a:p>
          <a:p>
            <a:pPr lvl="1" algn="just"/>
            <a:r>
              <a:rPr lang="en-US" sz="2200" dirty="0"/>
              <a:t> </a:t>
            </a:r>
            <a:r>
              <a:rPr lang="en-US" sz="2200" b="1" dirty="0"/>
              <a:t>programmatic priories </a:t>
            </a:r>
            <a:r>
              <a:rPr lang="en-US" sz="2200" dirty="0"/>
              <a:t>(clinical governance, clinical protocols, standard treatment guidelines, etc.) and </a:t>
            </a:r>
          </a:p>
          <a:p>
            <a:pPr lvl="1" algn="just"/>
            <a:r>
              <a:rPr lang="en-US" sz="2200" b="1" dirty="0"/>
              <a:t>health system priorities </a:t>
            </a:r>
            <a:r>
              <a:rPr lang="en-US" sz="2200" dirty="0"/>
              <a:t>(Ideal Clinic - HR, Infrastructure, finance, Information, etc.) </a:t>
            </a:r>
          </a:p>
          <a:p>
            <a:pPr marL="0" indent="0" algn="just">
              <a:buNone/>
            </a:pPr>
            <a:r>
              <a:rPr lang="en-US" sz="2200" dirty="0"/>
              <a:t>…in order to improve efficiency and </a:t>
            </a:r>
            <a:r>
              <a:rPr lang="en-US" sz="2200" b="1" dirty="0"/>
              <a:t>achieve better quality of care </a:t>
            </a:r>
            <a:r>
              <a:rPr lang="en-US" sz="2200" dirty="0"/>
              <a:t>resulting in improved health outcomes.  </a:t>
            </a:r>
          </a:p>
          <a:p>
            <a:pPr algn="just"/>
            <a:endParaRPr lang="en-US" sz="2200" dirty="0"/>
          </a:p>
        </p:txBody>
      </p:sp>
      <p:pic>
        <p:nvPicPr>
          <p:cNvPr id="4" name="Picture 3"/>
          <p:cNvPicPr>
            <a:picLocks noChangeAspect="1"/>
          </p:cNvPicPr>
          <p:nvPr/>
        </p:nvPicPr>
        <p:blipFill>
          <a:blip r:embed="rId3"/>
          <a:stretch>
            <a:fillRect/>
          </a:stretch>
        </p:blipFill>
        <p:spPr>
          <a:xfrm>
            <a:off x="6477001" y="1443177"/>
            <a:ext cx="2270234" cy="3055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1110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0385" y="0"/>
            <a:ext cx="6476496" cy="1143000"/>
          </a:xfrm>
        </p:spPr>
        <p:txBody>
          <a:bodyPr/>
          <a:lstStyle/>
          <a:p>
            <a:r>
              <a:rPr lang="en-ZA" dirty="0"/>
              <a:t>Monitoring and evaluation</a:t>
            </a:r>
          </a:p>
        </p:txBody>
      </p:sp>
      <p:sp>
        <p:nvSpPr>
          <p:cNvPr id="25" name="Content Placeholder 1"/>
          <p:cNvSpPr txBox="1">
            <a:spLocks/>
          </p:cNvSpPr>
          <p:nvPr/>
        </p:nvSpPr>
        <p:spPr bwMode="gray">
          <a:xfrm>
            <a:off x="144463" y="1467212"/>
            <a:ext cx="8797406" cy="97760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sz="2400">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6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0" indent="0" algn="ctr">
              <a:lnSpc>
                <a:spcPct val="100000"/>
              </a:lnSpc>
              <a:buFontTx/>
              <a:buNone/>
            </a:pPr>
            <a:r>
              <a:rPr lang="en-ZA" kern="0" dirty="0"/>
              <a:t>What is </a:t>
            </a:r>
            <a:r>
              <a:rPr lang="en-ZA" kern="0" dirty="0" err="1"/>
              <a:t>M&amp;E</a:t>
            </a:r>
            <a:r>
              <a:rPr lang="en-ZA" kern="0" dirty="0"/>
              <a:t>, and Why do it?</a:t>
            </a:r>
            <a:endParaRPr lang="en-ZA" b="1" kern="0" dirty="0"/>
          </a:p>
          <a:p>
            <a:pPr marL="0" indent="0" algn="ctr">
              <a:lnSpc>
                <a:spcPct val="100000"/>
              </a:lnSpc>
              <a:buFontTx/>
              <a:buNone/>
            </a:pPr>
            <a:r>
              <a:rPr lang="en-ZA" sz="1600" kern="0" dirty="0"/>
              <a:t>It is an integral part of the plan-do-review cycle. It </a:t>
            </a:r>
            <a:r>
              <a:rPr lang="en-ZA" sz="1600" b="0" kern="0" dirty="0"/>
              <a:t>is the process that </a:t>
            </a:r>
            <a:r>
              <a:rPr lang="en-ZA" sz="1600" b="0" u="sng" kern="0" dirty="0"/>
              <a:t>helps improve performance </a:t>
            </a:r>
            <a:r>
              <a:rPr lang="en-ZA" sz="1600" b="0" kern="0" dirty="0"/>
              <a:t>and </a:t>
            </a:r>
            <a:r>
              <a:rPr lang="en-ZA" sz="1600" b="0" u="sng" kern="0" dirty="0"/>
              <a:t>achieve tangible results,</a:t>
            </a:r>
            <a:r>
              <a:rPr lang="en-ZA" sz="1600" b="0" kern="0" dirty="0"/>
              <a:t> and it’s goal is to improve current and future management of outputs.</a:t>
            </a:r>
            <a:endParaRPr lang="en-ZA" sz="1400" b="0" kern="0" dirty="0"/>
          </a:p>
        </p:txBody>
      </p:sp>
      <p:graphicFrame>
        <p:nvGraphicFramePr>
          <p:cNvPr id="28" name="Table 27"/>
          <p:cNvGraphicFramePr>
            <a:graphicFrameLocks noGrp="1"/>
          </p:cNvGraphicFramePr>
          <p:nvPr>
            <p:extLst>
              <p:ext uri="{D42A27DB-BD31-4B8C-83A1-F6EECF244321}">
                <p14:modId xmlns:p14="http://schemas.microsoft.com/office/powerpoint/2010/main" val="3452852196"/>
              </p:ext>
            </p:extLst>
          </p:nvPr>
        </p:nvGraphicFramePr>
        <p:xfrm>
          <a:off x="418454" y="2658451"/>
          <a:ext cx="4114110" cy="3156477"/>
        </p:xfrm>
        <a:graphic>
          <a:graphicData uri="http://schemas.openxmlformats.org/drawingml/2006/table">
            <a:tbl>
              <a:tblPr firstRow="1" bandRow="1">
                <a:tableStyleId>{2D5ABB26-0587-4C30-8999-92F81FD0307C}</a:tableStyleId>
              </a:tblPr>
              <a:tblGrid>
                <a:gridCol w="4114110">
                  <a:extLst>
                    <a:ext uri="{9D8B030D-6E8A-4147-A177-3AD203B41FA5}">
                      <a16:colId xmlns:a16="http://schemas.microsoft.com/office/drawing/2014/main" val="20000"/>
                    </a:ext>
                  </a:extLst>
                </a:gridCol>
              </a:tblGrid>
              <a:tr h="546889">
                <a:tc>
                  <a:txBody>
                    <a:bodyPr/>
                    <a:lstStyle/>
                    <a:p>
                      <a:r>
                        <a:rPr lang="en-ZA" sz="2800" b="1" dirty="0">
                          <a:solidFill>
                            <a:schemeClr val="bg1"/>
                          </a:solidFill>
                        </a:rPr>
                        <a:t>Monitoring</a:t>
                      </a:r>
                      <a:r>
                        <a:rPr lang="en-ZA" sz="2800" b="1" baseline="0" dirty="0">
                          <a:solidFill>
                            <a:schemeClr val="bg1"/>
                          </a:solidFill>
                        </a:rPr>
                        <a:t> :</a:t>
                      </a:r>
                      <a:endParaRPr lang="en-ZA" sz="2800" b="1" dirty="0">
                        <a:solidFill>
                          <a:schemeClr val="bg1"/>
                        </a:solidFill>
                      </a:endParaRPr>
                    </a:p>
                  </a:txBody>
                  <a:tcPr>
                    <a:solidFill>
                      <a:schemeClr val="tx2"/>
                    </a:solidFill>
                  </a:tcPr>
                </a:tc>
                <a:extLst>
                  <a:ext uri="{0D108BD9-81ED-4DB2-BD59-A6C34878D82A}">
                    <a16:rowId xmlns:a16="http://schemas.microsoft.com/office/drawing/2014/main" val="10000"/>
                  </a:ext>
                </a:extLst>
              </a:tr>
              <a:tr h="1612320">
                <a:tc>
                  <a:txBody>
                    <a:bodyPr/>
                    <a:lstStyle/>
                    <a:p>
                      <a:pPr marL="171450" indent="-171450">
                        <a:buFont typeface="Arial" panose="020B0604020202020204" pitchFamily="34" charset="0"/>
                        <a:buChar char="•"/>
                      </a:pPr>
                      <a:r>
                        <a:rPr lang="en-ZA" sz="1400" b="0" i="0" kern="1200" dirty="0">
                          <a:solidFill>
                            <a:schemeClr val="tx1"/>
                          </a:solidFill>
                          <a:effectLst/>
                          <a:latin typeface="+mn-lt"/>
                          <a:ea typeface="+mn-ea"/>
                          <a:cs typeface="+mn-cs"/>
                        </a:rPr>
                        <a:t>To learn from experiences to improve practices and activities in the future;</a:t>
                      </a:r>
                    </a:p>
                    <a:p>
                      <a:pPr marL="171450" indent="-171450">
                        <a:buFont typeface="Arial" panose="020B0604020202020204" pitchFamily="34" charset="0"/>
                        <a:buChar char="•"/>
                      </a:pPr>
                      <a:r>
                        <a:rPr lang="en-ZA" sz="1400" b="0" i="0" kern="1200" dirty="0">
                          <a:solidFill>
                            <a:schemeClr val="tx1"/>
                          </a:solidFill>
                          <a:effectLst/>
                          <a:latin typeface="+mn-lt"/>
                          <a:ea typeface="+mn-ea"/>
                          <a:cs typeface="+mn-cs"/>
                        </a:rPr>
                        <a:t>To check progress</a:t>
                      </a:r>
                      <a:r>
                        <a:rPr lang="en-ZA" sz="1400" b="0" i="0" kern="1200" baseline="0" dirty="0">
                          <a:solidFill>
                            <a:schemeClr val="tx1"/>
                          </a:solidFill>
                          <a:effectLst/>
                          <a:latin typeface="+mn-lt"/>
                          <a:ea typeface="+mn-ea"/>
                          <a:cs typeface="+mn-cs"/>
                        </a:rPr>
                        <a:t> against plans;</a:t>
                      </a:r>
                      <a:endParaRPr lang="en-ZA" sz="14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dirty="0">
                          <a:solidFill>
                            <a:schemeClr val="tx1"/>
                          </a:solidFill>
                          <a:effectLst/>
                          <a:latin typeface="+mn-lt"/>
                          <a:ea typeface="+mn-ea"/>
                          <a:cs typeface="+mn-cs"/>
                        </a:rPr>
                        <a:t>To have accountability of the resources used and the results obtained;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dirty="0">
                          <a:solidFill>
                            <a:schemeClr val="tx1"/>
                          </a:solidFill>
                          <a:effectLst/>
                          <a:latin typeface="+mn-lt"/>
                          <a:ea typeface="+mn-ea"/>
                          <a:cs typeface="+mn-cs"/>
                        </a:rPr>
                        <a:t>To take informed decisions on the future of the initiative.</a:t>
                      </a:r>
                      <a:endParaRPr lang="en-ZA" sz="1400" b="0" baseline="0" dirty="0"/>
                    </a:p>
                  </a:txBody>
                  <a:tcPr>
                    <a:solidFill>
                      <a:schemeClr val="bg1">
                        <a:lumMod val="95000"/>
                      </a:schemeClr>
                    </a:solidFill>
                  </a:tcPr>
                </a:tc>
                <a:extLst>
                  <a:ext uri="{0D108BD9-81ED-4DB2-BD59-A6C34878D82A}">
                    <a16:rowId xmlns:a16="http://schemas.microsoft.com/office/drawing/2014/main" val="10001"/>
                  </a:ext>
                </a:extLst>
              </a:tr>
              <a:tr h="997268">
                <a:tc>
                  <a:txBody>
                    <a:bodyPr/>
                    <a:lstStyle/>
                    <a:p>
                      <a:pPr algn="l"/>
                      <a:r>
                        <a:rPr lang="en-ZA" sz="1400" b="1" kern="1200" baseline="0" dirty="0">
                          <a:solidFill>
                            <a:schemeClr val="bg1"/>
                          </a:solidFill>
                          <a:latin typeface="+mn-lt"/>
                          <a:ea typeface="+mn-ea"/>
                          <a:cs typeface="+mn-cs"/>
                        </a:rPr>
                        <a:t>Monitoring allows results to be documented and used as a basis to steer decision-making and learning processes. The data acquired through monitoring is used for evaluation.</a:t>
                      </a:r>
                    </a:p>
                  </a:txBody>
                  <a:tcPr>
                    <a:solidFill>
                      <a:schemeClr val="tx2"/>
                    </a:solidFill>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82743596"/>
              </p:ext>
            </p:extLst>
          </p:nvPr>
        </p:nvGraphicFramePr>
        <p:xfrm>
          <a:off x="4735817" y="2669159"/>
          <a:ext cx="4117596" cy="3171172"/>
        </p:xfrm>
        <a:graphic>
          <a:graphicData uri="http://schemas.openxmlformats.org/drawingml/2006/table">
            <a:tbl>
              <a:tblPr firstRow="1" bandRow="1">
                <a:tableStyleId>{2D5ABB26-0587-4C30-8999-92F81FD0307C}</a:tableStyleId>
              </a:tblPr>
              <a:tblGrid>
                <a:gridCol w="4117596">
                  <a:extLst>
                    <a:ext uri="{9D8B030D-6E8A-4147-A177-3AD203B41FA5}">
                      <a16:colId xmlns:a16="http://schemas.microsoft.com/office/drawing/2014/main" val="20000"/>
                    </a:ext>
                  </a:extLst>
                </a:gridCol>
              </a:tblGrid>
              <a:tr h="561783">
                <a:tc>
                  <a:txBody>
                    <a:bodyPr/>
                    <a:lstStyle/>
                    <a:p>
                      <a:r>
                        <a:rPr lang="en-ZA" sz="2800" b="1" kern="1200" baseline="0" dirty="0">
                          <a:solidFill>
                            <a:schemeClr val="bg1"/>
                          </a:solidFill>
                          <a:latin typeface="+mn-lt"/>
                          <a:ea typeface="+mn-ea"/>
                          <a:cs typeface="+mn-cs"/>
                        </a:rPr>
                        <a:t>Evaluation: </a:t>
                      </a:r>
                    </a:p>
                  </a:txBody>
                  <a:tcPr>
                    <a:solidFill>
                      <a:schemeClr val="tx2"/>
                    </a:solidFill>
                  </a:tcPr>
                </a:tc>
                <a:extLst>
                  <a:ext uri="{0D108BD9-81ED-4DB2-BD59-A6C34878D82A}">
                    <a16:rowId xmlns:a16="http://schemas.microsoft.com/office/drawing/2014/main" val="10000"/>
                  </a:ext>
                </a:extLst>
              </a:tr>
              <a:tr h="1559422">
                <a:tc>
                  <a:txBody>
                    <a:bodyPr/>
                    <a:lstStyle/>
                    <a:p>
                      <a:pPr marL="0" indent="0">
                        <a:buFont typeface="Arial" panose="020B0604020202020204" pitchFamily="34" charset="0"/>
                        <a:buNone/>
                      </a:pPr>
                      <a:r>
                        <a:rPr lang="en-ZA" sz="1400" b="1" kern="1200" baseline="0" dirty="0">
                          <a:solidFill>
                            <a:schemeClr val="tx1"/>
                          </a:solidFill>
                          <a:latin typeface="+mn-lt"/>
                          <a:ea typeface="+mn-ea"/>
                          <a:cs typeface="+mn-cs"/>
                        </a:rPr>
                        <a:t>It is an objective analysis or interpretation  of the collected data in terms of:</a:t>
                      </a:r>
                      <a:endParaRPr lang="en-ZA" sz="14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400" b="0" i="0" kern="1200" dirty="0">
                          <a:solidFill>
                            <a:schemeClr val="tx1"/>
                          </a:solidFill>
                          <a:effectLst/>
                          <a:latin typeface="+mn-lt"/>
                          <a:ea typeface="+mn-ea"/>
                          <a:cs typeface="+mn-cs"/>
                        </a:rPr>
                        <a:t>Relevance</a:t>
                      </a:r>
                    </a:p>
                    <a:p>
                      <a:pPr marL="171450" indent="-171450">
                        <a:buFont typeface="Arial" panose="020B0604020202020204" pitchFamily="34" charset="0"/>
                        <a:buChar char="•"/>
                      </a:pPr>
                      <a:r>
                        <a:rPr lang="en-ZA" sz="1400" b="0" i="0" kern="1200" dirty="0">
                          <a:solidFill>
                            <a:schemeClr val="tx1"/>
                          </a:solidFill>
                          <a:effectLst/>
                          <a:latin typeface="+mn-lt"/>
                          <a:ea typeface="+mn-ea"/>
                          <a:cs typeface="+mn-cs"/>
                        </a:rPr>
                        <a:t>Effectiveness</a:t>
                      </a:r>
                    </a:p>
                    <a:p>
                      <a:pPr marL="171450" indent="-171450">
                        <a:buFont typeface="Arial" panose="020B0604020202020204" pitchFamily="34" charset="0"/>
                        <a:buChar char="•"/>
                      </a:pPr>
                      <a:r>
                        <a:rPr lang="en-ZA" sz="1400" b="0" i="0" kern="1200" dirty="0">
                          <a:solidFill>
                            <a:schemeClr val="tx1"/>
                          </a:solidFill>
                          <a:effectLst/>
                          <a:latin typeface="+mn-lt"/>
                          <a:ea typeface="+mn-ea"/>
                          <a:cs typeface="+mn-cs"/>
                        </a:rPr>
                        <a:t>Efficiency</a:t>
                      </a:r>
                      <a:r>
                        <a:rPr lang="en-ZA" sz="14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ZA" sz="1400" b="0" i="0" kern="1200" baseline="0" dirty="0">
                          <a:solidFill>
                            <a:schemeClr val="tx1"/>
                          </a:solidFill>
                          <a:effectLst/>
                          <a:latin typeface="+mn-lt"/>
                          <a:ea typeface="+mn-ea"/>
                          <a:cs typeface="+mn-cs"/>
                        </a:rPr>
                        <a:t>Impact</a:t>
                      </a:r>
                    </a:p>
                    <a:p>
                      <a:pPr marL="171450" indent="-171450">
                        <a:buFont typeface="Arial" panose="020B0604020202020204" pitchFamily="34" charset="0"/>
                        <a:buChar char="•"/>
                      </a:pPr>
                      <a:r>
                        <a:rPr lang="en-ZA" sz="1400" b="0" i="0" kern="1200" baseline="0" dirty="0">
                          <a:solidFill>
                            <a:schemeClr val="tx1"/>
                          </a:solidFill>
                          <a:effectLst/>
                          <a:latin typeface="+mn-lt"/>
                          <a:ea typeface="+mn-ea"/>
                          <a:cs typeface="+mn-cs"/>
                        </a:rPr>
                        <a:t>Sustainability</a:t>
                      </a:r>
                      <a:r>
                        <a:rPr lang="en-ZA" sz="1400" b="0" i="0" kern="1200" dirty="0">
                          <a:solidFill>
                            <a:schemeClr val="tx1"/>
                          </a:solidFill>
                          <a:effectLst/>
                          <a:latin typeface="+mn-lt"/>
                          <a:ea typeface="+mn-ea"/>
                          <a:cs typeface="+mn-cs"/>
                        </a:rPr>
                        <a:t>.</a:t>
                      </a:r>
                      <a:endParaRPr lang="en-ZA" sz="1400" b="0" baseline="0" dirty="0"/>
                    </a:p>
                  </a:txBody>
                  <a:tcPr anchor="ctr">
                    <a:solidFill>
                      <a:schemeClr val="bg1">
                        <a:lumMod val="95000"/>
                      </a:schemeClr>
                    </a:solidFill>
                  </a:tcPr>
                </a:tc>
                <a:extLst>
                  <a:ext uri="{0D108BD9-81ED-4DB2-BD59-A6C34878D82A}">
                    <a16:rowId xmlns:a16="http://schemas.microsoft.com/office/drawing/2014/main" val="10001"/>
                  </a:ext>
                </a:extLst>
              </a:tr>
              <a:tr h="1024429">
                <a:tc>
                  <a:txBody>
                    <a:bodyPr/>
                    <a:lstStyle/>
                    <a:p>
                      <a:pPr algn="l"/>
                      <a:r>
                        <a:rPr lang="en-ZA" sz="1400" b="1" kern="1200" baseline="0" dirty="0">
                          <a:solidFill>
                            <a:schemeClr val="bg1"/>
                          </a:solidFill>
                          <a:latin typeface="+mn-lt"/>
                          <a:ea typeface="+mn-ea"/>
                          <a:cs typeface="+mn-cs"/>
                        </a:rPr>
                        <a:t>Evaluation involves delving deeper into the relationships between the results of the activities/programmes to inform strategic decisions to improve the programme in the future</a:t>
                      </a:r>
                    </a:p>
                  </a:txBody>
                  <a:tcPr>
                    <a:solidFill>
                      <a:schemeClr val="tx2"/>
                    </a:soli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0"/>
          </p:nvPr>
        </p:nvSpPr>
        <p:spPr/>
        <p:txBody>
          <a:bodyPr/>
          <a:lstStyle/>
          <a:p>
            <a:pPr>
              <a:defRPr/>
            </a:pPr>
            <a:fld id="{28A37779-3EFF-4C44-81BE-A0A03BDD188D}" type="slidenum">
              <a:rPr lang="en-AU" smtClean="0"/>
              <a:pPr>
                <a:defRPr/>
              </a:pPr>
              <a:t>60</a:t>
            </a:fld>
            <a:endParaRPr lang="en-AU" dirty="0"/>
          </a:p>
        </p:txBody>
      </p:sp>
      <p:pic>
        <p:nvPicPr>
          <p:cNvPr id="7" name="Picture 6">
            <a:extLst/>
          </p:cNvPr>
          <p:cNvPicPr>
            <a:picLocks noChangeAspect="1"/>
          </p:cNvPicPr>
          <p:nvPr/>
        </p:nvPicPr>
        <p:blipFill>
          <a:blip r:embed="rId3"/>
          <a:stretch>
            <a:fillRect/>
          </a:stretch>
        </p:blipFill>
        <p:spPr>
          <a:xfrm>
            <a:off x="261806" y="412389"/>
            <a:ext cx="1220486" cy="1246533"/>
          </a:xfrm>
          <a:prstGeom prst="rect">
            <a:avLst/>
          </a:prstGeom>
        </p:spPr>
      </p:pic>
    </p:spTree>
    <p:extLst>
      <p:ext uri="{BB962C8B-B14F-4D97-AF65-F5344CB8AC3E}">
        <p14:creationId xmlns:p14="http://schemas.microsoft.com/office/powerpoint/2010/main" val="132138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4" y="140677"/>
            <a:ext cx="7912417" cy="758560"/>
          </a:xfrm>
        </p:spPr>
        <p:txBody>
          <a:bodyPr/>
          <a:lstStyle/>
          <a:p>
            <a:r>
              <a:rPr lang="en-ZA" sz="2400" dirty="0"/>
              <a:t>Logic Framework: </a:t>
            </a:r>
            <a:br>
              <a:rPr lang="en-ZA" sz="2400" dirty="0"/>
            </a:br>
            <a:r>
              <a:rPr lang="en-ZA" sz="2400" dirty="0"/>
              <a:t>Planning and Monitoring for impact</a:t>
            </a:r>
          </a:p>
        </p:txBody>
      </p:sp>
      <p:sp>
        <p:nvSpPr>
          <p:cNvPr id="4" name="Slide Number Placeholder 3"/>
          <p:cNvSpPr>
            <a:spLocks noGrp="1"/>
          </p:cNvSpPr>
          <p:nvPr>
            <p:ph type="sldNum" sz="quarter" idx="10"/>
          </p:nvPr>
        </p:nvSpPr>
        <p:spPr/>
        <p:txBody>
          <a:bodyPr/>
          <a:lstStyle/>
          <a:p>
            <a:pPr>
              <a:defRPr/>
            </a:pPr>
            <a:fld id="{28A37779-3EFF-4C44-81BE-A0A03BDD188D}" type="slidenum">
              <a:rPr lang="en-AU" smtClean="0">
                <a:solidFill>
                  <a:srgbClr val="000000"/>
                </a:solidFill>
              </a:rPr>
              <a:pPr>
                <a:defRPr/>
              </a:pPr>
              <a:t>61</a:t>
            </a:fld>
            <a:endParaRPr lang="en-AU" dirty="0">
              <a:solidFill>
                <a:srgbClr val="000000"/>
              </a:solidFill>
            </a:endParaRPr>
          </a:p>
        </p:txBody>
      </p:sp>
      <p:graphicFrame>
        <p:nvGraphicFramePr>
          <p:cNvPr id="5" name="Diagram 4"/>
          <p:cNvGraphicFramePr/>
          <p:nvPr>
            <p:extLst/>
          </p:nvPr>
        </p:nvGraphicFramePr>
        <p:xfrm>
          <a:off x="946601" y="1540165"/>
          <a:ext cx="5285388" cy="418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Right 17"/>
          <p:cNvSpPr/>
          <p:nvPr/>
        </p:nvSpPr>
        <p:spPr bwMode="auto">
          <a:xfrm rot="18175210">
            <a:off x="-72059" y="3962730"/>
            <a:ext cx="2744928" cy="79459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100" b="1" i="0" u="sng" strike="noStrike" cap="none" normalizeH="0" baseline="0" dirty="0">
                <a:ln>
                  <a:noFill/>
                </a:ln>
                <a:solidFill>
                  <a:schemeClr val="bg1"/>
                </a:solidFill>
                <a:effectLst/>
                <a:latin typeface="Arial" charset="0"/>
              </a:rPr>
              <a:t>Delivery</a:t>
            </a:r>
            <a:r>
              <a:rPr kumimoji="0" lang="en-ZA" sz="1100" b="1" i="0" u="none" strike="noStrike" cap="none" normalizeH="0" baseline="0" dirty="0">
                <a:ln>
                  <a:noFill/>
                </a:ln>
                <a:solidFill>
                  <a:schemeClr val="bg1"/>
                </a:solidFill>
                <a:effectLst/>
                <a:latin typeface="Arial" charset="0"/>
              </a:rPr>
              <a:t> (Plan,</a:t>
            </a:r>
            <a:r>
              <a:rPr kumimoji="0" lang="en-ZA" sz="1100" b="1" i="0" u="none" strike="noStrike" cap="none" normalizeH="0" dirty="0">
                <a:ln>
                  <a:noFill/>
                </a:ln>
                <a:solidFill>
                  <a:schemeClr val="bg1"/>
                </a:solidFill>
                <a:effectLst/>
                <a:latin typeface="Arial" charset="0"/>
              </a:rPr>
              <a:t> Budget, Implement, monitor)</a:t>
            </a:r>
            <a:endParaRPr kumimoji="0" lang="en-ZA" sz="1100" b="1" i="0" u="none" strike="noStrike" cap="none" normalizeH="0" baseline="0" dirty="0">
              <a:ln>
                <a:noFill/>
              </a:ln>
              <a:solidFill>
                <a:schemeClr val="bg1"/>
              </a:solidFill>
              <a:effectLst/>
              <a:latin typeface="Arial" charset="0"/>
            </a:endParaRPr>
          </a:p>
        </p:txBody>
      </p:sp>
      <p:sp>
        <p:nvSpPr>
          <p:cNvPr id="19" name="Arrow: Right 18"/>
          <p:cNvSpPr/>
          <p:nvPr/>
        </p:nvSpPr>
        <p:spPr bwMode="auto">
          <a:xfrm rot="18184014">
            <a:off x="1641252" y="1745005"/>
            <a:ext cx="2083941" cy="80559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sng" strike="noStrike" cap="none" normalizeH="0" baseline="0" dirty="0">
                <a:ln>
                  <a:noFill/>
                </a:ln>
                <a:solidFill>
                  <a:schemeClr val="bg1"/>
                </a:solidFill>
                <a:effectLst/>
                <a:latin typeface="Arial" charset="0"/>
              </a:rPr>
              <a:t>Results</a:t>
            </a:r>
            <a:r>
              <a:rPr kumimoji="0" lang="en-ZA" sz="1200" b="1" i="0" u="none" strike="noStrike" cap="none" normalizeH="0" baseline="0" dirty="0">
                <a:ln>
                  <a:noFill/>
                </a:ln>
                <a:solidFill>
                  <a:schemeClr val="bg1"/>
                </a:solidFill>
                <a:effectLst/>
                <a:latin typeface="Arial" charset="0"/>
              </a:rPr>
              <a:t> </a:t>
            </a:r>
          </a:p>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(monitor</a:t>
            </a:r>
            <a:r>
              <a:rPr kumimoji="0" lang="en-ZA" sz="1200" b="1" i="0" u="none" strike="noStrike" cap="none" normalizeH="0" dirty="0">
                <a:ln>
                  <a:noFill/>
                </a:ln>
                <a:solidFill>
                  <a:schemeClr val="bg1"/>
                </a:solidFill>
                <a:effectLst/>
                <a:latin typeface="Arial" charset="0"/>
              </a:rPr>
              <a:t> and  evaluate)</a:t>
            </a:r>
            <a:endParaRPr kumimoji="0" lang="en-ZA" sz="1200" b="1" i="0" u="none" strike="noStrike" cap="none" normalizeH="0" baseline="0" dirty="0">
              <a:ln>
                <a:noFill/>
              </a:ln>
              <a:solidFill>
                <a:schemeClr val="bg1"/>
              </a:solidFill>
              <a:effectLst/>
              <a:latin typeface="Arial" charset="0"/>
            </a:endParaRPr>
          </a:p>
        </p:txBody>
      </p:sp>
      <p:sp>
        <p:nvSpPr>
          <p:cNvPr id="20" name="TextBox 20"/>
          <p:cNvSpPr txBox="1">
            <a:spLocks noChangeArrowheads="1"/>
          </p:cNvSpPr>
          <p:nvPr/>
        </p:nvSpPr>
        <p:spPr bwMode="auto">
          <a:xfrm>
            <a:off x="5801702" y="4912420"/>
            <a:ext cx="3051711" cy="737494"/>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2000" indent="0" fontAlgn="base">
              <a:lnSpc>
                <a:spcPct val="114000"/>
              </a:lnSpc>
              <a:spcBef>
                <a:spcPts val="0"/>
              </a:spcBef>
              <a:buNone/>
            </a:pPr>
            <a:r>
              <a:rPr lang="en-ZA" altLang="en-US" sz="1200" u="sng" dirty="0">
                <a:solidFill>
                  <a:srgbClr val="005A2E"/>
                </a:solidFill>
                <a:latin typeface="Arial" panose="020B0604020202020204" pitchFamily="34" charset="0"/>
                <a:cs typeface="Arial" panose="020B0604020202020204" pitchFamily="34" charset="0"/>
              </a:rPr>
              <a:t>What we </a:t>
            </a:r>
            <a:r>
              <a:rPr lang="en-ZA" altLang="en-US" sz="1200" b="1" u="sng" dirty="0">
                <a:solidFill>
                  <a:srgbClr val="005A2E"/>
                </a:solidFill>
                <a:latin typeface="Arial" panose="020B0604020202020204" pitchFamily="34" charset="0"/>
                <a:cs typeface="Arial" panose="020B0604020202020204" pitchFamily="34" charset="0"/>
              </a:rPr>
              <a:t>use:</a:t>
            </a:r>
          </a:p>
          <a:p>
            <a:pPr marL="72000" indent="0" fontAlgn="base">
              <a:lnSpc>
                <a:spcPct val="114000"/>
              </a:lnSpc>
              <a:spcBef>
                <a:spcPts val="0"/>
              </a:spcBef>
              <a:buNone/>
            </a:pPr>
            <a:r>
              <a:rPr lang="en-ZA" altLang="en-US" sz="1200" dirty="0">
                <a:solidFill>
                  <a:srgbClr val="000000"/>
                </a:solidFill>
                <a:latin typeface="Arial" panose="020B0604020202020204" pitchFamily="34" charset="0"/>
                <a:cs typeface="Arial" panose="020B0604020202020204" pitchFamily="34" charset="0"/>
              </a:rPr>
              <a:t>    Human and Financial Resources to     	execute the activity.</a:t>
            </a:r>
          </a:p>
        </p:txBody>
      </p:sp>
      <p:sp>
        <p:nvSpPr>
          <p:cNvPr id="21" name="TextBox 26"/>
          <p:cNvSpPr txBox="1">
            <a:spLocks noChangeArrowheads="1"/>
          </p:cNvSpPr>
          <p:nvPr/>
        </p:nvSpPr>
        <p:spPr bwMode="auto">
          <a:xfrm>
            <a:off x="5801702" y="4119781"/>
            <a:ext cx="3051711" cy="714522"/>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a:t>
            </a:r>
            <a:r>
              <a:rPr lang="en-ZA" altLang="en-US" sz="1200" u="sng" dirty="0">
                <a:solidFill>
                  <a:srgbClr val="005A2E"/>
                </a:solidFill>
                <a:latin typeface="Arial" panose="020B0604020202020204" pitchFamily="34" charset="0"/>
                <a:cs typeface="Arial" panose="020B0604020202020204" pitchFamily="34" charset="0"/>
              </a:rPr>
              <a:t>do:</a:t>
            </a:r>
            <a:endParaRPr lang="en-ZA" altLang="en-US" sz="1200" b="0" u="sng" dirty="0">
              <a:solidFill>
                <a:srgbClr val="005A2E"/>
              </a:solidFill>
              <a:latin typeface="Arial" panose="020B0604020202020204" pitchFamily="34" charset="0"/>
              <a:cs typeface="Arial" panose="020B0604020202020204" pitchFamily="34" charset="0"/>
            </a:endParaRPr>
          </a:p>
          <a:p>
            <a:pPr marL="72000" algn="just" fontAlgn="base">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Actions that use the inputs to produce the outputs.</a:t>
            </a:r>
          </a:p>
        </p:txBody>
      </p:sp>
      <p:sp>
        <p:nvSpPr>
          <p:cNvPr id="22" name="TextBox 28"/>
          <p:cNvSpPr txBox="1">
            <a:spLocks noChangeArrowheads="1"/>
          </p:cNvSpPr>
          <p:nvPr/>
        </p:nvSpPr>
        <p:spPr bwMode="auto">
          <a:xfrm>
            <a:off x="5801703" y="3223635"/>
            <a:ext cx="3051710" cy="812486"/>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a:t>
            </a:r>
            <a:r>
              <a:rPr lang="en-ZA" altLang="en-US" sz="1200" u="sng" dirty="0">
                <a:solidFill>
                  <a:srgbClr val="005A2E"/>
                </a:solidFill>
                <a:latin typeface="Arial" panose="020B0604020202020204" pitchFamily="34" charset="0"/>
                <a:cs typeface="Arial" panose="020B0604020202020204" pitchFamily="34" charset="0"/>
              </a:rPr>
              <a:t>deliver</a:t>
            </a: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Occurs as a result of combining inputs and completing activities as outlined in the operational plan.</a:t>
            </a:r>
          </a:p>
        </p:txBody>
      </p:sp>
      <p:sp>
        <p:nvSpPr>
          <p:cNvPr id="23" name="TextBox 28"/>
          <p:cNvSpPr txBox="1">
            <a:spLocks noChangeArrowheads="1"/>
          </p:cNvSpPr>
          <p:nvPr/>
        </p:nvSpPr>
        <p:spPr bwMode="auto">
          <a:xfrm>
            <a:off x="5801701" y="2147800"/>
            <a:ext cx="3051711" cy="845128"/>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wish to </a:t>
            </a:r>
            <a:r>
              <a:rPr lang="en-ZA" altLang="en-US" sz="1200" u="sng" dirty="0">
                <a:solidFill>
                  <a:srgbClr val="005A2E"/>
                </a:solidFill>
                <a:latin typeface="Arial" panose="020B0604020202020204" pitchFamily="34" charset="0"/>
                <a:cs typeface="Arial" panose="020B0604020202020204" pitchFamily="34" charset="0"/>
              </a:rPr>
              <a:t>achieve.</a:t>
            </a:r>
            <a:endParaRPr lang="en-ZA" altLang="en-US" sz="1200" b="0" u="sng" dirty="0">
              <a:solidFill>
                <a:srgbClr val="005A2E"/>
              </a:solidFill>
              <a:latin typeface="Arial" panose="020B0604020202020204" pitchFamily="34" charset="0"/>
              <a:cs typeface="Arial" panose="020B0604020202020204" pitchFamily="34" charset="0"/>
            </a:endParaRP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The medium term results (1-3 years) for specific beneficiaries that are the consequences of achieving specific outputs.</a:t>
            </a:r>
          </a:p>
        </p:txBody>
      </p:sp>
      <p:sp>
        <p:nvSpPr>
          <p:cNvPr id="24" name="TextBox 28"/>
          <p:cNvSpPr txBox="1">
            <a:spLocks noChangeArrowheads="1"/>
          </p:cNvSpPr>
          <p:nvPr/>
        </p:nvSpPr>
        <p:spPr bwMode="auto">
          <a:xfrm>
            <a:off x="5801701" y="1440510"/>
            <a:ext cx="3051711" cy="645084"/>
          </a:xfrm>
          <a:prstGeom prst="rect">
            <a:avLst/>
          </a:prstGeom>
          <a:noFill/>
          <a:ln w="3175">
            <a:solidFill>
              <a:schemeClr val="tx1">
                <a:lumMod val="50000"/>
                <a:lumOff val="5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72000" algn="just">
              <a:lnSpc>
                <a:spcPct val="114000"/>
              </a:lnSpc>
              <a:spcBef>
                <a:spcPts val="0"/>
              </a:spcBef>
              <a:spcAft>
                <a:spcPts val="0"/>
              </a:spcAft>
            </a:pPr>
            <a:r>
              <a:rPr lang="en-ZA" altLang="en-US" sz="1200" b="0" u="sng" dirty="0">
                <a:solidFill>
                  <a:srgbClr val="005A2E"/>
                </a:solidFill>
                <a:latin typeface="Arial" panose="020B0604020202020204" pitchFamily="34" charset="0"/>
                <a:cs typeface="Arial" panose="020B0604020202020204" pitchFamily="34" charset="0"/>
              </a:rPr>
              <a:t>What we wish to </a:t>
            </a:r>
            <a:r>
              <a:rPr lang="en-ZA" altLang="en-US" sz="1200" u="sng" dirty="0">
                <a:solidFill>
                  <a:srgbClr val="005A2E"/>
                </a:solidFill>
                <a:latin typeface="Arial" panose="020B0604020202020204" pitchFamily="34" charset="0"/>
                <a:cs typeface="Arial" panose="020B0604020202020204" pitchFamily="34" charset="0"/>
              </a:rPr>
              <a:t>change. </a:t>
            </a:r>
          </a:p>
          <a:p>
            <a:pPr marL="72000" algn="just">
              <a:lnSpc>
                <a:spcPct val="114000"/>
              </a:lnSpc>
              <a:spcBef>
                <a:spcPts val="0"/>
              </a:spcBef>
              <a:spcAft>
                <a:spcPts val="0"/>
              </a:spcAft>
            </a:pPr>
            <a:r>
              <a:rPr lang="en-ZA" altLang="en-US" sz="1200" b="0" dirty="0">
                <a:solidFill>
                  <a:srgbClr val="000000"/>
                </a:solidFill>
                <a:latin typeface="Arial" panose="020B0604020202020204" pitchFamily="34" charset="0"/>
                <a:cs typeface="Arial" panose="020B0604020202020204" pitchFamily="34" charset="0"/>
              </a:rPr>
              <a:t>The developmental results of achieving specific outcomes.</a:t>
            </a:r>
          </a:p>
        </p:txBody>
      </p:sp>
    </p:spTree>
    <p:extLst>
      <p:ext uri="{BB962C8B-B14F-4D97-AF65-F5344CB8AC3E}">
        <p14:creationId xmlns:p14="http://schemas.microsoft.com/office/powerpoint/2010/main" val="1263252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Results based monitoring and evaluation</a:t>
            </a:r>
          </a:p>
        </p:txBody>
      </p:sp>
      <p:sp>
        <p:nvSpPr>
          <p:cNvPr id="30" name="Content Placeholder 1"/>
          <p:cNvSpPr txBox="1">
            <a:spLocks/>
          </p:cNvSpPr>
          <p:nvPr/>
        </p:nvSpPr>
        <p:spPr bwMode="gray">
          <a:xfrm>
            <a:off x="144744" y="1206854"/>
            <a:ext cx="8776202" cy="83442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sz="2400">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6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0" indent="0" algn="ctr">
              <a:lnSpc>
                <a:spcPct val="100000"/>
              </a:lnSpc>
              <a:buFontTx/>
              <a:buNone/>
            </a:pPr>
            <a:r>
              <a:rPr lang="en-ZA" kern="0" dirty="0"/>
              <a:t>What is RBME?</a:t>
            </a:r>
            <a:endParaRPr lang="en-ZA" b="1" kern="0" dirty="0"/>
          </a:p>
          <a:p>
            <a:pPr marL="0" indent="0" algn="ctr">
              <a:lnSpc>
                <a:spcPct val="100000"/>
              </a:lnSpc>
              <a:buFontTx/>
              <a:buNone/>
            </a:pPr>
            <a:r>
              <a:rPr lang="en-US" sz="1600" b="0" kern="0" dirty="0"/>
              <a:t>The Result-Based M&amp;E (RBME) system has its focus on the results obtained and obtaining evidence for decision making rather than just on the inputs used or the activities conducted.</a:t>
            </a:r>
            <a:endParaRPr lang="en-ZA" sz="1600" b="0" kern="0" dirty="0"/>
          </a:p>
        </p:txBody>
      </p:sp>
      <p:sp>
        <p:nvSpPr>
          <p:cNvPr id="31" name="Pentagon 9"/>
          <p:cNvSpPr/>
          <p:nvPr/>
        </p:nvSpPr>
        <p:spPr>
          <a:xfrm>
            <a:off x="357188" y="2774547"/>
            <a:ext cx="8689975" cy="741362"/>
          </a:xfrm>
          <a:prstGeom prst="homePlate">
            <a:avLst/>
          </a:prstGeom>
          <a:solidFill>
            <a:schemeClr val="bg1">
              <a:lumMod val="65000"/>
            </a:schemeClr>
          </a:solidFill>
          <a:ln w="12700" cap="flat" cmpd="sng" algn="ctr">
            <a:noFill/>
            <a:prstDash val="solid"/>
          </a:ln>
          <a:effectLst>
            <a:outerShdw blurRad="50800" dist="38100" dir="2700000" algn="tl" rotWithShape="0">
              <a:prstClr val="black">
                <a:alpha val="40000"/>
              </a:prstClr>
            </a:outerShdw>
          </a:effectLst>
        </p:spPr>
        <p:txBody>
          <a:bodyPr/>
          <a:lstStyle/>
          <a:p>
            <a:pPr algn="ctr" defTabSz="457200">
              <a:defRPr/>
            </a:pPr>
            <a:endParaRPr lang="en-GB" sz="1200" kern="0" dirty="0">
              <a:solidFill>
                <a:prstClr val="white"/>
              </a:solidFill>
              <a:latin typeface="Arial" panose="020B0604020202020204" pitchFamily="34" charset="0"/>
              <a:cs typeface="Arial" panose="020B0604020202020204" pitchFamily="34" charset="0"/>
            </a:endParaRPr>
          </a:p>
        </p:txBody>
      </p:sp>
      <p:sp>
        <p:nvSpPr>
          <p:cNvPr id="32" name="Chevron 14"/>
          <p:cNvSpPr/>
          <p:nvPr/>
        </p:nvSpPr>
        <p:spPr>
          <a:xfrm>
            <a:off x="3213535" y="2895516"/>
            <a:ext cx="2011316" cy="552841"/>
          </a:xfrm>
          <a:prstGeom prst="chevron">
            <a:avLst/>
          </a:prstGeom>
          <a:solidFill>
            <a:schemeClr val="tx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57200">
              <a:defRPr/>
            </a:pPr>
            <a:r>
              <a:rPr lang="en-US" sz="1200" kern="0" dirty="0">
                <a:solidFill>
                  <a:prstClr val="white"/>
                </a:solidFill>
                <a:latin typeface="Arial" panose="020B0604020202020204" pitchFamily="34" charset="0"/>
                <a:cs typeface="Arial" panose="020B0604020202020204" pitchFamily="34" charset="0"/>
              </a:rPr>
              <a:t>Outputs</a:t>
            </a:r>
          </a:p>
        </p:txBody>
      </p:sp>
      <p:sp>
        <p:nvSpPr>
          <p:cNvPr id="33" name="Chevron 15"/>
          <p:cNvSpPr/>
          <p:nvPr/>
        </p:nvSpPr>
        <p:spPr>
          <a:xfrm>
            <a:off x="4977870" y="2895516"/>
            <a:ext cx="2011316" cy="552841"/>
          </a:xfrm>
          <a:prstGeom prst="chevron">
            <a:avLst/>
          </a:prstGeom>
          <a:solidFill>
            <a:schemeClr val="tx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57200">
              <a:defRPr/>
            </a:pPr>
            <a:r>
              <a:rPr lang="en-US" sz="1200" kern="0" dirty="0">
                <a:solidFill>
                  <a:prstClr val="white"/>
                </a:solidFill>
                <a:latin typeface="Arial" panose="020B0604020202020204" pitchFamily="34" charset="0"/>
                <a:cs typeface="Arial" panose="020B0604020202020204" pitchFamily="34" charset="0"/>
              </a:rPr>
              <a:t>Outcomes </a:t>
            </a:r>
          </a:p>
        </p:txBody>
      </p:sp>
      <p:sp>
        <p:nvSpPr>
          <p:cNvPr id="34" name="Chevron 16"/>
          <p:cNvSpPr/>
          <p:nvPr/>
        </p:nvSpPr>
        <p:spPr>
          <a:xfrm>
            <a:off x="6742204" y="2895516"/>
            <a:ext cx="2011316" cy="552841"/>
          </a:xfrm>
          <a:prstGeom prst="chevron">
            <a:avLst/>
          </a:prstGeom>
          <a:solidFill>
            <a:schemeClr val="tx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57200">
              <a:defRPr/>
            </a:pPr>
            <a:r>
              <a:rPr lang="en-US" sz="1200" kern="0" dirty="0">
                <a:solidFill>
                  <a:prstClr val="white"/>
                </a:solidFill>
                <a:latin typeface="Arial" panose="020B0604020202020204" pitchFamily="34" charset="0"/>
                <a:cs typeface="Arial" panose="020B0604020202020204" pitchFamily="34" charset="0"/>
              </a:rPr>
              <a:t>Impact</a:t>
            </a:r>
          </a:p>
        </p:txBody>
      </p:sp>
      <p:sp>
        <p:nvSpPr>
          <p:cNvPr id="35" name="Chevron 18"/>
          <p:cNvSpPr/>
          <p:nvPr/>
        </p:nvSpPr>
        <p:spPr>
          <a:xfrm>
            <a:off x="1449200" y="2895516"/>
            <a:ext cx="2011316" cy="552841"/>
          </a:xfrm>
          <a:prstGeom prst="chevron">
            <a:avLst/>
          </a:prstGeom>
          <a:solidFill>
            <a:schemeClr val="tx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57200">
              <a:defRPr/>
            </a:pPr>
            <a:r>
              <a:rPr lang="en-US" sz="1200" kern="0" dirty="0">
                <a:solidFill>
                  <a:prstClr val="white"/>
                </a:solidFill>
                <a:latin typeface="Arial" panose="020B0604020202020204" pitchFamily="34" charset="0"/>
                <a:cs typeface="Arial" panose="020B0604020202020204" pitchFamily="34" charset="0"/>
              </a:rPr>
              <a:t>Activities</a:t>
            </a:r>
          </a:p>
        </p:txBody>
      </p:sp>
      <p:sp>
        <p:nvSpPr>
          <p:cNvPr id="36" name="Pentagon 19"/>
          <p:cNvSpPr/>
          <p:nvPr/>
        </p:nvSpPr>
        <p:spPr>
          <a:xfrm>
            <a:off x="211520" y="2895516"/>
            <a:ext cx="1484661" cy="552841"/>
          </a:xfrm>
          <a:prstGeom prst="homePlate">
            <a:avLst/>
          </a:prstGeom>
          <a:solidFill>
            <a:schemeClr val="tx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nchor="ctr"/>
          <a:lstStyle/>
          <a:p>
            <a:pPr algn="ctr" defTabSz="457200">
              <a:defRPr/>
            </a:pPr>
            <a:r>
              <a:rPr lang="en-US" sz="1200" kern="0" dirty="0">
                <a:solidFill>
                  <a:prstClr val="white"/>
                </a:solidFill>
                <a:latin typeface="Arial" panose="020B0604020202020204" pitchFamily="34" charset="0"/>
                <a:cs typeface="Arial" panose="020B0604020202020204" pitchFamily="34" charset="0"/>
              </a:rPr>
              <a:t>Inputs</a:t>
            </a:r>
          </a:p>
        </p:txBody>
      </p:sp>
      <p:sp>
        <p:nvSpPr>
          <p:cNvPr id="37" name="TextBox 20"/>
          <p:cNvSpPr txBox="1">
            <a:spLocks noChangeArrowheads="1"/>
          </p:cNvSpPr>
          <p:nvPr/>
        </p:nvSpPr>
        <p:spPr bwMode="auto">
          <a:xfrm>
            <a:off x="255588" y="3963584"/>
            <a:ext cx="1299835" cy="1689321"/>
          </a:xfrm>
          <a:prstGeom prst="rect">
            <a:avLst/>
          </a:prstGeom>
          <a:noFill/>
          <a:ln w="317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pPr>
            <a:r>
              <a:rPr lang="en-ZA" altLang="en-US" sz="1200" b="0" dirty="0">
                <a:solidFill>
                  <a:srgbClr val="000000"/>
                </a:solidFill>
                <a:latin typeface="Arial" panose="020B0604020202020204" pitchFamily="34" charset="0"/>
                <a:cs typeface="Arial" panose="020B0604020202020204" pitchFamily="34" charset="0"/>
              </a:rPr>
              <a:t>Resources consumed by the activities to produce the desired output</a:t>
            </a:r>
            <a:r>
              <a:rPr lang="en-ZA" altLang="en-US" sz="1200" dirty="0">
                <a:solidFill>
                  <a:srgbClr val="000000"/>
                </a:solidFill>
                <a:latin typeface="Arial" panose="020B0604020202020204" pitchFamily="34" charset="0"/>
                <a:cs typeface="Arial" panose="020B0604020202020204" pitchFamily="34" charset="0"/>
              </a:rPr>
              <a:t>.</a:t>
            </a:r>
          </a:p>
          <a:p>
            <a:pPr fontAlgn="base">
              <a:spcBef>
                <a:spcPct val="0"/>
              </a:spcBef>
              <a:spcAft>
                <a:spcPct val="0"/>
              </a:spcAft>
            </a:pPr>
            <a:endParaRPr lang="en-ZA" altLang="en-US" sz="1200"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ZA" altLang="en-US" sz="1200" dirty="0">
                <a:solidFill>
                  <a:srgbClr val="000000"/>
                </a:solidFill>
                <a:latin typeface="Arial" panose="020B0604020202020204" pitchFamily="34" charset="0"/>
                <a:cs typeface="Arial" panose="020B0604020202020204" pitchFamily="34" charset="0"/>
              </a:rPr>
              <a:t>What we use to execute the activity.</a:t>
            </a:r>
          </a:p>
        </p:txBody>
      </p:sp>
      <p:cxnSp>
        <p:nvCxnSpPr>
          <p:cNvPr id="38" name="Elbow Connector 22"/>
          <p:cNvCxnSpPr>
            <a:cxnSpLocks/>
            <a:stCxn id="36" idx="2"/>
            <a:endCxn id="37" idx="0"/>
          </p:cNvCxnSpPr>
          <p:nvPr/>
        </p:nvCxnSpPr>
        <p:spPr>
          <a:xfrm rot="16200000" flipH="1">
            <a:off x="602960" y="3661037"/>
            <a:ext cx="515227" cy="89866"/>
          </a:xfrm>
          <a:prstGeom prst="bentConnector3">
            <a:avLst>
              <a:gd name="adj1" fmla="val 50000"/>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26"/>
          <p:cNvSpPr txBox="1">
            <a:spLocks noChangeArrowheads="1"/>
          </p:cNvSpPr>
          <p:nvPr/>
        </p:nvSpPr>
        <p:spPr bwMode="auto">
          <a:xfrm>
            <a:off x="1696181" y="3980050"/>
            <a:ext cx="1172569" cy="1572898"/>
          </a:xfrm>
          <a:prstGeom prst="rect">
            <a:avLst/>
          </a:prstGeom>
          <a:noFill/>
          <a:ln w="317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pPr>
            <a:r>
              <a:rPr lang="en-ZA" altLang="en-US" sz="1200" b="0" dirty="0">
                <a:solidFill>
                  <a:srgbClr val="000000"/>
                </a:solidFill>
                <a:latin typeface="Arial" panose="020B0604020202020204" pitchFamily="34" charset="0"/>
                <a:cs typeface="Arial" panose="020B0604020202020204" pitchFamily="34" charset="0"/>
              </a:rPr>
              <a:t>Actions that use the inputs to produce the outputs.</a:t>
            </a:r>
          </a:p>
          <a:p>
            <a:pPr fontAlgn="base">
              <a:spcBef>
                <a:spcPct val="0"/>
              </a:spcBef>
              <a:spcAft>
                <a:spcPct val="0"/>
              </a:spcAft>
            </a:pPr>
            <a:r>
              <a:rPr lang="en-ZA" altLang="en-US" sz="1200" dirty="0">
                <a:solidFill>
                  <a:srgbClr val="000000"/>
                </a:solidFill>
                <a:latin typeface="Arial" panose="020B0604020202020204" pitchFamily="34" charset="0"/>
                <a:cs typeface="Arial" panose="020B0604020202020204" pitchFamily="34" charset="0"/>
              </a:rPr>
              <a:t>What do we do.</a:t>
            </a:r>
            <a:endParaRPr lang="en-ZA" altLang="en-US" sz="1200" b="1" dirty="0">
              <a:solidFill>
                <a:srgbClr val="000000"/>
              </a:solidFill>
              <a:latin typeface="Arial" panose="020B0604020202020204" pitchFamily="34" charset="0"/>
              <a:cs typeface="Arial" panose="020B0604020202020204" pitchFamily="34" charset="0"/>
            </a:endParaRPr>
          </a:p>
        </p:txBody>
      </p:sp>
      <p:sp>
        <p:nvSpPr>
          <p:cNvPr id="54" name="TextBox 28"/>
          <p:cNvSpPr txBox="1">
            <a:spLocks noChangeArrowheads="1"/>
          </p:cNvSpPr>
          <p:nvPr/>
        </p:nvSpPr>
        <p:spPr bwMode="auto">
          <a:xfrm>
            <a:off x="3184097" y="3950257"/>
            <a:ext cx="1517354" cy="1681324"/>
          </a:xfrm>
          <a:prstGeom prst="rect">
            <a:avLst/>
          </a:prstGeom>
          <a:noFill/>
          <a:ln w="317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ZA" altLang="en-US" sz="1200" b="0" dirty="0">
                <a:solidFill>
                  <a:srgbClr val="000000"/>
                </a:solidFill>
                <a:latin typeface="Arial" panose="020B0604020202020204" pitchFamily="34" charset="0"/>
                <a:cs typeface="Arial" panose="020B0604020202020204" pitchFamily="34" charset="0"/>
              </a:rPr>
              <a:t>Occurs as a result of combining inputs and completing activities as outlined in the operational plan.</a:t>
            </a:r>
          </a:p>
          <a:p>
            <a:pPr>
              <a:spcBef>
                <a:spcPct val="0"/>
              </a:spcBef>
            </a:pPr>
            <a:r>
              <a:rPr lang="en-ZA" altLang="en-US" sz="1200" dirty="0">
                <a:solidFill>
                  <a:srgbClr val="000000"/>
                </a:solidFill>
                <a:latin typeface="Arial" panose="020B0604020202020204" pitchFamily="34" charset="0"/>
                <a:cs typeface="Arial" panose="020B0604020202020204" pitchFamily="34" charset="0"/>
              </a:rPr>
              <a:t>What we deliver.</a:t>
            </a:r>
          </a:p>
        </p:txBody>
      </p:sp>
      <p:cxnSp>
        <p:nvCxnSpPr>
          <p:cNvPr id="56" name="Elbow Connector 30"/>
          <p:cNvCxnSpPr>
            <a:cxnSpLocks/>
            <a:stCxn id="35" idx="2"/>
            <a:endCxn id="43" idx="0"/>
          </p:cNvCxnSpPr>
          <p:nvPr/>
        </p:nvCxnSpPr>
        <p:spPr>
          <a:xfrm rot="5400000">
            <a:off x="2033711" y="3697112"/>
            <a:ext cx="531693" cy="34182"/>
          </a:xfrm>
          <a:prstGeom prst="bentConnector3">
            <a:avLst>
              <a:gd name="adj1" fmla="val 50000"/>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Elbow Connector 31"/>
          <p:cNvCxnSpPr>
            <a:cxnSpLocks/>
            <a:stCxn id="31" idx="2"/>
            <a:endCxn id="54" idx="0"/>
          </p:cNvCxnSpPr>
          <p:nvPr/>
        </p:nvCxnSpPr>
        <p:spPr>
          <a:xfrm rot="5400000">
            <a:off x="4012631" y="3446053"/>
            <a:ext cx="434348" cy="574061"/>
          </a:xfrm>
          <a:prstGeom prst="bentConnector3">
            <a:avLst>
              <a:gd name="adj1" fmla="val 50000"/>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8" name="Left Brace 67"/>
          <p:cNvSpPr/>
          <p:nvPr/>
        </p:nvSpPr>
        <p:spPr>
          <a:xfrm rot="5400000">
            <a:off x="1663147" y="881870"/>
            <a:ext cx="436563" cy="3340584"/>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eaLnBrk="0" fontAlgn="base" hangingPunct="0">
              <a:spcBef>
                <a:spcPct val="0"/>
              </a:spcBef>
              <a:spcAft>
                <a:spcPct val="0"/>
              </a:spcAft>
              <a:defRPr/>
            </a:pPr>
            <a:endParaRPr lang="en-ZA">
              <a:solidFill>
                <a:prstClr val="black"/>
              </a:solidFill>
            </a:endParaRPr>
          </a:p>
        </p:txBody>
      </p:sp>
      <p:sp>
        <p:nvSpPr>
          <p:cNvPr id="69" name="TextBox 2"/>
          <p:cNvSpPr txBox="1">
            <a:spLocks noChangeArrowheads="1"/>
          </p:cNvSpPr>
          <p:nvPr/>
        </p:nvSpPr>
        <p:spPr bwMode="auto">
          <a:xfrm>
            <a:off x="887413" y="2136372"/>
            <a:ext cx="163830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ZA" altLang="en-US" sz="1200" b="1" dirty="0">
                <a:solidFill>
                  <a:prstClr val="black"/>
                </a:solidFill>
              </a:rPr>
              <a:t>Planned Work</a:t>
            </a:r>
          </a:p>
        </p:txBody>
      </p:sp>
      <p:sp>
        <p:nvSpPr>
          <p:cNvPr id="70" name="Striped Right Arrow 3"/>
          <p:cNvSpPr/>
          <p:nvPr/>
        </p:nvSpPr>
        <p:spPr>
          <a:xfrm>
            <a:off x="3941332" y="2210676"/>
            <a:ext cx="2567037" cy="490538"/>
          </a:xfrm>
          <a:prstGeom prst="stripedRightArrow">
            <a:avLst/>
          </a:prstGeom>
          <a:solidFill>
            <a:schemeClr val="bg1">
              <a:lumMod val="65000"/>
            </a:schemeClr>
          </a:solidFill>
          <a:ln>
            <a:solidFill>
              <a:srgbClr val="5A963C"/>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ZA">
              <a:solidFill>
                <a:prstClr val="white"/>
              </a:solidFill>
            </a:endParaRPr>
          </a:p>
        </p:txBody>
      </p:sp>
      <p:sp>
        <p:nvSpPr>
          <p:cNvPr id="71" name="TextBox 28"/>
          <p:cNvSpPr txBox="1">
            <a:spLocks noChangeArrowheads="1"/>
          </p:cNvSpPr>
          <p:nvPr/>
        </p:nvSpPr>
        <p:spPr bwMode="auto">
          <a:xfrm>
            <a:off x="6419382" y="2152470"/>
            <a:ext cx="119027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ZA" altLang="en-US" sz="1200" b="1" dirty="0">
                <a:solidFill>
                  <a:prstClr val="black"/>
                </a:solidFill>
              </a:rPr>
              <a:t>What are hopin</a:t>
            </a:r>
            <a:r>
              <a:rPr lang="en-ZA" altLang="en-US" sz="1200" dirty="0">
                <a:solidFill>
                  <a:prstClr val="black"/>
                </a:solidFill>
              </a:rPr>
              <a:t>g to achieve</a:t>
            </a:r>
            <a:endParaRPr lang="en-ZA" altLang="en-US" sz="1200" b="1" dirty="0">
              <a:solidFill>
                <a:prstClr val="black"/>
              </a:solidFill>
            </a:endParaRPr>
          </a:p>
        </p:txBody>
      </p:sp>
      <p:sp>
        <p:nvSpPr>
          <p:cNvPr id="72" name="Arrow: Right 71"/>
          <p:cNvSpPr/>
          <p:nvPr/>
        </p:nvSpPr>
        <p:spPr bwMode="auto">
          <a:xfrm>
            <a:off x="357188" y="5552948"/>
            <a:ext cx="4620682" cy="39592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Delivery</a:t>
            </a:r>
          </a:p>
        </p:txBody>
      </p:sp>
      <p:sp>
        <p:nvSpPr>
          <p:cNvPr id="73" name="Arrow: Right 72"/>
          <p:cNvSpPr/>
          <p:nvPr/>
        </p:nvSpPr>
        <p:spPr bwMode="auto">
          <a:xfrm>
            <a:off x="5224851" y="5552948"/>
            <a:ext cx="3528669" cy="395926"/>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Results</a:t>
            </a:r>
          </a:p>
        </p:txBody>
      </p:sp>
      <p:sp>
        <p:nvSpPr>
          <p:cNvPr id="39" name="TextBox 28"/>
          <p:cNvSpPr txBox="1">
            <a:spLocks noChangeArrowheads="1"/>
          </p:cNvSpPr>
          <p:nvPr/>
        </p:nvSpPr>
        <p:spPr bwMode="auto">
          <a:xfrm>
            <a:off x="5022807" y="3967979"/>
            <a:ext cx="1651369" cy="1663602"/>
          </a:xfrm>
          <a:prstGeom prst="rect">
            <a:avLst/>
          </a:prstGeom>
          <a:noFill/>
          <a:ln w="317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ZA" altLang="en-US" sz="1200" b="0" dirty="0">
                <a:solidFill>
                  <a:srgbClr val="000000"/>
                </a:solidFill>
                <a:latin typeface="Arial" panose="020B0604020202020204" pitchFamily="34" charset="0"/>
                <a:cs typeface="Arial" panose="020B0604020202020204" pitchFamily="34" charset="0"/>
              </a:rPr>
              <a:t>The medium term results for specific beneficiaries that are the consequences of achieving specific outputs.</a:t>
            </a:r>
          </a:p>
          <a:p>
            <a:pPr>
              <a:spcBef>
                <a:spcPct val="0"/>
              </a:spcBef>
            </a:pPr>
            <a:r>
              <a:rPr lang="en-ZA" altLang="en-US" sz="1200" dirty="0">
                <a:solidFill>
                  <a:srgbClr val="000000"/>
                </a:solidFill>
                <a:latin typeface="Arial" panose="020B0604020202020204" pitchFamily="34" charset="0"/>
                <a:cs typeface="Arial" panose="020B0604020202020204" pitchFamily="34" charset="0"/>
              </a:rPr>
              <a:t>What we wish to achieve.</a:t>
            </a:r>
          </a:p>
        </p:txBody>
      </p:sp>
      <p:cxnSp>
        <p:nvCxnSpPr>
          <p:cNvPr id="40" name="Elbow Connector 31"/>
          <p:cNvCxnSpPr>
            <a:cxnSpLocks/>
            <a:stCxn id="33" idx="2"/>
            <a:endCxn id="39" idx="0"/>
          </p:cNvCxnSpPr>
          <p:nvPr/>
        </p:nvCxnSpPr>
        <p:spPr>
          <a:xfrm rot="16200000" flipH="1">
            <a:off x="5587094" y="3706581"/>
            <a:ext cx="519622" cy="3174"/>
          </a:xfrm>
          <a:prstGeom prst="bentConnector3">
            <a:avLst>
              <a:gd name="adj1" fmla="val 50000"/>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28"/>
          <p:cNvSpPr txBox="1">
            <a:spLocks noChangeArrowheads="1"/>
          </p:cNvSpPr>
          <p:nvPr/>
        </p:nvSpPr>
        <p:spPr bwMode="auto">
          <a:xfrm>
            <a:off x="6991466" y="3980050"/>
            <a:ext cx="1512792" cy="1633408"/>
          </a:xfrm>
          <a:prstGeom prst="rect">
            <a:avLst/>
          </a:prstGeom>
          <a:noFill/>
          <a:ln w="317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2000" tIns="0" rIns="36000" bIns="0"/>
          <a:lstStyle>
            <a:lvl1pPr marL="179388" indent="-179388"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ZA" altLang="en-US" sz="1200" b="0" dirty="0">
                <a:solidFill>
                  <a:srgbClr val="000000"/>
                </a:solidFill>
                <a:latin typeface="Arial" panose="020B0604020202020204" pitchFamily="34" charset="0"/>
                <a:cs typeface="Arial" panose="020B0604020202020204" pitchFamily="34" charset="0"/>
              </a:rPr>
              <a:t>The developmental results of achieving specific outcomes.</a:t>
            </a:r>
          </a:p>
          <a:p>
            <a:pPr>
              <a:spcBef>
                <a:spcPct val="0"/>
              </a:spcBef>
            </a:pPr>
            <a:r>
              <a:rPr lang="en-ZA" altLang="en-US" sz="1200" dirty="0">
                <a:solidFill>
                  <a:srgbClr val="000000"/>
                </a:solidFill>
                <a:latin typeface="Arial" panose="020B0604020202020204" pitchFamily="34" charset="0"/>
                <a:cs typeface="Arial" panose="020B0604020202020204" pitchFamily="34" charset="0"/>
              </a:rPr>
              <a:t>What we wish to change. </a:t>
            </a:r>
          </a:p>
        </p:txBody>
      </p:sp>
      <p:cxnSp>
        <p:nvCxnSpPr>
          <p:cNvPr id="42" name="Elbow Connector 31"/>
          <p:cNvCxnSpPr>
            <a:cxnSpLocks/>
            <a:stCxn id="34" idx="2"/>
            <a:endCxn id="41" idx="0"/>
          </p:cNvCxnSpPr>
          <p:nvPr/>
        </p:nvCxnSpPr>
        <p:spPr>
          <a:xfrm rot="16200000" flipH="1">
            <a:off x="7412911" y="3645098"/>
            <a:ext cx="531693" cy="138210"/>
          </a:xfrm>
          <a:prstGeom prst="bentConnector3">
            <a:avLst>
              <a:gd name="adj1" fmla="val 50000"/>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28A37779-3EFF-4C44-81BE-A0A03BDD188D}" type="slidenum">
              <a:rPr lang="en-AU" smtClean="0"/>
              <a:pPr>
                <a:defRPr/>
              </a:pPr>
              <a:t>62</a:t>
            </a:fld>
            <a:endParaRPr lang="en-AU" dirty="0"/>
          </a:p>
        </p:txBody>
      </p:sp>
    </p:spTree>
    <p:extLst>
      <p:ext uri="{BB962C8B-B14F-4D97-AF65-F5344CB8AC3E}">
        <p14:creationId xmlns:p14="http://schemas.microsoft.com/office/powerpoint/2010/main" val="877625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The role of M&amp;E in the RBME framework </a:t>
            </a:r>
          </a:p>
        </p:txBody>
      </p:sp>
      <p:sp>
        <p:nvSpPr>
          <p:cNvPr id="2" name="Arrow: Pentagon 1"/>
          <p:cNvSpPr/>
          <p:nvPr/>
        </p:nvSpPr>
        <p:spPr bwMode="auto">
          <a:xfrm>
            <a:off x="404037" y="2397011"/>
            <a:ext cx="552893" cy="2137145"/>
          </a:xfrm>
          <a:prstGeom prst="homePlate">
            <a:avLst/>
          </a:prstGeom>
          <a:solidFill>
            <a:schemeClr val="tx2"/>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Arial" charset="0"/>
              </a:rPr>
              <a:t>PROBLEM</a:t>
            </a:r>
          </a:p>
        </p:txBody>
      </p:sp>
      <p:sp>
        <p:nvSpPr>
          <p:cNvPr id="3" name="Rectangle 2"/>
          <p:cNvSpPr/>
          <p:nvPr/>
        </p:nvSpPr>
        <p:spPr bwMode="auto">
          <a:xfrm>
            <a:off x="1222748" y="2397010"/>
            <a:ext cx="1073888" cy="2137145"/>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r>
              <a:rPr lang="en-ZA" sz="1200" b="0" dirty="0">
                <a:solidFill>
                  <a:schemeClr val="bg1"/>
                </a:solidFill>
              </a:rPr>
              <a:t>Resources used in an intervention e.g. Money, staff, materials</a:t>
            </a:r>
            <a:endParaRPr kumimoji="0" lang="en-ZA" sz="1200" b="0" i="0" u="none" strike="noStrike" cap="none" normalizeH="0" baseline="0" dirty="0">
              <a:ln>
                <a:noFill/>
              </a:ln>
              <a:solidFill>
                <a:schemeClr val="bg1"/>
              </a:solidFill>
              <a:effectLst/>
            </a:endParaRPr>
          </a:p>
        </p:txBody>
      </p:sp>
      <p:sp>
        <p:nvSpPr>
          <p:cNvPr id="48" name="Rectangle 47"/>
          <p:cNvSpPr/>
          <p:nvPr/>
        </p:nvSpPr>
        <p:spPr bwMode="auto">
          <a:xfrm>
            <a:off x="3051545" y="2397010"/>
            <a:ext cx="1158952" cy="2137145"/>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r>
              <a:rPr lang="en-ZA" sz="1200" b="0" dirty="0">
                <a:solidFill>
                  <a:schemeClr val="bg1"/>
                </a:solidFill>
              </a:rPr>
              <a:t>Services that the intervention provides to accomplish its objectives e.g. Outreach materials, distribution, testing, etc.  </a:t>
            </a:r>
            <a:endParaRPr kumimoji="0" lang="en-ZA" sz="1200" b="0" i="0" u="none" strike="noStrike" cap="none" normalizeH="0" baseline="0" dirty="0">
              <a:ln>
                <a:noFill/>
              </a:ln>
              <a:solidFill>
                <a:schemeClr val="bg1"/>
              </a:solidFill>
              <a:effectLst/>
            </a:endParaRPr>
          </a:p>
        </p:txBody>
      </p:sp>
      <p:sp>
        <p:nvSpPr>
          <p:cNvPr id="49" name="Rectangle 48"/>
          <p:cNvSpPr/>
          <p:nvPr/>
        </p:nvSpPr>
        <p:spPr bwMode="auto">
          <a:xfrm>
            <a:off x="4384163" y="2397010"/>
            <a:ext cx="1166031" cy="2137145"/>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r>
              <a:rPr lang="en-ZA" sz="1200" b="0" dirty="0">
                <a:solidFill>
                  <a:schemeClr val="bg1"/>
                </a:solidFill>
              </a:rPr>
              <a:t>Direct products or deliverables of the intervention e.g. Number of patients tested, material distributed, etc.   </a:t>
            </a:r>
            <a:endParaRPr kumimoji="0" lang="en-ZA" sz="1200" b="0" i="0" u="none" strike="noStrike" cap="none" normalizeH="0" baseline="0" dirty="0">
              <a:ln>
                <a:noFill/>
              </a:ln>
              <a:solidFill>
                <a:schemeClr val="bg1"/>
              </a:solidFill>
              <a:effectLst/>
            </a:endParaRPr>
          </a:p>
        </p:txBody>
      </p:sp>
      <p:sp>
        <p:nvSpPr>
          <p:cNvPr id="50" name="Rectangle 49"/>
          <p:cNvSpPr/>
          <p:nvPr/>
        </p:nvSpPr>
        <p:spPr bwMode="auto">
          <a:xfrm>
            <a:off x="6223594" y="2397010"/>
            <a:ext cx="1073888" cy="2137145"/>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r>
              <a:rPr lang="en-ZA" sz="1200" b="0" dirty="0">
                <a:solidFill>
                  <a:schemeClr val="bg1"/>
                </a:solidFill>
              </a:rPr>
              <a:t>Immediate results of the intervention such as changes in knowledge, attitude, skills</a:t>
            </a:r>
          </a:p>
        </p:txBody>
      </p:sp>
      <p:sp>
        <p:nvSpPr>
          <p:cNvPr id="51" name="Rectangle 50"/>
          <p:cNvSpPr/>
          <p:nvPr/>
        </p:nvSpPr>
        <p:spPr bwMode="auto">
          <a:xfrm>
            <a:off x="7471148" y="2397009"/>
            <a:ext cx="1073888" cy="2137145"/>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endParaRPr lang="en-ZA" sz="1200" b="0" dirty="0">
              <a:solidFill>
                <a:schemeClr val="bg1"/>
              </a:solidFill>
            </a:endParaRPr>
          </a:p>
          <a:p>
            <a:pPr marL="0" marR="0" indent="0" algn="ctr" defTabSz="914400" rtl="0" eaLnBrk="0" fontAlgn="base" latinLnBrk="0" hangingPunct="0">
              <a:lnSpc>
                <a:spcPct val="80000"/>
              </a:lnSpc>
              <a:spcBef>
                <a:spcPct val="0"/>
              </a:spcBef>
              <a:spcAft>
                <a:spcPct val="0"/>
              </a:spcAft>
              <a:buClrTx/>
              <a:buSzTx/>
              <a:buFontTx/>
              <a:buNone/>
              <a:tabLst/>
            </a:pPr>
            <a:r>
              <a:rPr lang="en-ZA" sz="1200" b="0" dirty="0">
                <a:solidFill>
                  <a:schemeClr val="bg1"/>
                </a:solidFill>
              </a:rPr>
              <a:t>Long term results that occur over time. May entail results of combined interventions not just one such as reduction in disease prevalence. </a:t>
            </a:r>
          </a:p>
        </p:txBody>
      </p:sp>
      <p:sp>
        <p:nvSpPr>
          <p:cNvPr id="5" name="Rectangle 4"/>
          <p:cNvSpPr/>
          <p:nvPr/>
        </p:nvSpPr>
        <p:spPr bwMode="auto">
          <a:xfrm>
            <a:off x="1222748" y="4831868"/>
            <a:ext cx="1073888" cy="435935"/>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INPUT</a:t>
            </a:r>
          </a:p>
        </p:txBody>
      </p:sp>
      <p:sp>
        <p:nvSpPr>
          <p:cNvPr id="6" name="Arrow: Right 5"/>
          <p:cNvSpPr/>
          <p:nvPr/>
        </p:nvSpPr>
        <p:spPr bwMode="auto">
          <a:xfrm>
            <a:off x="2488019" y="4863763"/>
            <a:ext cx="425302" cy="318977"/>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ZA" sz="3200" b="1" i="0" u="none" strike="noStrike" cap="none" normalizeH="0" baseline="0">
              <a:ln>
                <a:noFill/>
              </a:ln>
              <a:solidFill>
                <a:schemeClr val="tx1"/>
              </a:solidFill>
              <a:effectLst/>
              <a:latin typeface="Arial" charset="0"/>
            </a:endParaRPr>
          </a:p>
        </p:txBody>
      </p:sp>
      <p:sp>
        <p:nvSpPr>
          <p:cNvPr id="52" name="Rectangle 51"/>
          <p:cNvSpPr/>
          <p:nvPr/>
        </p:nvSpPr>
        <p:spPr bwMode="auto">
          <a:xfrm>
            <a:off x="3030281" y="4805286"/>
            <a:ext cx="2519913" cy="462517"/>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           IMPLEMENTATION</a:t>
            </a:r>
          </a:p>
          <a:p>
            <a:pPr marL="0" marR="0" indent="0" algn="l" defTabSz="914400" rtl="0" eaLnBrk="0" fontAlgn="base" latinLnBrk="0" hangingPunct="0">
              <a:lnSpc>
                <a:spcPct val="80000"/>
              </a:lnSpc>
              <a:spcBef>
                <a:spcPct val="0"/>
              </a:spcBef>
              <a:spcAft>
                <a:spcPct val="0"/>
              </a:spcAft>
              <a:buClrTx/>
              <a:buSzTx/>
              <a:buFontTx/>
              <a:buNone/>
              <a:tabLst/>
            </a:pPr>
            <a:r>
              <a:rPr lang="en-ZA" sz="1200" dirty="0">
                <a:solidFill>
                  <a:schemeClr val="bg1"/>
                </a:solidFill>
              </a:rPr>
              <a:t>Activities                      Output  </a:t>
            </a:r>
            <a:endParaRPr kumimoji="0" lang="en-ZA" sz="1200" b="1" i="0" u="none" strike="noStrike" cap="none" normalizeH="0" baseline="0" dirty="0">
              <a:ln>
                <a:noFill/>
              </a:ln>
              <a:solidFill>
                <a:schemeClr val="bg1"/>
              </a:solidFill>
              <a:effectLst/>
            </a:endParaRPr>
          </a:p>
        </p:txBody>
      </p:sp>
      <p:sp>
        <p:nvSpPr>
          <p:cNvPr id="53" name="Rectangle 52"/>
          <p:cNvSpPr/>
          <p:nvPr/>
        </p:nvSpPr>
        <p:spPr bwMode="auto">
          <a:xfrm>
            <a:off x="6223595" y="4818576"/>
            <a:ext cx="1073888" cy="449227"/>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OUTCOMES</a:t>
            </a:r>
          </a:p>
        </p:txBody>
      </p:sp>
      <p:sp>
        <p:nvSpPr>
          <p:cNvPr id="55" name="Rectangle 54"/>
          <p:cNvSpPr/>
          <p:nvPr/>
        </p:nvSpPr>
        <p:spPr bwMode="auto">
          <a:xfrm>
            <a:off x="7471148" y="4825221"/>
            <a:ext cx="1073888" cy="449227"/>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r>
              <a:rPr kumimoji="0" lang="en-ZA" sz="1200" b="1" i="0" u="none" strike="noStrike" cap="none" normalizeH="0" baseline="0" dirty="0">
                <a:ln>
                  <a:noFill/>
                </a:ln>
                <a:solidFill>
                  <a:schemeClr val="bg1"/>
                </a:solidFill>
                <a:effectLst/>
                <a:latin typeface="Arial" charset="0"/>
              </a:rPr>
              <a:t>IMPACT</a:t>
            </a:r>
          </a:p>
        </p:txBody>
      </p:sp>
      <p:sp>
        <p:nvSpPr>
          <p:cNvPr id="57" name="Arrow: Right 56"/>
          <p:cNvSpPr/>
          <p:nvPr/>
        </p:nvSpPr>
        <p:spPr bwMode="auto">
          <a:xfrm>
            <a:off x="5681337" y="4835406"/>
            <a:ext cx="425302" cy="318977"/>
          </a:xfrm>
          <a:prstGeom prst="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ZA" sz="3200" b="1" i="0" u="none" strike="noStrike" cap="none" normalizeH="0" baseline="0">
              <a:ln>
                <a:noFill/>
              </a:ln>
              <a:solidFill>
                <a:schemeClr val="tx1"/>
              </a:solidFill>
              <a:effectLst/>
              <a:latin typeface="Arial" charset="0"/>
            </a:endParaRPr>
          </a:p>
        </p:txBody>
      </p:sp>
      <p:sp>
        <p:nvSpPr>
          <p:cNvPr id="58" name="Right Brace 57"/>
          <p:cNvSpPr/>
          <p:nvPr/>
        </p:nvSpPr>
        <p:spPr bwMode="auto">
          <a:xfrm rot="16200000">
            <a:off x="4294095" y="-2278642"/>
            <a:ext cx="533351" cy="8585288"/>
          </a:xfrm>
          <a:prstGeom prst="rightBrace">
            <a:avLst>
              <a:gd name="adj1" fmla="val 8333"/>
              <a:gd name="adj2" fmla="val 37358"/>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ZA" sz="3200" b="1" i="0" u="none" strike="noStrike" cap="none" normalizeH="0" baseline="0">
              <a:ln>
                <a:noFill/>
              </a:ln>
              <a:solidFill>
                <a:schemeClr val="tx1"/>
              </a:solidFill>
              <a:effectLst/>
              <a:latin typeface="Arial" charset="0"/>
            </a:endParaRPr>
          </a:p>
        </p:txBody>
      </p:sp>
      <p:sp>
        <p:nvSpPr>
          <p:cNvPr id="7" name="TextBox 6"/>
          <p:cNvSpPr txBox="1"/>
          <p:nvPr/>
        </p:nvSpPr>
        <p:spPr>
          <a:xfrm>
            <a:off x="1449182" y="1370439"/>
            <a:ext cx="4657457" cy="338554"/>
          </a:xfrm>
          <a:prstGeom prst="rect">
            <a:avLst/>
          </a:prstGeom>
          <a:noFill/>
        </p:spPr>
        <p:txBody>
          <a:bodyPr wrap="square" rtlCol="0">
            <a:spAutoFit/>
          </a:bodyPr>
          <a:lstStyle/>
          <a:p>
            <a:r>
              <a:rPr lang="en-ZA" sz="1600" b="1" dirty="0"/>
              <a:t>Monitoring and Evaluation informs the impact</a:t>
            </a:r>
          </a:p>
        </p:txBody>
      </p:sp>
      <p:sp>
        <p:nvSpPr>
          <p:cNvPr id="9" name="Slide Number Placeholder 8"/>
          <p:cNvSpPr>
            <a:spLocks noGrp="1"/>
          </p:cNvSpPr>
          <p:nvPr>
            <p:ph type="sldNum" sz="quarter" idx="10"/>
          </p:nvPr>
        </p:nvSpPr>
        <p:spPr/>
        <p:txBody>
          <a:bodyPr/>
          <a:lstStyle/>
          <a:p>
            <a:pPr>
              <a:defRPr/>
            </a:pPr>
            <a:fld id="{28A37779-3EFF-4C44-81BE-A0A03BDD188D}" type="slidenum">
              <a:rPr lang="en-AU" smtClean="0"/>
              <a:pPr>
                <a:defRPr/>
              </a:pPr>
              <a:t>63</a:t>
            </a:fld>
            <a:endParaRPr lang="en-AU" dirty="0"/>
          </a:p>
        </p:txBody>
      </p:sp>
    </p:spTree>
    <p:extLst>
      <p:ext uri="{BB962C8B-B14F-4D97-AF65-F5344CB8AC3E}">
        <p14:creationId xmlns:p14="http://schemas.microsoft.com/office/powerpoint/2010/main" val="499506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820054EF-051A-4085-8D0A-2A716CBB1AD9}"/>
              </a:ext>
            </a:extLst>
          </p:cNvPr>
          <p:cNvSpPr/>
          <p:nvPr/>
        </p:nvSpPr>
        <p:spPr>
          <a:xfrm>
            <a:off x="4512039" y="2211104"/>
            <a:ext cx="3395540" cy="300264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2B97251-5190-474B-9A20-B86BA652F059}"/>
              </a:ext>
            </a:extLst>
          </p:cNvPr>
          <p:cNvSpPr/>
          <p:nvPr/>
        </p:nvSpPr>
        <p:spPr>
          <a:xfrm>
            <a:off x="0" y="0"/>
            <a:ext cx="9144000" cy="10343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b="1" dirty="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41BD9C6-74E0-48EF-9FFC-6065F1AD1877}"/>
              </a:ext>
            </a:extLst>
          </p:cNvPr>
          <p:cNvCxnSpPr>
            <a:cxnSpLocks/>
          </p:cNvCxnSpPr>
          <p:nvPr/>
        </p:nvCxnSpPr>
        <p:spPr>
          <a:xfrm>
            <a:off x="1877322" y="1665288"/>
            <a:ext cx="0" cy="414020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20">
            <a:extLst>
              <a:ext uri="{FF2B5EF4-FFF2-40B4-BE49-F238E27FC236}">
                <a16:creationId xmlns:a16="http://schemas.microsoft.com/office/drawing/2014/main" id="{24E4AA9B-5332-463B-B881-BD0D9F7219CA}"/>
              </a:ext>
            </a:extLst>
          </p:cNvPr>
          <p:cNvSpPr/>
          <p:nvPr/>
        </p:nvSpPr>
        <p:spPr>
          <a:xfrm>
            <a:off x="2072744" y="3386904"/>
            <a:ext cx="1372145"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9022" tIns="30767" rIns="39022" bIns="30767" numCol="1" spcCol="1270" anchor="ctr" anchorCtr="0">
            <a:noAutofit/>
          </a:bodyPr>
          <a:lstStyle/>
          <a:p>
            <a:pPr algn="ctr" defTabSz="577850">
              <a:lnSpc>
                <a:spcPct val="90000"/>
              </a:lnSpc>
              <a:spcBef>
                <a:spcPct val="0"/>
              </a:spcBef>
              <a:spcAft>
                <a:spcPct val="35000"/>
              </a:spcAft>
            </a:pPr>
            <a:endParaRPr lang="en-ZA" sz="1200" b="1" dirty="0">
              <a:latin typeface="Arial" panose="020B0604020202020204" pitchFamily="34" charset="0"/>
              <a:cs typeface="Arial" panose="020B0604020202020204" pitchFamily="34" charset="0"/>
            </a:endParaRPr>
          </a:p>
          <a:p>
            <a:pPr algn="ctr" defTabSz="577850">
              <a:lnSpc>
                <a:spcPct val="90000"/>
              </a:lnSpc>
              <a:spcBef>
                <a:spcPct val="0"/>
              </a:spcBef>
              <a:spcAft>
                <a:spcPct val="35000"/>
              </a:spcAft>
            </a:pPr>
            <a:r>
              <a:rPr lang="en-ZA" sz="1200" b="1" dirty="0">
                <a:latin typeface="Arial" panose="020B0604020202020204" pitchFamily="34" charset="0"/>
                <a:cs typeface="Arial" panose="020B0604020202020204" pitchFamily="34" charset="0"/>
              </a:rPr>
              <a:t>Track your indicators (performance)</a:t>
            </a:r>
          </a:p>
          <a:p>
            <a:pPr lvl="0" algn="ctr" defTabSz="577850">
              <a:lnSpc>
                <a:spcPct val="90000"/>
              </a:lnSpc>
              <a:spcBef>
                <a:spcPct val="0"/>
              </a:spcBef>
              <a:spcAft>
                <a:spcPct val="35000"/>
              </a:spcAft>
            </a:pPr>
            <a:endParaRPr lang="en-ZA" sz="1200" b="1" kern="1200" dirty="0">
              <a:latin typeface="Arial" panose="020B0604020202020204" pitchFamily="34" charset="0"/>
              <a:cs typeface="Arial" panose="020B0604020202020204" pitchFamily="34" charset="0"/>
            </a:endParaRPr>
          </a:p>
        </p:txBody>
      </p:sp>
      <p:sp>
        <p:nvSpPr>
          <p:cNvPr id="4" name="Freeform 47">
            <a:extLst>
              <a:ext uri="{FF2B5EF4-FFF2-40B4-BE49-F238E27FC236}">
                <a16:creationId xmlns:a16="http://schemas.microsoft.com/office/drawing/2014/main" id="{7EDFB12E-8AA1-4A45-BC82-F3EF59BBA3C5}"/>
              </a:ext>
            </a:extLst>
          </p:cNvPr>
          <p:cNvSpPr/>
          <p:nvPr/>
        </p:nvSpPr>
        <p:spPr>
          <a:xfrm>
            <a:off x="313858" y="3386904"/>
            <a:ext cx="1385094"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9022" tIns="30767" rIns="39022" bIns="30767" numCol="1" spcCol="1270" anchor="ctr" anchorCtr="0">
            <a:noAutofit/>
          </a:bodyPr>
          <a:lstStyle/>
          <a:p>
            <a:pPr lvl="0" algn="ctr" defTabSz="577850">
              <a:lnSpc>
                <a:spcPct val="90000"/>
              </a:lnSpc>
              <a:spcBef>
                <a:spcPct val="0"/>
              </a:spcBef>
              <a:spcAft>
                <a:spcPct val="35000"/>
              </a:spcAft>
            </a:pPr>
            <a:r>
              <a:rPr lang="en-ZA" sz="1200" b="1" dirty="0">
                <a:latin typeface="Arial" panose="020B0604020202020204" pitchFamily="34" charset="0"/>
                <a:cs typeface="Arial" panose="020B0604020202020204" pitchFamily="34" charset="0"/>
              </a:rPr>
              <a:t>I</a:t>
            </a:r>
            <a:r>
              <a:rPr lang="en-ZA" sz="1200" b="1" kern="1200" dirty="0">
                <a:latin typeface="Arial" panose="020B0604020202020204" pitchFamily="34" charset="0"/>
                <a:cs typeface="Arial" panose="020B0604020202020204" pitchFamily="34" charset="0"/>
              </a:rPr>
              <a:t>mplementation</a:t>
            </a:r>
          </a:p>
        </p:txBody>
      </p:sp>
      <p:sp>
        <p:nvSpPr>
          <p:cNvPr id="5" name="Freeform 8">
            <a:extLst>
              <a:ext uri="{FF2B5EF4-FFF2-40B4-BE49-F238E27FC236}">
                <a16:creationId xmlns:a16="http://schemas.microsoft.com/office/drawing/2014/main" id="{70ED9038-7E1C-4343-9041-A389F343EAE4}"/>
              </a:ext>
            </a:extLst>
          </p:cNvPr>
          <p:cNvSpPr/>
          <p:nvPr/>
        </p:nvSpPr>
        <p:spPr>
          <a:xfrm>
            <a:off x="2072744" y="4251171"/>
            <a:ext cx="1372145"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7117" tIns="29497" rIns="37117" bIns="29497" numCol="1" spcCol="1270" anchor="ctr" anchorCtr="0">
            <a:noAutofit/>
          </a:bodyPr>
          <a:lstStyle/>
          <a:p>
            <a:pPr lvl="0" algn="ctr" defTabSz="53340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Know your targets or target limits </a:t>
            </a:r>
          </a:p>
        </p:txBody>
      </p:sp>
      <p:sp>
        <p:nvSpPr>
          <p:cNvPr id="6" name="Freeform 11">
            <a:extLst>
              <a:ext uri="{FF2B5EF4-FFF2-40B4-BE49-F238E27FC236}">
                <a16:creationId xmlns:a16="http://schemas.microsoft.com/office/drawing/2014/main" id="{677A8CC3-F8B4-4372-941E-58069E534DE2}"/>
              </a:ext>
            </a:extLst>
          </p:cNvPr>
          <p:cNvSpPr/>
          <p:nvPr/>
        </p:nvSpPr>
        <p:spPr>
          <a:xfrm>
            <a:off x="5536693" y="4029375"/>
            <a:ext cx="1413495"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7117" tIns="29497" rIns="37117" bIns="29497" numCol="1" spcCol="1270" anchor="ctr" anchorCtr="0">
            <a:noAutofit/>
          </a:bodyPr>
          <a:lstStyle/>
          <a:p>
            <a:pPr lvl="0" algn="ctr" defTabSz="533400">
              <a:lnSpc>
                <a:spcPct val="90000"/>
              </a:lnSpc>
              <a:spcBef>
                <a:spcPct val="0"/>
              </a:spcBef>
              <a:spcAft>
                <a:spcPct val="35000"/>
              </a:spcAft>
            </a:pPr>
            <a:r>
              <a:rPr lang="en-ZA" sz="1200" b="1" dirty="0">
                <a:latin typeface="Arial" panose="020B0604020202020204" pitchFamily="34" charset="0"/>
                <a:cs typeface="Arial" panose="020B0604020202020204" pitchFamily="34" charset="0"/>
              </a:rPr>
              <a:t>Adjust actions in light of results</a:t>
            </a:r>
            <a:endParaRPr lang="en-ZA" sz="1200" b="1" kern="1200" dirty="0">
              <a:latin typeface="Arial" panose="020B0604020202020204" pitchFamily="34" charset="0"/>
              <a:cs typeface="Arial" panose="020B0604020202020204" pitchFamily="34" charset="0"/>
            </a:endParaRPr>
          </a:p>
        </p:txBody>
      </p:sp>
      <p:sp>
        <p:nvSpPr>
          <p:cNvPr id="7" name="Freeform 14">
            <a:extLst>
              <a:ext uri="{FF2B5EF4-FFF2-40B4-BE49-F238E27FC236}">
                <a16:creationId xmlns:a16="http://schemas.microsoft.com/office/drawing/2014/main" id="{31762E98-B446-4E22-8FF2-B6AACEFADA5D}"/>
              </a:ext>
            </a:extLst>
          </p:cNvPr>
          <p:cNvSpPr/>
          <p:nvPr/>
        </p:nvSpPr>
        <p:spPr>
          <a:xfrm>
            <a:off x="5520216" y="2669335"/>
            <a:ext cx="1446450" cy="984349"/>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212" tIns="28227" rIns="35212" bIns="28227" numCol="1" spcCol="1270" anchor="ctr" anchorCtr="0">
            <a:noAutofit/>
          </a:bodyPr>
          <a:lstStyle/>
          <a:p>
            <a:pPr lvl="0" algn="ctr" defTabSz="48895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Identify additional  actions needed to improve performance</a:t>
            </a:r>
          </a:p>
        </p:txBody>
      </p:sp>
      <p:sp>
        <p:nvSpPr>
          <p:cNvPr id="8" name="Freeform 17">
            <a:extLst>
              <a:ext uri="{FF2B5EF4-FFF2-40B4-BE49-F238E27FC236}">
                <a16:creationId xmlns:a16="http://schemas.microsoft.com/office/drawing/2014/main" id="{81DF3E0A-A863-43AA-AA3C-E9A071F2798F}"/>
              </a:ext>
            </a:extLst>
          </p:cNvPr>
          <p:cNvSpPr/>
          <p:nvPr/>
        </p:nvSpPr>
        <p:spPr>
          <a:xfrm>
            <a:off x="3818681" y="3383865"/>
            <a:ext cx="1518478"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9022" tIns="30767" rIns="39022" bIns="30767" numCol="1" spcCol="1270" anchor="ctr" anchorCtr="0">
            <a:noAutofit/>
          </a:bodyPr>
          <a:lstStyle/>
          <a:p>
            <a:pPr lvl="0" algn="ctr" defTabSz="57785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Track your original actions</a:t>
            </a:r>
          </a:p>
        </p:txBody>
      </p:sp>
      <p:sp>
        <p:nvSpPr>
          <p:cNvPr id="9" name="Freeform 47">
            <a:extLst>
              <a:ext uri="{FF2B5EF4-FFF2-40B4-BE49-F238E27FC236}">
                <a16:creationId xmlns:a16="http://schemas.microsoft.com/office/drawing/2014/main" id="{7220810C-40D0-43EC-AC46-81764CC2523C}"/>
              </a:ext>
            </a:extLst>
          </p:cNvPr>
          <p:cNvSpPr/>
          <p:nvPr/>
        </p:nvSpPr>
        <p:spPr>
          <a:xfrm>
            <a:off x="7135890" y="3391730"/>
            <a:ext cx="1385094" cy="645510"/>
          </a:xfrm>
          <a:custGeom>
            <a:avLst/>
            <a:gdLst>
              <a:gd name="connsiteX0" fmla="*/ 0 w 1224087"/>
              <a:gd name="connsiteY0" fmla="*/ 48678 h 486779"/>
              <a:gd name="connsiteX1" fmla="*/ 48678 w 1224087"/>
              <a:gd name="connsiteY1" fmla="*/ 0 h 486779"/>
              <a:gd name="connsiteX2" fmla="*/ 1175409 w 1224087"/>
              <a:gd name="connsiteY2" fmla="*/ 0 h 486779"/>
              <a:gd name="connsiteX3" fmla="*/ 1224087 w 1224087"/>
              <a:gd name="connsiteY3" fmla="*/ 48678 h 486779"/>
              <a:gd name="connsiteX4" fmla="*/ 1224087 w 1224087"/>
              <a:gd name="connsiteY4" fmla="*/ 438101 h 486779"/>
              <a:gd name="connsiteX5" fmla="*/ 1175409 w 1224087"/>
              <a:gd name="connsiteY5" fmla="*/ 486779 h 486779"/>
              <a:gd name="connsiteX6" fmla="*/ 48678 w 1224087"/>
              <a:gd name="connsiteY6" fmla="*/ 486779 h 486779"/>
              <a:gd name="connsiteX7" fmla="*/ 0 w 1224087"/>
              <a:gd name="connsiteY7" fmla="*/ 438101 h 486779"/>
              <a:gd name="connsiteX8" fmla="*/ 0 w 1224087"/>
              <a:gd name="connsiteY8" fmla="*/ 48678 h 48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087" h="486779">
                <a:moveTo>
                  <a:pt x="0" y="48678"/>
                </a:moveTo>
                <a:cubicBezTo>
                  <a:pt x="0" y="21794"/>
                  <a:pt x="21794" y="0"/>
                  <a:pt x="48678" y="0"/>
                </a:cubicBezTo>
                <a:lnTo>
                  <a:pt x="1175409" y="0"/>
                </a:lnTo>
                <a:cubicBezTo>
                  <a:pt x="1202293" y="0"/>
                  <a:pt x="1224087" y="21794"/>
                  <a:pt x="1224087" y="48678"/>
                </a:cubicBezTo>
                <a:lnTo>
                  <a:pt x="1224087" y="438101"/>
                </a:lnTo>
                <a:cubicBezTo>
                  <a:pt x="1224087" y="464985"/>
                  <a:pt x="1202293" y="486779"/>
                  <a:pt x="1175409" y="486779"/>
                </a:cubicBezTo>
                <a:lnTo>
                  <a:pt x="48678" y="486779"/>
                </a:lnTo>
                <a:cubicBezTo>
                  <a:pt x="21794" y="486779"/>
                  <a:pt x="0" y="464985"/>
                  <a:pt x="0" y="438101"/>
                </a:cubicBezTo>
                <a:lnTo>
                  <a:pt x="0" y="48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9022" tIns="30767" rIns="39022" bIns="30767" numCol="1" spcCol="1270" anchor="ctr" anchorCtr="0">
            <a:noAutofit/>
          </a:bodyPr>
          <a:lstStyle/>
          <a:p>
            <a:pPr lvl="0" algn="ctr" defTabSz="577850">
              <a:lnSpc>
                <a:spcPct val="90000"/>
              </a:lnSpc>
              <a:spcBef>
                <a:spcPct val="0"/>
              </a:spcBef>
              <a:spcAft>
                <a:spcPct val="35000"/>
              </a:spcAft>
            </a:pPr>
            <a:r>
              <a:rPr lang="en-ZA" sz="1200" b="1" kern="1200" dirty="0">
                <a:latin typeface="Arial" panose="020B0604020202020204" pitchFamily="34" charset="0"/>
                <a:cs typeface="Arial" panose="020B0604020202020204" pitchFamily="34" charset="0"/>
              </a:rPr>
              <a:t>Enable implementation</a:t>
            </a:r>
          </a:p>
        </p:txBody>
      </p:sp>
      <p:sp>
        <p:nvSpPr>
          <p:cNvPr id="11" name="Oval 10">
            <a:extLst>
              <a:ext uri="{FF2B5EF4-FFF2-40B4-BE49-F238E27FC236}">
                <a16:creationId xmlns:a16="http://schemas.microsoft.com/office/drawing/2014/main" id="{AE1603FF-1D1F-450D-819E-8A7E765D8E7A}"/>
              </a:ext>
            </a:extLst>
          </p:cNvPr>
          <p:cNvSpPr/>
          <p:nvPr/>
        </p:nvSpPr>
        <p:spPr>
          <a:xfrm>
            <a:off x="4817035" y="5864876"/>
            <a:ext cx="1434644" cy="793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Arial" panose="020B0604020202020204" pitchFamily="34" charset="0"/>
                <a:cs typeface="Arial" panose="020B0604020202020204" pitchFamily="34" charset="0"/>
              </a:rPr>
              <a:t>Input/ Activities</a:t>
            </a:r>
          </a:p>
        </p:txBody>
      </p:sp>
      <p:sp>
        <p:nvSpPr>
          <p:cNvPr id="12" name="Oval 11">
            <a:extLst>
              <a:ext uri="{FF2B5EF4-FFF2-40B4-BE49-F238E27FC236}">
                <a16:creationId xmlns:a16="http://schemas.microsoft.com/office/drawing/2014/main" id="{4CF9DD0D-33F5-4333-A65E-E3E2F4388759}"/>
              </a:ext>
            </a:extLst>
          </p:cNvPr>
          <p:cNvSpPr/>
          <p:nvPr/>
        </p:nvSpPr>
        <p:spPr>
          <a:xfrm>
            <a:off x="2068904" y="5865082"/>
            <a:ext cx="1433715" cy="793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Output/</a:t>
            </a:r>
          </a:p>
          <a:p>
            <a:pPr algn="ctr"/>
            <a:r>
              <a:rPr lang="en-US" sz="1200" dirty="0">
                <a:latin typeface="Arial" panose="020B0604020202020204" pitchFamily="34" charset="0"/>
                <a:cs typeface="Arial" panose="020B0604020202020204" pitchFamily="34" charset="0"/>
              </a:rPr>
              <a:t>Outcome/</a:t>
            </a:r>
          </a:p>
          <a:p>
            <a:pPr algn="ctr"/>
            <a:r>
              <a:rPr lang="en-US" sz="1200" dirty="0">
                <a:latin typeface="Arial" panose="020B0604020202020204" pitchFamily="34" charset="0"/>
                <a:cs typeface="Arial" panose="020B0604020202020204" pitchFamily="34" charset="0"/>
              </a:rPr>
              <a:t>Impact</a:t>
            </a:r>
          </a:p>
          <a:p>
            <a:pPr algn="ctr"/>
            <a:r>
              <a:rPr lang="en-US" sz="1200" dirty="0">
                <a:latin typeface="Arial" panose="020B0604020202020204" pitchFamily="34" charset="0"/>
                <a:cs typeface="Arial" panose="020B0604020202020204" pitchFamily="34" charset="0"/>
              </a:rPr>
              <a:t>Indicators</a:t>
            </a:r>
          </a:p>
        </p:txBody>
      </p:sp>
      <p:sp>
        <p:nvSpPr>
          <p:cNvPr id="13" name="Right Arrow 35">
            <a:extLst>
              <a:ext uri="{FF2B5EF4-FFF2-40B4-BE49-F238E27FC236}">
                <a16:creationId xmlns:a16="http://schemas.microsoft.com/office/drawing/2014/main" id="{0FAC6BEA-68E7-460C-B217-4B35BD36EB7C}"/>
              </a:ext>
            </a:extLst>
          </p:cNvPr>
          <p:cNvSpPr/>
          <p:nvPr/>
        </p:nvSpPr>
        <p:spPr>
          <a:xfrm>
            <a:off x="1716003" y="3588602"/>
            <a:ext cx="356741" cy="188916"/>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2126367D-1BD0-4B05-B93A-D8C66D60B600}"/>
              </a:ext>
            </a:extLst>
          </p:cNvPr>
          <p:cNvSpPr/>
          <p:nvPr/>
        </p:nvSpPr>
        <p:spPr>
          <a:xfrm>
            <a:off x="3444889" y="3612162"/>
            <a:ext cx="356741" cy="188916"/>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Down Arrow 38">
            <a:extLst>
              <a:ext uri="{FF2B5EF4-FFF2-40B4-BE49-F238E27FC236}">
                <a16:creationId xmlns:a16="http://schemas.microsoft.com/office/drawing/2014/main" id="{68AECCBA-A208-43C9-AAE4-CB7256F5D733}"/>
              </a:ext>
            </a:extLst>
          </p:cNvPr>
          <p:cNvSpPr/>
          <p:nvPr/>
        </p:nvSpPr>
        <p:spPr>
          <a:xfrm rot="10800000">
            <a:off x="7907579" y="1042767"/>
            <a:ext cx="458162" cy="451291"/>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170F39F-7836-4ABF-AB7C-FF94C1C49E68}"/>
              </a:ext>
            </a:extLst>
          </p:cNvPr>
          <p:cNvSpPr/>
          <p:nvPr/>
        </p:nvSpPr>
        <p:spPr>
          <a:xfrm>
            <a:off x="6060789" y="131791"/>
            <a:ext cx="2828779" cy="865219"/>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latin typeface="Arial" panose="020B0604020202020204" pitchFamily="34" charset="0"/>
                <a:cs typeface="Arial" panose="020B0604020202020204" pitchFamily="34" charset="0"/>
              </a:rPr>
              <a:t>Inform District Responsive Planning</a:t>
            </a:r>
          </a:p>
          <a:p>
            <a:pPr marL="171450" indent="-171450">
              <a:buFont typeface="Arial" panose="020B0604020202020204" pitchFamily="34" charset="0"/>
              <a:buChar char="•"/>
            </a:pPr>
            <a:r>
              <a:rPr lang="en-US" sz="1050" dirty="0">
                <a:solidFill>
                  <a:schemeClr val="tx1"/>
                </a:solidFill>
                <a:latin typeface="Arial" panose="020B0604020202020204" pitchFamily="34" charset="0"/>
                <a:cs typeface="Arial" panose="020B0604020202020204" pitchFamily="34" charset="0"/>
              </a:rPr>
              <a:t>Quarterly progress report to feed into Provincial Quarterly Performance Reviews</a:t>
            </a:r>
          </a:p>
        </p:txBody>
      </p:sp>
      <p:sp>
        <p:nvSpPr>
          <p:cNvPr id="25" name="Freeform 48">
            <a:extLst>
              <a:ext uri="{FF2B5EF4-FFF2-40B4-BE49-F238E27FC236}">
                <a16:creationId xmlns:a16="http://schemas.microsoft.com/office/drawing/2014/main" id="{D95DEC1F-3C86-4CBE-BE31-4790E0C18C88}"/>
              </a:ext>
            </a:extLst>
          </p:cNvPr>
          <p:cNvSpPr/>
          <p:nvPr/>
        </p:nvSpPr>
        <p:spPr>
          <a:xfrm>
            <a:off x="7135890" y="4113415"/>
            <a:ext cx="1385094" cy="1402161"/>
          </a:xfrm>
          <a:custGeom>
            <a:avLst/>
            <a:gdLst>
              <a:gd name="connsiteX0" fmla="*/ 0 w 1377098"/>
              <a:gd name="connsiteY0" fmla="*/ 137710 h 1912342"/>
              <a:gd name="connsiteX1" fmla="*/ 137710 w 1377098"/>
              <a:gd name="connsiteY1" fmla="*/ 0 h 1912342"/>
              <a:gd name="connsiteX2" fmla="*/ 1239388 w 1377098"/>
              <a:gd name="connsiteY2" fmla="*/ 0 h 1912342"/>
              <a:gd name="connsiteX3" fmla="*/ 1377098 w 1377098"/>
              <a:gd name="connsiteY3" fmla="*/ 137710 h 1912342"/>
              <a:gd name="connsiteX4" fmla="*/ 1377098 w 1377098"/>
              <a:gd name="connsiteY4" fmla="*/ 1774632 h 1912342"/>
              <a:gd name="connsiteX5" fmla="*/ 1239388 w 1377098"/>
              <a:gd name="connsiteY5" fmla="*/ 1912342 h 1912342"/>
              <a:gd name="connsiteX6" fmla="*/ 137710 w 1377098"/>
              <a:gd name="connsiteY6" fmla="*/ 1912342 h 1912342"/>
              <a:gd name="connsiteX7" fmla="*/ 0 w 1377098"/>
              <a:gd name="connsiteY7" fmla="*/ 1774632 h 1912342"/>
              <a:gd name="connsiteX8" fmla="*/ 0 w 1377098"/>
              <a:gd name="connsiteY8" fmla="*/ 137710 h 19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912342">
                <a:moveTo>
                  <a:pt x="0" y="137710"/>
                </a:moveTo>
                <a:cubicBezTo>
                  <a:pt x="0" y="61655"/>
                  <a:pt x="61655" y="0"/>
                  <a:pt x="137710" y="0"/>
                </a:cubicBezTo>
                <a:lnTo>
                  <a:pt x="1239388" y="0"/>
                </a:lnTo>
                <a:cubicBezTo>
                  <a:pt x="1315443" y="0"/>
                  <a:pt x="1377098" y="61655"/>
                  <a:pt x="1377098" y="137710"/>
                </a:cubicBezTo>
                <a:lnTo>
                  <a:pt x="1377098" y="1774632"/>
                </a:lnTo>
                <a:cubicBezTo>
                  <a:pt x="1377098" y="1850687"/>
                  <a:pt x="1315443" y="1912342"/>
                  <a:pt x="1239388" y="1912342"/>
                </a:cubicBezTo>
                <a:lnTo>
                  <a:pt x="137710" y="1912342"/>
                </a:lnTo>
                <a:cubicBezTo>
                  <a:pt x="61655" y="1912342"/>
                  <a:pt x="0" y="1850687"/>
                  <a:pt x="0" y="1774632"/>
                </a:cubicBezTo>
                <a:lnTo>
                  <a:pt x="0" y="1377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59" tIns="164159" rIns="164159" bIns="573946" numCol="1" spcCol="1270" anchor="t" anchorCtr="0">
            <a:noAutofit/>
          </a:bodyPr>
          <a:lstStyle/>
          <a:p>
            <a:pPr marL="57150" lvl="1" indent="-57150"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Ensure Sub-districts and District Hospitals are clear on what needs to be done</a:t>
            </a:r>
          </a:p>
          <a:p>
            <a:pPr marL="57150" lvl="1" indent="-57150"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Solve bottlenecks to ensure effectiveness</a:t>
            </a:r>
          </a:p>
          <a:p>
            <a:pPr marL="57150" lvl="1" indent="-57150" defTabSz="466725">
              <a:lnSpc>
                <a:spcPct val="90000"/>
              </a:lnSpc>
              <a:spcBef>
                <a:spcPct val="0"/>
              </a:spcBef>
              <a:spcAft>
                <a:spcPct val="15000"/>
              </a:spcAft>
              <a:buChar char="••"/>
            </a:pPr>
            <a:endParaRPr lang="en-ZA" sz="1000" dirty="0">
              <a:latin typeface="Arial" panose="020B0604020202020204" pitchFamily="34" charset="0"/>
              <a:cs typeface="Arial" panose="020B0604020202020204" pitchFamily="34" charset="0"/>
            </a:endParaRPr>
          </a:p>
        </p:txBody>
      </p:sp>
      <p:sp>
        <p:nvSpPr>
          <p:cNvPr id="26" name="Freeform 6">
            <a:extLst>
              <a:ext uri="{FF2B5EF4-FFF2-40B4-BE49-F238E27FC236}">
                <a16:creationId xmlns:a16="http://schemas.microsoft.com/office/drawing/2014/main" id="{D5E9F5D6-1A84-44B5-B0CF-C9FDB977AF17}"/>
              </a:ext>
            </a:extLst>
          </p:cNvPr>
          <p:cNvSpPr/>
          <p:nvPr/>
        </p:nvSpPr>
        <p:spPr>
          <a:xfrm>
            <a:off x="2053652" y="4960769"/>
            <a:ext cx="1413371" cy="750285"/>
          </a:xfrm>
          <a:custGeom>
            <a:avLst/>
            <a:gdLst>
              <a:gd name="connsiteX0" fmla="*/ 0 w 1377098"/>
              <a:gd name="connsiteY0" fmla="*/ 113582 h 1135818"/>
              <a:gd name="connsiteX1" fmla="*/ 113582 w 1377098"/>
              <a:gd name="connsiteY1" fmla="*/ 0 h 1135818"/>
              <a:gd name="connsiteX2" fmla="*/ 1263516 w 1377098"/>
              <a:gd name="connsiteY2" fmla="*/ 0 h 1135818"/>
              <a:gd name="connsiteX3" fmla="*/ 1377098 w 1377098"/>
              <a:gd name="connsiteY3" fmla="*/ 113582 h 1135818"/>
              <a:gd name="connsiteX4" fmla="*/ 1377098 w 1377098"/>
              <a:gd name="connsiteY4" fmla="*/ 1022236 h 1135818"/>
              <a:gd name="connsiteX5" fmla="*/ 1263516 w 1377098"/>
              <a:gd name="connsiteY5" fmla="*/ 1135818 h 1135818"/>
              <a:gd name="connsiteX6" fmla="*/ 113582 w 1377098"/>
              <a:gd name="connsiteY6" fmla="*/ 1135818 h 1135818"/>
              <a:gd name="connsiteX7" fmla="*/ 0 w 1377098"/>
              <a:gd name="connsiteY7" fmla="*/ 1022236 h 1135818"/>
              <a:gd name="connsiteX8" fmla="*/ 0 w 1377098"/>
              <a:gd name="connsiteY8" fmla="*/ 113582 h 1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135818">
                <a:moveTo>
                  <a:pt x="0" y="113582"/>
                </a:moveTo>
                <a:cubicBezTo>
                  <a:pt x="0" y="50852"/>
                  <a:pt x="50852" y="0"/>
                  <a:pt x="113582" y="0"/>
                </a:cubicBezTo>
                <a:lnTo>
                  <a:pt x="1263516" y="0"/>
                </a:lnTo>
                <a:cubicBezTo>
                  <a:pt x="1326246" y="0"/>
                  <a:pt x="1377098" y="50852"/>
                  <a:pt x="1377098" y="113582"/>
                </a:cubicBezTo>
                <a:lnTo>
                  <a:pt x="1377098" y="1022236"/>
                </a:lnTo>
                <a:cubicBezTo>
                  <a:pt x="1377098" y="1084966"/>
                  <a:pt x="1326246" y="1135818"/>
                  <a:pt x="1263516" y="1135818"/>
                </a:cubicBezTo>
                <a:lnTo>
                  <a:pt x="113582" y="1135818"/>
                </a:lnTo>
                <a:cubicBezTo>
                  <a:pt x="50852" y="1135818"/>
                  <a:pt x="0" y="1084966"/>
                  <a:pt x="0" y="1022236"/>
                </a:cubicBezTo>
                <a:lnTo>
                  <a:pt x="0" y="113582"/>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59" tIns="164159" rIns="164159" bIns="573946" numCol="1" spcCol="1270" anchor="t" anchorCtr="0">
            <a:noAutofit/>
          </a:bodyPr>
          <a:lstStyle/>
          <a:p>
            <a:pPr marL="57150" lvl="1" indent="-57150" defTabSz="466725">
              <a:lnSpc>
                <a:spcPct val="90000"/>
              </a:lnSpc>
              <a:spcBef>
                <a:spcPct val="0"/>
              </a:spcBef>
              <a:buChar char="••"/>
            </a:pPr>
            <a:r>
              <a:rPr lang="en-US" sz="1000" dirty="0">
                <a:latin typeface="Arial" panose="020B0604020202020204" pitchFamily="34" charset="0"/>
                <a:cs typeface="Arial" panose="020B0604020202020204" pitchFamily="34" charset="0"/>
              </a:rPr>
              <a:t>What are we trying to achieve?</a:t>
            </a:r>
          </a:p>
          <a:p>
            <a:pPr marL="57150" lvl="1" indent="-57150"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What do we want to prevent? </a:t>
            </a:r>
          </a:p>
        </p:txBody>
      </p:sp>
      <p:sp>
        <p:nvSpPr>
          <p:cNvPr id="27" name="Freeform 19">
            <a:extLst>
              <a:ext uri="{FF2B5EF4-FFF2-40B4-BE49-F238E27FC236}">
                <a16:creationId xmlns:a16="http://schemas.microsoft.com/office/drawing/2014/main" id="{E17F2D9D-266B-4825-A6AC-D11875A1D922}"/>
              </a:ext>
            </a:extLst>
          </p:cNvPr>
          <p:cNvSpPr/>
          <p:nvPr/>
        </p:nvSpPr>
        <p:spPr>
          <a:xfrm>
            <a:off x="2068904" y="1727086"/>
            <a:ext cx="1398119" cy="1585001"/>
          </a:xfrm>
          <a:custGeom>
            <a:avLst/>
            <a:gdLst>
              <a:gd name="connsiteX0" fmla="*/ 0 w 1377098"/>
              <a:gd name="connsiteY0" fmla="*/ 137710 h 1912342"/>
              <a:gd name="connsiteX1" fmla="*/ 137710 w 1377098"/>
              <a:gd name="connsiteY1" fmla="*/ 0 h 1912342"/>
              <a:gd name="connsiteX2" fmla="*/ 1239388 w 1377098"/>
              <a:gd name="connsiteY2" fmla="*/ 0 h 1912342"/>
              <a:gd name="connsiteX3" fmla="*/ 1377098 w 1377098"/>
              <a:gd name="connsiteY3" fmla="*/ 137710 h 1912342"/>
              <a:gd name="connsiteX4" fmla="*/ 1377098 w 1377098"/>
              <a:gd name="connsiteY4" fmla="*/ 1774632 h 1912342"/>
              <a:gd name="connsiteX5" fmla="*/ 1239388 w 1377098"/>
              <a:gd name="connsiteY5" fmla="*/ 1912342 h 1912342"/>
              <a:gd name="connsiteX6" fmla="*/ 137710 w 1377098"/>
              <a:gd name="connsiteY6" fmla="*/ 1912342 h 1912342"/>
              <a:gd name="connsiteX7" fmla="*/ 0 w 1377098"/>
              <a:gd name="connsiteY7" fmla="*/ 1774632 h 1912342"/>
              <a:gd name="connsiteX8" fmla="*/ 0 w 1377098"/>
              <a:gd name="connsiteY8" fmla="*/ 137710 h 19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912342">
                <a:moveTo>
                  <a:pt x="0" y="137710"/>
                </a:moveTo>
                <a:cubicBezTo>
                  <a:pt x="0" y="61655"/>
                  <a:pt x="61655" y="0"/>
                  <a:pt x="137710" y="0"/>
                </a:cubicBezTo>
                <a:lnTo>
                  <a:pt x="1239388" y="0"/>
                </a:lnTo>
                <a:cubicBezTo>
                  <a:pt x="1315443" y="0"/>
                  <a:pt x="1377098" y="61655"/>
                  <a:pt x="1377098" y="137710"/>
                </a:cubicBezTo>
                <a:lnTo>
                  <a:pt x="1377098" y="1774632"/>
                </a:lnTo>
                <a:cubicBezTo>
                  <a:pt x="1377098" y="1850687"/>
                  <a:pt x="1315443" y="1912342"/>
                  <a:pt x="1239388" y="1912342"/>
                </a:cubicBezTo>
                <a:lnTo>
                  <a:pt x="137710" y="1912342"/>
                </a:lnTo>
                <a:cubicBezTo>
                  <a:pt x="61655" y="1912342"/>
                  <a:pt x="0" y="1850687"/>
                  <a:pt x="0" y="1774632"/>
                </a:cubicBezTo>
                <a:lnTo>
                  <a:pt x="0" y="1377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59" tIns="164159" rIns="164159" bIns="573946" numCol="1" spcCol="1270" anchor="t" anchorCtr="0">
            <a:noAutofit/>
          </a:bodyPr>
          <a:lstStyle/>
          <a:p>
            <a:pPr marL="57150" lvl="1" indent="-57150"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What did we / others  complete and if not, </a:t>
            </a:r>
            <a:r>
              <a:rPr lang="en-ZA" sz="1000" dirty="0">
                <a:latin typeface="Arial" panose="020B0604020202020204" pitchFamily="34" charset="0"/>
                <a:cs typeface="Arial" panose="020B0604020202020204" pitchFamily="34" charset="0"/>
              </a:rPr>
              <a:t>why not?</a:t>
            </a:r>
          </a:p>
          <a:p>
            <a:pPr marL="57150" lvl="1" indent="-57150"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Has it yielded the expected results?</a:t>
            </a:r>
            <a:endParaRPr lang="en-ZA" sz="1000" dirty="0">
              <a:latin typeface="Arial" panose="020B0604020202020204" pitchFamily="34" charset="0"/>
              <a:cs typeface="Arial" panose="020B0604020202020204" pitchFamily="34" charset="0"/>
            </a:endParaRPr>
          </a:p>
          <a:p>
            <a:pPr marL="57150" lvl="1" indent="-57150" defTabSz="466725">
              <a:lnSpc>
                <a:spcPct val="90000"/>
              </a:lnSpc>
              <a:spcBef>
                <a:spcPct val="0"/>
              </a:spcBef>
              <a:spcAft>
                <a:spcPct val="15000"/>
              </a:spcAft>
              <a:buChar char="••"/>
            </a:pPr>
            <a:r>
              <a:rPr lang="en-ZA" sz="1000" dirty="0">
                <a:latin typeface="Arial" panose="020B0604020202020204" pitchFamily="34" charset="0"/>
                <a:cs typeface="Arial" panose="020B0604020202020204" pitchFamily="34" charset="0"/>
              </a:rPr>
              <a:t>Are we on track to achieve our targets?</a:t>
            </a:r>
          </a:p>
        </p:txBody>
      </p:sp>
      <p:sp>
        <p:nvSpPr>
          <p:cNvPr id="28" name="Freeform 15">
            <a:extLst>
              <a:ext uri="{FF2B5EF4-FFF2-40B4-BE49-F238E27FC236}">
                <a16:creationId xmlns:a16="http://schemas.microsoft.com/office/drawing/2014/main" id="{C8C1BD97-82A7-4985-92A4-29B42F03DF9C}"/>
              </a:ext>
            </a:extLst>
          </p:cNvPr>
          <p:cNvSpPr/>
          <p:nvPr/>
        </p:nvSpPr>
        <p:spPr>
          <a:xfrm>
            <a:off x="3833689" y="2360142"/>
            <a:ext cx="1224087" cy="951945"/>
          </a:xfrm>
          <a:custGeom>
            <a:avLst/>
            <a:gdLst>
              <a:gd name="connsiteX0" fmla="*/ 0 w 1377098"/>
              <a:gd name="connsiteY0" fmla="*/ 113582 h 1135818"/>
              <a:gd name="connsiteX1" fmla="*/ 113582 w 1377098"/>
              <a:gd name="connsiteY1" fmla="*/ 0 h 1135818"/>
              <a:gd name="connsiteX2" fmla="*/ 1263516 w 1377098"/>
              <a:gd name="connsiteY2" fmla="*/ 0 h 1135818"/>
              <a:gd name="connsiteX3" fmla="*/ 1377098 w 1377098"/>
              <a:gd name="connsiteY3" fmla="*/ 113582 h 1135818"/>
              <a:gd name="connsiteX4" fmla="*/ 1377098 w 1377098"/>
              <a:gd name="connsiteY4" fmla="*/ 1022236 h 1135818"/>
              <a:gd name="connsiteX5" fmla="*/ 1263516 w 1377098"/>
              <a:gd name="connsiteY5" fmla="*/ 1135818 h 1135818"/>
              <a:gd name="connsiteX6" fmla="*/ 113582 w 1377098"/>
              <a:gd name="connsiteY6" fmla="*/ 1135818 h 1135818"/>
              <a:gd name="connsiteX7" fmla="*/ 0 w 1377098"/>
              <a:gd name="connsiteY7" fmla="*/ 1022236 h 1135818"/>
              <a:gd name="connsiteX8" fmla="*/ 0 w 1377098"/>
              <a:gd name="connsiteY8" fmla="*/ 113582 h 1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135818">
                <a:moveTo>
                  <a:pt x="0" y="113582"/>
                </a:moveTo>
                <a:cubicBezTo>
                  <a:pt x="0" y="50852"/>
                  <a:pt x="50852" y="0"/>
                  <a:pt x="113582" y="0"/>
                </a:cubicBezTo>
                <a:lnTo>
                  <a:pt x="1263516" y="0"/>
                </a:lnTo>
                <a:cubicBezTo>
                  <a:pt x="1326246" y="0"/>
                  <a:pt x="1377098" y="50852"/>
                  <a:pt x="1377098" y="113582"/>
                </a:cubicBezTo>
                <a:lnTo>
                  <a:pt x="1377098" y="1022236"/>
                </a:lnTo>
                <a:cubicBezTo>
                  <a:pt x="1377098" y="1084966"/>
                  <a:pt x="1326246" y="1135818"/>
                  <a:pt x="1263516" y="1135818"/>
                </a:cubicBezTo>
                <a:lnTo>
                  <a:pt x="113582" y="1135818"/>
                </a:lnTo>
                <a:cubicBezTo>
                  <a:pt x="50852" y="1135818"/>
                  <a:pt x="0" y="1084966"/>
                  <a:pt x="0" y="1022236"/>
                </a:cubicBezTo>
                <a:lnTo>
                  <a:pt x="0" y="113582"/>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59" tIns="164159" rIns="164159" bIns="573946" numCol="1" spcCol="1270" anchor="t" anchorCtr="0">
            <a:noAutofit/>
          </a:bodyPr>
          <a:lstStyle/>
          <a:p>
            <a:pPr marL="57150" lvl="1" indent="-57150" defTabSz="466725">
              <a:lnSpc>
                <a:spcPct val="90000"/>
              </a:lnSpc>
              <a:spcBef>
                <a:spcPct val="0"/>
              </a:spcBef>
              <a:spcAft>
                <a:spcPct val="15000"/>
              </a:spcAft>
              <a:buChar char="••"/>
            </a:pPr>
            <a:r>
              <a:rPr lang="en-ZA" sz="1000" dirty="0">
                <a:latin typeface="Arial" panose="020B0604020202020204" pitchFamily="34" charset="0"/>
                <a:cs typeface="Arial" panose="020B0604020202020204" pitchFamily="34" charset="0"/>
              </a:rPr>
              <a:t>Monitor implementation of actions by selves and others </a:t>
            </a:r>
          </a:p>
        </p:txBody>
      </p:sp>
      <p:sp>
        <p:nvSpPr>
          <p:cNvPr id="29" name="Freeform 12">
            <a:extLst>
              <a:ext uri="{FF2B5EF4-FFF2-40B4-BE49-F238E27FC236}">
                <a16:creationId xmlns:a16="http://schemas.microsoft.com/office/drawing/2014/main" id="{6378F1AA-E86F-464A-9AED-8815C86D5C10}"/>
              </a:ext>
            </a:extLst>
          </p:cNvPr>
          <p:cNvSpPr/>
          <p:nvPr/>
        </p:nvSpPr>
        <p:spPr>
          <a:xfrm>
            <a:off x="5536692" y="1017619"/>
            <a:ext cx="1422687" cy="1568296"/>
          </a:xfrm>
          <a:custGeom>
            <a:avLst/>
            <a:gdLst>
              <a:gd name="connsiteX0" fmla="*/ 0 w 1377098"/>
              <a:gd name="connsiteY0" fmla="*/ 113582 h 1135818"/>
              <a:gd name="connsiteX1" fmla="*/ 113582 w 1377098"/>
              <a:gd name="connsiteY1" fmla="*/ 0 h 1135818"/>
              <a:gd name="connsiteX2" fmla="*/ 1263516 w 1377098"/>
              <a:gd name="connsiteY2" fmla="*/ 0 h 1135818"/>
              <a:gd name="connsiteX3" fmla="*/ 1377098 w 1377098"/>
              <a:gd name="connsiteY3" fmla="*/ 113582 h 1135818"/>
              <a:gd name="connsiteX4" fmla="*/ 1377098 w 1377098"/>
              <a:gd name="connsiteY4" fmla="*/ 1022236 h 1135818"/>
              <a:gd name="connsiteX5" fmla="*/ 1263516 w 1377098"/>
              <a:gd name="connsiteY5" fmla="*/ 1135818 h 1135818"/>
              <a:gd name="connsiteX6" fmla="*/ 113582 w 1377098"/>
              <a:gd name="connsiteY6" fmla="*/ 1135818 h 1135818"/>
              <a:gd name="connsiteX7" fmla="*/ 0 w 1377098"/>
              <a:gd name="connsiteY7" fmla="*/ 1022236 h 1135818"/>
              <a:gd name="connsiteX8" fmla="*/ 0 w 1377098"/>
              <a:gd name="connsiteY8" fmla="*/ 113582 h 1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135818">
                <a:moveTo>
                  <a:pt x="0" y="113582"/>
                </a:moveTo>
                <a:cubicBezTo>
                  <a:pt x="0" y="50852"/>
                  <a:pt x="50852" y="0"/>
                  <a:pt x="113582" y="0"/>
                </a:cubicBezTo>
                <a:lnTo>
                  <a:pt x="1263516" y="0"/>
                </a:lnTo>
                <a:cubicBezTo>
                  <a:pt x="1326246" y="0"/>
                  <a:pt x="1377098" y="50852"/>
                  <a:pt x="1377098" y="113582"/>
                </a:cubicBezTo>
                <a:lnTo>
                  <a:pt x="1377098" y="1022236"/>
                </a:lnTo>
                <a:cubicBezTo>
                  <a:pt x="1377098" y="1084966"/>
                  <a:pt x="1326246" y="1135818"/>
                  <a:pt x="1263516" y="1135818"/>
                </a:cubicBezTo>
                <a:lnTo>
                  <a:pt x="113582" y="1135818"/>
                </a:lnTo>
                <a:cubicBezTo>
                  <a:pt x="50852" y="1135818"/>
                  <a:pt x="0" y="1084966"/>
                  <a:pt x="0" y="1022236"/>
                </a:cubicBezTo>
                <a:lnTo>
                  <a:pt x="0" y="113582"/>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963" tIns="149963" rIns="149963" bIns="393353" numCol="1" spcCol="1270" anchor="t" anchorCtr="0">
            <a:noAutofit/>
          </a:bodyPr>
          <a:lstStyle/>
          <a:p>
            <a:pPr marL="57150" lvl="1" indent="-57150" algn="l" defTabSz="466725">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What is/is not working?</a:t>
            </a:r>
          </a:p>
          <a:p>
            <a:pPr marL="57150" lvl="1" indent="-57150" algn="l" defTabSz="466725">
              <a:lnSpc>
                <a:spcPct val="90000"/>
              </a:lnSpc>
              <a:spcBef>
                <a:spcPct val="0"/>
              </a:spcBef>
              <a:spcAft>
                <a:spcPct val="15000"/>
              </a:spcAft>
              <a:buChar char="••"/>
            </a:pPr>
            <a:r>
              <a:rPr lang="en-US" sz="1000" dirty="0">
                <a:latin typeface="Arial" panose="020B0604020202020204" pitchFamily="34" charset="0"/>
                <a:cs typeface="Arial" panose="020B0604020202020204" pitchFamily="34" charset="0"/>
              </a:rPr>
              <a:t>What went wrong with referred patients? (Consolidated Death Report)</a:t>
            </a:r>
            <a:endParaRPr lang="en-ZA" sz="1000" dirty="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What are we going to change?</a:t>
            </a:r>
            <a:endParaRPr lang="en-ZA" sz="1000" kern="1200" dirty="0">
              <a:latin typeface="Arial" panose="020B060402020202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0A2A4B48-AC98-4F7F-ADE7-F6C5BED11C4F}"/>
              </a:ext>
            </a:extLst>
          </p:cNvPr>
          <p:cNvSpPr/>
          <p:nvPr/>
        </p:nvSpPr>
        <p:spPr>
          <a:xfrm>
            <a:off x="5536693" y="4738768"/>
            <a:ext cx="1429973" cy="972286"/>
          </a:xfrm>
          <a:custGeom>
            <a:avLst/>
            <a:gdLst>
              <a:gd name="connsiteX0" fmla="*/ 0 w 1377098"/>
              <a:gd name="connsiteY0" fmla="*/ 113582 h 1135818"/>
              <a:gd name="connsiteX1" fmla="*/ 113582 w 1377098"/>
              <a:gd name="connsiteY1" fmla="*/ 0 h 1135818"/>
              <a:gd name="connsiteX2" fmla="*/ 1263516 w 1377098"/>
              <a:gd name="connsiteY2" fmla="*/ 0 h 1135818"/>
              <a:gd name="connsiteX3" fmla="*/ 1377098 w 1377098"/>
              <a:gd name="connsiteY3" fmla="*/ 113582 h 1135818"/>
              <a:gd name="connsiteX4" fmla="*/ 1377098 w 1377098"/>
              <a:gd name="connsiteY4" fmla="*/ 1022236 h 1135818"/>
              <a:gd name="connsiteX5" fmla="*/ 1263516 w 1377098"/>
              <a:gd name="connsiteY5" fmla="*/ 1135818 h 1135818"/>
              <a:gd name="connsiteX6" fmla="*/ 113582 w 1377098"/>
              <a:gd name="connsiteY6" fmla="*/ 1135818 h 1135818"/>
              <a:gd name="connsiteX7" fmla="*/ 0 w 1377098"/>
              <a:gd name="connsiteY7" fmla="*/ 1022236 h 1135818"/>
              <a:gd name="connsiteX8" fmla="*/ 0 w 1377098"/>
              <a:gd name="connsiteY8" fmla="*/ 113582 h 11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098" h="1135818">
                <a:moveTo>
                  <a:pt x="0" y="113582"/>
                </a:moveTo>
                <a:cubicBezTo>
                  <a:pt x="0" y="50852"/>
                  <a:pt x="50852" y="0"/>
                  <a:pt x="113582" y="0"/>
                </a:cubicBezTo>
                <a:lnTo>
                  <a:pt x="1263516" y="0"/>
                </a:lnTo>
                <a:cubicBezTo>
                  <a:pt x="1326246" y="0"/>
                  <a:pt x="1377098" y="50852"/>
                  <a:pt x="1377098" y="113582"/>
                </a:cubicBezTo>
                <a:lnTo>
                  <a:pt x="1377098" y="1022236"/>
                </a:lnTo>
                <a:cubicBezTo>
                  <a:pt x="1377098" y="1084966"/>
                  <a:pt x="1326246" y="1135818"/>
                  <a:pt x="1263516" y="1135818"/>
                </a:cubicBezTo>
                <a:lnTo>
                  <a:pt x="113582" y="1135818"/>
                </a:lnTo>
                <a:cubicBezTo>
                  <a:pt x="50852" y="1135818"/>
                  <a:pt x="0" y="1084966"/>
                  <a:pt x="0" y="1022236"/>
                </a:cubicBezTo>
                <a:lnTo>
                  <a:pt x="0" y="113582"/>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59" tIns="164159" rIns="164159" bIns="573946" numCol="1" spcCol="1270" anchor="t" anchorCtr="0">
            <a:noAutofit/>
          </a:bodyPr>
          <a:lstStyle/>
          <a:p>
            <a:pPr marL="57150" lvl="1" indent="-57150" defTabSz="466725">
              <a:lnSpc>
                <a:spcPct val="90000"/>
              </a:lnSpc>
              <a:spcBef>
                <a:spcPct val="0"/>
              </a:spcBef>
              <a:spcAft>
                <a:spcPct val="15000"/>
              </a:spcAft>
              <a:buChar char="••"/>
            </a:pPr>
            <a:r>
              <a:rPr lang="en-ZA" sz="1000" dirty="0">
                <a:latin typeface="Arial" panose="020B0604020202020204" pitchFamily="34" charset="0"/>
                <a:cs typeface="Arial" panose="020B0604020202020204" pitchFamily="34" charset="0"/>
              </a:rPr>
              <a:t>What was achieved / not achieved?</a:t>
            </a:r>
          </a:p>
          <a:p>
            <a:pPr marL="57150" lvl="1" indent="-57150" defTabSz="466725">
              <a:lnSpc>
                <a:spcPct val="90000"/>
              </a:lnSpc>
              <a:spcBef>
                <a:spcPct val="0"/>
              </a:spcBef>
              <a:spcAft>
                <a:spcPct val="15000"/>
              </a:spcAft>
              <a:buChar char="••"/>
            </a:pPr>
            <a:r>
              <a:rPr lang="en-ZA" sz="1000" dirty="0">
                <a:latin typeface="Arial" panose="020B0604020202020204" pitchFamily="34" charset="0"/>
                <a:cs typeface="Arial" panose="020B0604020202020204" pitchFamily="34" charset="0"/>
              </a:rPr>
              <a:t>What did we fail to prevent?</a:t>
            </a:r>
          </a:p>
          <a:p>
            <a:pPr marL="57150" lvl="1" indent="-57150" defTabSz="466725">
              <a:lnSpc>
                <a:spcPct val="90000"/>
              </a:lnSpc>
              <a:spcBef>
                <a:spcPct val="0"/>
              </a:spcBef>
              <a:spcAft>
                <a:spcPct val="15000"/>
              </a:spcAft>
              <a:buChar char="••"/>
            </a:pPr>
            <a:endParaRPr lang="en-ZA" sz="1000" dirty="0">
              <a:latin typeface="Arial" panose="020B0604020202020204" pitchFamily="34" charset="0"/>
              <a:cs typeface="Arial" panose="020B0604020202020204" pitchFamily="34" charset="0"/>
            </a:endParaRPr>
          </a:p>
        </p:txBody>
      </p:sp>
      <p:sp>
        <p:nvSpPr>
          <p:cNvPr id="33" name="Bent Arrow 16">
            <a:extLst>
              <a:ext uri="{FF2B5EF4-FFF2-40B4-BE49-F238E27FC236}">
                <a16:creationId xmlns:a16="http://schemas.microsoft.com/office/drawing/2014/main" id="{8E27AFCF-518D-46CF-AB1A-93A7339BC317}"/>
              </a:ext>
            </a:extLst>
          </p:cNvPr>
          <p:cNvSpPr/>
          <p:nvPr/>
        </p:nvSpPr>
        <p:spPr>
          <a:xfrm>
            <a:off x="5165421" y="2908168"/>
            <a:ext cx="322149" cy="448093"/>
          </a:xfrm>
          <a:prstGeom prst="bentArrow">
            <a:avLst>
              <a:gd name="adj1" fmla="val 25650"/>
              <a:gd name="adj2" fmla="val 25001"/>
              <a:gd name="adj3" fmla="val 31466"/>
              <a:gd name="adj4" fmla="val 46805"/>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36" name="Bent Arrow 32">
            <a:extLst>
              <a:ext uri="{FF2B5EF4-FFF2-40B4-BE49-F238E27FC236}">
                <a16:creationId xmlns:a16="http://schemas.microsoft.com/office/drawing/2014/main" id="{D1765325-2FCB-4F8D-ACDE-E65951BB3A8A}"/>
              </a:ext>
            </a:extLst>
          </p:cNvPr>
          <p:cNvSpPr/>
          <p:nvPr/>
        </p:nvSpPr>
        <p:spPr>
          <a:xfrm flipV="1">
            <a:off x="5150579" y="4029375"/>
            <a:ext cx="351834" cy="377736"/>
          </a:xfrm>
          <a:prstGeom prst="bentArrow">
            <a:avLst>
              <a:gd name="adj1" fmla="val 25650"/>
              <a:gd name="adj2" fmla="val 25001"/>
              <a:gd name="adj3" fmla="val 31466"/>
              <a:gd name="adj4" fmla="val 46805"/>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39" name="Bent Arrow 32">
            <a:extLst>
              <a:ext uri="{FF2B5EF4-FFF2-40B4-BE49-F238E27FC236}">
                <a16:creationId xmlns:a16="http://schemas.microsoft.com/office/drawing/2014/main" id="{4F0DCB78-BB81-4DEF-B7D0-650AB7C9DE72}"/>
              </a:ext>
            </a:extLst>
          </p:cNvPr>
          <p:cNvSpPr/>
          <p:nvPr/>
        </p:nvSpPr>
        <p:spPr>
          <a:xfrm rot="16200000" flipH="1" flipV="1">
            <a:off x="6904150" y="2994973"/>
            <a:ext cx="423674" cy="298640"/>
          </a:xfrm>
          <a:prstGeom prst="bentArrow">
            <a:avLst>
              <a:gd name="adj1" fmla="val 25650"/>
              <a:gd name="adj2" fmla="val 25001"/>
              <a:gd name="adj3" fmla="val 31466"/>
              <a:gd name="adj4" fmla="val 46805"/>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0" name="Bent Arrow 32">
            <a:extLst>
              <a:ext uri="{FF2B5EF4-FFF2-40B4-BE49-F238E27FC236}">
                <a16:creationId xmlns:a16="http://schemas.microsoft.com/office/drawing/2014/main" id="{AE499B20-76B2-4BCA-B4B9-26B3BFA16C94}"/>
              </a:ext>
            </a:extLst>
          </p:cNvPr>
          <p:cNvSpPr/>
          <p:nvPr/>
        </p:nvSpPr>
        <p:spPr>
          <a:xfrm rot="5400000" flipH="1">
            <a:off x="6928643" y="4088586"/>
            <a:ext cx="367401" cy="305926"/>
          </a:xfrm>
          <a:prstGeom prst="bentArrow">
            <a:avLst>
              <a:gd name="adj1" fmla="val 25650"/>
              <a:gd name="adj2" fmla="val 25001"/>
              <a:gd name="adj3" fmla="val 31466"/>
              <a:gd name="adj4" fmla="val 46805"/>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F04694BF-3312-4CC6-A993-F81FD5BDB81F}"/>
              </a:ext>
            </a:extLst>
          </p:cNvPr>
          <p:cNvSpPr/>
          <p:nvPr/>
        </p:nvSpPr>
        <p:spPr>
          <a:xfrm>
            <a:off x="281359" y="5800994"/>
            <a:ext cx="1434644" cy="85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Arial" panose="020B0604020202020204" pitchFamily="34" charset="0"/>
                <a:cs typeface="Arial" panose="020B0604020202020204" pitchFamily="34" charset="0"/>
              </a:rPr>
              <a:t>Inputs</a:t>
            </a:r>
          </a:p>
        </p:txBody>
      </p:sp>
      <p:sp>
        <p:nvSpPr>
          <p:cNvPr id="44" name="TextBox 43">
            <a:extLst>
              <a:ext uri="{FF2B5EF4-FFF2-40B4-BE49-F238E27FC236}">
                <a16:creationId xmlns:a16="http://schemas.microsoft.com/office/drawing/2014/main" id="{70D4497C-7D85-4846-B1C4-31E6FC4AC867}"/>
              </a:ext>
            </a:extLst>
          </p:cNvPr>
          <p:cNvSpPr txBox="1"/>
          <p:nvPr/>
        </p:nvSpPr>
        <p:spPr>
          <a:xfrm>
            <a:off x="250825" y="152400"/>
            <a:ext cx="5809964" cy="9233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District Responsive Planning (monthly track performance, and quarterly performance review, report and feedback)</a:t>
            </a:r>
            <a:endParaRPr lang="en-ZA"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934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7F97-2575-456A-81F0-CC036C5B5B94}"/>
              </a:ext>
            </a:extLst>
          </p:cNvPr>
          <p:cNvSpPr>
            <a:spLocks noGrp="1"/>
          </p:cNvSpPr>
          <p:nvPr>
            <p:ph type="title"/>
          </p:nvPr>
        </p:nvSpPr>
        <p:spPr>
          <a:xfrm>
            <a:off x="250825" y="365125"/>
            <a:ext cx="7604021" cy="543595"/>
          </a:xfrm>
        </p:spPr>
        <p:txBody>
          <a:bodyPr/>
          <a:lstStyle/>
          <a:p>
            <a:r>
              <a:rPr lang="en-US" sz="2000" dirty="0"/>
              <a:t>District Responsive Planning (monthly track performance, and quarterly performance review, report and feedback)</a:t>
            </a:r>
            <a:br>
              <a:rPr lang="en-ZA" sz="2000" dirty="0"/>
            </a:br>
            <a:endParaRPr lang="en-ZA" sz="2000" dirty="0"/>
          </a:p>
        </p:txBody>
      </p:sp>
      <p:sp>
        <p:nvSpPr>
          <p:cNvPr id="3" name="TextBox 2">
            <a:extLst>
              <a:ext uri="{FF2B5EF4-FFF2-40B4-BE49-F238E27FC236}">
                <a16:creationId xmlns:a16="http://schemas.microsoft.com/office/drawing/2014/main" id="{EF3A4A2A-C6CE-41BD-8198-85804917DB8C}"/>
              </a:ext>
            </a:extLst>
          </p:cNvPr>
          <p:cNvSpPr txBox="1"/>
          <p:nvPr/>
        </p:nvSpPr>
        <p:spPr>
          <a:xfrm>
            <a:off x="250825" y="1665288"/>
            <a:ext cx="8605838"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Evidence based decision making becomes a requirement for the new framework. It requires </a:t>
            </a:r>
            <a:r>
              <a:rPr lang="en-US" sz="2400" b="1" dirty="0">
                <a:latin typeface="Arial" panose="020B0604020202020204" pitchFamily="34" charset="0"/>
                <a:cs typeface="Arial" panose="020B0604020202020204" pitchFamily="34" charset="0"/>
              </a:rPr>
              <a:t>use of information and data</a:t>
            </a:r>
            <a:r>
              <a:rPr lang="en-US" sz="2400" dirty="0">
                <a:latin typeface="Arial" panose="020B0604020202020204" pitchFamily="34" charset="0"/>
                <a:cs typeface="Arial" panose="020B0604020202020204" pitchFamily="34" charset="0"/>
              </a:rPr>
              <a:t> already collected by the Districts to guide actions, and monitor performance. </a:t>
            </a:r>
          </a:p>
          <a:p>
            <a:pPr algn="just"/>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monitoring process requires Districts to (a) assess whether plans were implemented, (b) assess whether actions resulted in impact (negatively or positively), (c) adjust actions in light of results.</a:t>
            </a:r>
            <a:endParaRPr lang="en-ZA" sz="2400" dirty="0">
              <a:latin typeface="Arial" panose="020B0604020202020204" pitchFamily="34" charset="0"/>
              <a:cs typeface="Arial" panose="020B0604020202020204" pitchFamily="34" charset="0"/>
            </a:endParaRPr>
          </a:p>
          <a:p>
            <a:pPr algn="just"/>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1226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Monitoring for results</a:t>
            </a:r>
          </a:p>
        </p:txBody>
      </p:sp>
      <p:sp>
        <p:nvSpPr>
          <p:cNvPr id="34" name="Rectangle 33"/>
          <p:cNvSpPr/>
          <p:nvPr/>
        </p:nvSpPr>
        <p:spPr>
          <a:xfrm>
            <a:off x="250825" y="1288042"/>
            <a:ext cx="8572997" cy="1277273"/>
          </a:xfrm>
          <a:prstGeom prst="rect">
            <a:avLst/>
          </a:prstGeom>
        </p:spPr>
        <p:txBody>
          <a:bodyPr wrap="square">
            <a:spAutoFit/>
          </a:bodyPr>
          <a:lstStyle/>
          <a:p>
            <a:pPr>
              <a:spcAft>
                <a:spcPts val="600"/>
              </a:spcAft>
            </a:pPr>
            <a:r>
              <a:rPr lang="en-ZA" sz="2400" dirty="0"/>
              <a:t>Monitoring</a:t>
            </a:r>
          </a:p>
          <a:p>
            <a:pPr marL="0" indent="0">
              <a:lnSpc>
                <a:spcPct val="100000"/>
              </a:lnSpc>
              <a:buNone/>
            </a:pPr>
            <a:r>
              <a:rPr lang="en-ZA" sz="1600" b="0" dirty="0"/>
              <a:t>After selecting targets and completing the performance-based framework, we are now ready to use the information to monitor for results.</a:t>
            </a:r>
            <a:r>
              <a:rPr lang="en-ZA" sz="1600" dirty="0"/>
              <a:t> </a:t>
            </a:r>
            <a:r>
              <a:rPr lang="en-ZA" sz="1600" b="0" dirty="0"/>
              <a:t>Managers can use a variety of tools to manage inputs, including budgets, quarterly reviews, and project plans. </a:t>
            </a:r>
          </a:p>
        </p:txBody>
      </p:sp>
      <p:sp>
        <p:nvSpPr>
          <p:cNvPr id="21" name="TextBox 20"/>
          <p:cNvSpPr txBox="1"/>
          <p:nvPr/>
        </p:nvSpPr>
        <p:spPr>
          <a:xfrm>
            <a:off x="250825" y="3973162"/>
            <a:ext cx="2383303" cy="1450938"/>
          </a:xfrm>
          <a:prstGeom prst="rect">
            <a:avLst/>
          </a:prstGeom>
          <a:noFill/>
        </p:spPr>
        <p:txBody>
          <a:bodyPr wrap="square" lIns="65306" tIns="32653" rIns="65306" bIns="32653">
            <a:spAutoFit/>
          </a:bodyPr>
          <a:lstStyle/>
          <a:p>
            <a:pPr marL="126985" indent="-126985">
              <a:lnSpc>
                <a:spcPct val="100000"/>
              </a:lnSpc>
              <a:spcAft>
                <a:spcPts val="0"/>
              </a:spcAft>
              <a:buFont typeface="Arial" panose="020B0604020202020204" pitchFamily="34" charset="0"/>
              <a:buChar char="•"/>
              <a:defRPr/>
            </a:pPr>
            <a:r>
              <a:rPr lang="en-ZA" sz="1000" b="0" dirty="0">
                <a:latin typeface="+mj-lt"/>
              </a:rPr>
              <a:t>Gather data and/or feedback reports.</a:t>
            </a:r>
          </a:p>
          <a:p>
            <a:pPr marL="126985" indent="-126985">
              <a:lnSpc>
                <a:spcPct val="100000"/>
              </a:lnSpc>
              <a:spcAft>
                <a:spcPts val="0"/>
              </a:spcAft>
              <a:buFont typeface="Arial" panose="020B0604020202020204" pitchFamily="34" charset="0"/>
              <a:buChar char="•"/>
              <a:defRPr/>
            </a:pPr>
            <a:r>
              <a:rPr lang="en-ZA" sz="1000" dirty="0">
                <a:latin typeface="+mj-lt"/>
              </a:rPr>
              <a:t>Check data source</a:t>
            </a:r>
            <a:endParaRPr lang="en-ZA" sz="1000" b="0" dirty="0">
              <a:latin typeface="+mj-lt"/>
            </a:endParaRPr>
          </a:p>
          <a:p>
            <a:pPr marL="126985" indent="-126985">
              <a:lnSpc>
                <a:spcPct val="100000"/>
              </a:lnSpc>
              <a:spcAft>
                <a:spcPts val="0"/>
              </a:spcAft>
              <a:buFont typeface="Arial" panose="020B0604020202020204" pitchFamily="34" charset="0"/>
              <a:buChar char="•"/>
              <a:defRPr/>
            </a:pPr>
            <a:r>
              <a:rPr lang="en-ZA" sz="1000" b="0" dirty="0">
                <a:latin typeface="+mj-lt"/>
              </a:rPr>
              <a:t>Update the activity progress </a:t>
            </a:r>
            <a:r>
              <a:rPr lang="en-ZA" sz="1000" dirty="0">
                <a:latin typeface="+mj-lt"/>
              </a:rPr>
              <a:t>in the operational tool.</a:t>
            </a:r>
            <a:endParaRPr lang="en-ZA" sz="1000" b="0" dirty="0">
              <a:latin typeface="+mj-lt"/>
            </a:endParaRPr>
          </a:p>
          <a:p>
            <a:pPr marL="126985" indent="-126985">
              <a:lnSpc>
                <a:spcPct val="100000"/>
              </a:lnSpc>
              <a:spcAft>
                <a:spcPts val="0"/>
              </a:spcAft>
              <a:buFont typeface="Arial" panose="020B0604020202020204" pitchFamily="34" charset="0"/>
              <a:buChar char="•"/>
              <a:defRPr/>
            </a:pPr>
            <a:r>
              <a:rPr lang="en-ZA" sz="1000" b="0" dirty="0">
                <a:latin typeface="+mj-lt"/>
              </a:rPr>
              <a:t>Prepare for the status update meetings: </a:t>
            </a:r>
          </a:p>
          <a:p>
            <a:pPr marL="290251" lvl="1" indent="-163266">
              <a:lnSpc>
                <a:spcPct val="100000"/>
              </a:lnSpc>
              <a:spcAft>
                <a:spcPts val="0"/>
              </a:spcAft>
              <a:buAutoNum type="alphaLcParenBoth"/>
              <a:defRPr/>
            </a:pPr>
            <a:r>
              <a:rPr lang="en-ZA" sz="1000" b="0" dirty="0">
                <a:latin typeface="+mj-lt"/>
              </a:rPr>
              <a:t>list actions taken since previous meeting </a:t>
            </a:r>
          </a:p>
          <a:p>
            <a:pPr marL="290251" lvl="1" indent="-163266">
              <a:lnSpc>
                <a:spcPct val="100000"/>
              </a:lnSpc>
              <a:spcAft>
                <a:spcPts val="0"/>
              </a:spcAft>
              <a:buAutoNum type="alphaLcParenBoth"/>
              <a:defRPr/>
            </a:pPr>
            <a:r>
              <a:rPr lang="en-ZA" sz="1000" b="0" dirty="0">
                <a:latin typeface="+mj-lt"/>
              </a:rPr>
              <a:t>list actions planned until the next meeting.</a:t>
            </a:r>
          </a:p>
        </p:txBody>
      </p:sp>
      <p:sp>
        <p:nvSpPr>
          <p:cNvPr id="22" name="TextBox 21"/>
          <p:cNvSpPr txBox="1"/>
          <p:nvPr/>
        </p:nvSpPr>
        <p:spPr>
          <a:xfrm>
            <a:off x="230891" y="2696014"/>
            <a:ext cx="7323035" cy="558386"/>
          </a:xfrm>
          <a:prstGeom prst="rect">
            <a:avLst/>
          </a:prstGeom>
          <a:noFill/>
        </p:spPr>
        <p:txBody>
          <a:bodyPr wrap="square" lIns="65306" tIns="32653" rIns="65306" bIns="32653">
            <a:spAutoFit/>
          </a:bodyPr>
          <a:lstStyle/>
          <a:p>
            <a:pPr>
              <a:spcAft>
                <a:spcPts val="0"/>
              </a:spcAft>
              <a:defRPr/>
            </a:pPr>
            <a:r>
              <a:rPr lang="en-AU" sz="1600" b="1" dirty="0"/>
              <a:t>What should management do:</a:t>
            </a:r>
          </a:p>
          <a:p>
            <a:pPr>
              <a:spcAft>
                <a:spcPts val="0"/>
              </a:spcAft>
              <a:defRPr/>
            </a:pPr>
            <a:r>
              <a:rPr lang="en-AU" sz="1600" b="0" i="1" dirty="0"/>
              <a:t>What are the practical steps for effective monitoring and reporting?</a:t>
            </a:r>
            <a:endParaRPr lang="en-ZA" sz="1600" b="0" i="1" dirty="0">
              <a:latin typeface="+mj-lt"/>
            </a:endParaRPr>
          </a:p>
        </p:txBody>
      </p:sp>
      <p:sp>
        <p:nvSpPr>
          <p:cNvPr id="23" name="Pentagon 18"/>
          <p:cNvSpPr/>
          <p:nvPr/>
        </p:nvSpPr>
        <p:spPr bwMode="auto">
          <a:xfrm>
            <a:off x="6514740" y="3210726"/>
            <a:ext cx="2309082" cy="762436"/>
          </a:xfrm>
          <a:prstGeom prst="homePlate">
            <a:avLst>
              <a:gd name="adj" fmla="val 32849"/>
            </a:avLst>
          </a:prstGeom>
          <a:solidFill>
            <a:schemeClr val="tx2"/>
          </a:solidFill>
          <a:ln w="38100" cap="flat" cmpd="sng" algn="ctr">
            <a:solidFill>
              <a:schemeClr val="bg1"/>
            </a:solidFill>
            <a:prstDash val="solid"/>
            <a:round/>
            <a:headEnd type="none" w="med" len="med"/>
            <a:tailEnd type="none" w="med" len="med"/>
          </a:ln>
          <a:effectLst/>
        </p:spPr>
        <p:txBody>
          <a:bodyPr vert="horz" wrap="square" lIns="385668" tIns="102845" rIns="0" bIns="32653" numCol="1" rtlCol="0" anchor="t" anchorCtr="0" compatLnSpc="1">
            <a:prstTxWarp prst="textNoShape">
              <a:avLst/>
            </a:prstTxWarp>
          </a:bodyPr>
          <a:lstStyle/>
          <a:p>
            <a:pPr defTabSz="653064">
              <a:spcBef>
                <a:spcPts val="300"/>
              </a:spcBef>
            </a:pPr>
            <a:r>
              <a:rPr lang="en-ZA" sz="1400" dirty="0">
                <a:solidFill>
                  <a:schemeClr val="bg1"/>
                </a:solidFill>
              </a:rPr>
              <a:t>4 Compile </a:t>
            </a:r>
          </a:p>
          <a:p>
            <a:pPr defTabSz="653064"/>
            <a:r>
              <a:rPr lang="en-ZA" sz="1400" dirty="0">
                <a:solidFill>
                  <a:schemeClr val="bg1"/>
                </a:solidFill>
              </a:rPr>
              <a:t>feedback reports</a:t>
            </a:r>
            <a:endParaRPr lang="en-ZA" sz="2800" dirty="0">
              <a:solidFill>
                <a:schemeClr val="bg1"/>
              </a:solidFill>
            </a:endParaRPr>
          </a:p>
        </p:txBody>
      </p:sp>
      <p:sp>
        <p:nvSpPr>
          <p:cNvPr id="37" name="Pentagon 17"/>
          <p:cNvSpPr/>
          <p:nvPr/>
        </p:nvSpPr>
        <p:spPr bwMode="auto">
          <a:xfrm>
            <a:off x="4384752" y="3210726"/>
            <a:ext cx="2442820" cy="762436"/>
          </a:xfrm>
          <a:prstGeom prst="homePlate">
            <a:avLst>
              <a:gd name="adj" fmla="val 32849"/>
            </a:avLst>
          </a:prstGeom>
          <a:solidFill>
            <a:schemeClr val="tx2"/>
          </a:solidFill>
          <a:ln w="38100" cap="flat" cmpd="sng" algn="ctr">
            <a:solidFill>
              <a:schemeClr val="bg1"/>
            </a:solidFill>
            <a:prstDash val="solid"/>
            <a:round/>
            <a:headEnd type="none" w="med" len="med"/>
            <a:tailEnd type="none" w="med" len="med"/>
          </a:ln>
          <a:effectLst/>
        </p:spPr>
        <p:txBody>
          <a:bodyPr vert="horz" wrap="square" lIns="385668" tIns="102845" rIns="0" bIns="32653" numCol="1" rtlCol="0" anchor="t" anchorCtr="0" compatLnSpc="1">
            <a:prstTxWarp prst="textNoShape">
              <a:avLst/>
            </a:prstTxWarp>
          </a:bodyPr>
          <a:lstStyle/>
          <a:p>
            <a:pPr defTabSz="653064">
              <a:spcBef>
                <a:spcPts val="300"/>
              </a:spcBef>
            </a:pPr>
            <a:r>
              <a:rPr lang="en-ZA" sz="1400" dirty="0">
                <a:solidFill>
                  <a:schemeClr val="bg1"/>
                </a:solidFill>
              </a:rPr>
              <a:t>3 Capture </a:t>
            </a:r>
          </a:p>
          <a:p>
            <a:pPr defTabSz="653064"/>
            <a:r>
              <a:rPr lang="en-ZA" sz="1400" dirty="0">
                <a:solidFill>
                  <a:schemeClr val="bg1"/>
                </a:solidFill>
              </a:rPr>
              <a:t>meeting minutes</a:t>
            </a:r>
            <a:endParaRPr lang="en-ZA" sz="2800" dirty="0">
              <a:solidFill>
                <a:schemeClr val="bg1"/>
              </a:solidFill>
            </a:endParaRPr>
          </a:p>
        </p:txBody>
      </p:sp>
      <p:sp>
        <p:nvSpPr>
          <p:cNvPr id="38" name="Pentagon 16"/>
          <p:cNvSpPr/>
          <p:nvPr/>
        </p:nvSpPr>
        <p:spPr bwMode="auto">
          <a:xfrm>
            <a:off x="2169763" y="3213164"/>
            <a:ext cx="2563898" cy="762436"/>
          </a:xfrm>
          <a:prstGeom prst="homePlate">
            <a:avLst>
              <a:gd name="adj" fmla="val 32849"/>
            </a:avLst>
          </a:prstGeom>
          <a:solidFill>
            <a:schemeClr val="tx2"/>
          </a:solidFill>
          <a:ln w="38100" cap="flat" cmpd="sng" algn="ctr">
            <a:solidFill>
              <a:schemeClr val="bg1"/>
            </a:solidFill>
            <a:prstDash val="solid"/>
            <a:round/>
            <a:headEnd type="none" w="med" len="med"/>
            <a:tailEnd type="none" w="med" len="med"/>
          </a:ln>
          <a:effectLst/>
        </p:spPr>
        <p:txBody>
          <a:bodyPr vert="horz" wrap="square" lIns="385668" tIns="102845" rIns="0" bIns="32653" numCol="1" rtlCol="0" anchor="t" anchorCtr="0" compatLnSpc="1">
            <a:prstTxWarp prst="textNoShape">
              <a:avLst/>
            </a:prstTxWarp>
          </a:bodyPr>
          <a:lstStyle/>
          <a:p>
            <a:pPr defTabSz="653064">
              <a:spcBef>
                <a:spcPts val="300"/>
              </a:spcBef>
            </a:pPr>
            <a:r>
              <a:rPr lang="en-ZA" sz="1400" dirty="0">
                <a:solidFill>
                  <a:schemeClr val="bg1"/>
                </a:solidFill>
              </a:rPr>
              <a:t>2  Conduct status </a:t>
            </a:r>
          </a:p>
          <a:p>
            <a:pPr defTabSz="653064"/>
            <a:r>
              <a:rPr lang="en-ZA" sz="1400" dirty="0">
                <a:solidFill>
                  <a:schemeClr val="bg1"/>
                </a:solidFill>
              </a:rPr>
              <a:t>update meetings</a:t>
            </a:r>
            <a:endParaRPr lang="en-ZA" sz="2800" dirty="0">
              <a:solidFill>
                <a:schemeClr val="bg1"/>
              </a:solidFill>
            </a:endParaRPr>
          </a:p>
        </p:txBody>
      </p:sp>
      <p:sp>
        <p:nvSpPr>
          <p:cNvPr id="40" name="Pentagon 1"/>
          <p:cNvSpPr/>
          <p:nvPr/>
        </p:nvSpPr>
        <p:spPr bwMode="auto">
          <a:xfrm>
            <a:off x="250825" y="3213164"/>
            <a:ext cx="2214988" cy="762436"/>
          </a:xfrm>
          <a:prstGeom prst="homePlate">
            <a:avLst>
              <a:gd name="adj" fmla="val 32849"/>
            </a:avLst>
          </a:prstGeom>
          <a:solidFill>
            <a:schemeClr val="tx2"/>
          </a:solidFill>
          <a:ln w="38100" cap="flat" cmpd="sng" algn="ctr">
            <a:solidFill>
              <a:schemeClr val="bg1"/>
            </a:solidFill>
            <a:prstDash val="solid"/>
            <a:round/>
            <a:headEnd type="none" w="med" len="med"/>
            <a:tailEnd type="none" w="med" len="med"/>
          </a:ln>
          <a:effectLst/>
        </p:spPr>
        <p:txBody>
          <a:bodyPr vert="horz" wrap="square" lIns="154267" tIns="102845" rIns="0" bIns="32653" numCol="1" rtlCol="0" anchor="t" anchorCtr="0" compatLnSpc="1">
            <a:prstTxWarp prst="textNoShape">
              <a:avLst/>
            </a:prstTxWarp>
          </a:bodyPr>
          <a:lstStyle/>
          <a:p>
            <a:pPr defTabSz="653064">
              <a:spcBef>
                <a:spcPts val="300"/>
              </a:spcBef>
            </a:pPr>
            <a:r>
              <a:rPr lang="en-ZA" sz="1400" dirty="0">
                <a:solidFill>
                  <a:schemeClr val="bg1"/>
                </a:solidFill>
              </a:rPr>
              <a:t>1 Gather </a:t>
            </a:r>
          </a:p>
          <a:p>
            <a:pPr defTabSz="653064"/>
            <a:r>
              <a:rPr lang="en-ZA" sz="1400" dirty="0">
                <a:solidFill>
                  <a:schemeClr val="bg1"/>
                </a:solidFill>
              </a:rPr>
              <a:t>information</a:t>
            </a:r>
            <a:endParaRPr lang="en-ZA" sz="2800" dirty="0">
              <a:solidFill>
                <a:schemeClr val="bg1"/>
              </a:solidFill>
            </a:endParaRPr>
          </a:p>
        </p:txBody>
      </p:sp>
      <p:sp>
        <p:nvSpPr>
          <p:cNvPr id="41" name="TextBox 40"/>
          <p:cNvSpPr txBox="1"/>
          <p:nvPr/>
        </p:nvSpPr>
        <p:spPr>
          <a:xfrm>
            <a:off x="2569095" y="3973162"/>
            <a:ext cx="2223976" cy="1450938"/>
          </a:xfrm>
          <a:prstGeom prst="rect">
            <a:avLst/>
          </a:prstGeom>
          <a:noFill/>
        </p:spPr>
        <p:txBody>
          <a:bodyPr wrap="square" lIns="65306" tIns="32653" rIns="65306" bIns="32653">
            <a:spAutoFit/>
          </a:bodyPr>
          <a:lstStyle/>
          <a:p>
            <a:pPr marL="126985" lvl="1" indent="-126985">
              <a:lnSpc>
                <a:spcPct val="100000"/>
              </a:lnSpc>
              <a:spcAft>
                <a:spcPts val="0"/>
              </a:spcAft>
              <a:buFont typeface="Arial" panose="020B0604020202020204" pitchFamily="34" charset="0"/>
              <a:buChar char="•"/>
              <a:defRPr/>
            </a:pPr>
            <a:r>
              <a:rPr lang="en-ZA" sz="1000" b="0" dirty="0">
                <a:latin typeface="+mj-lt"/>
              </a:rPr>
              <a:t>Meet with the key stakeholders involved</a:t>
            </a:r>
          </a:p>
          <a:p>
            <a:pPr marL="126985" lvl="1" indent="-126985">
              <a:lnSpc>
                <a:spcPct val="100000"/>
              </a:lnSpc>
              <a:spcAft>
                <a:spcPts val="0"/>
              </a:spcAft>
              <a:buFont typeface="Arial" panose="020B0604020202020204" pitchFamily="34" charset="0"/>
              <a:buChar char="•"/>
              <a:defRPr/>
            </a:pPr>
            <a:r>
              <a:rPr lang="en-ZA" sz="1000" b="0" dirty="0">
                <a:latin typeface="+mj-lt"/>
              </a:rPr>
              <a:t>Review the activity progress ‘</a:t>
            </a:r>
          </a:p>
          <a:p>
            <a:pPr marL="126985" lvl="1" indent="-126985">
              <a:lnSpc>
                <a:spcPct val="100000"/>
              </a:lnSpc>
              <a:spcAft>
                <a:spcPts val="0"/>
              </a:spcAft>
              <a:buFont typeface="Arial" panose="020B0604020202020204" pitchFamily="34" charset="0"/>
              <a:buChar char="•"/>
              <a:defRPr/>
            </a:pPr>
            <a:r>
              <a:rPr lang="en-ZA" sz="1000" b="0" dirty="0">
                <a:latin typeface="+mj-lt"/>
              </a:rPr>
              <a:t>Discuss actions taken since previous meeting</a:t>
            </a:r>
          </a:p>
          <a:p>
            <a:pPr marL="126985" lvl="1" indent="-126985">
              <a:lnSpc>
                <a:spcPct val="100000"/>
              </a:lnSpc>
              <a:spcAft>
                <a:spcPts val="0"/>
              </a:spcAft>
              <a:buFont typeface="Arial" panose="020B0604020202020204" pitchFamily="34" charset="0"/>
              <a:buChar char="•"/>
              <a:defRPr/>
            </a:pPr>
            <a:r>
              <a:rPr lang="en-ZA" sz="1000" b="0" dirty="0">
                <a:latin typeface="+mj-lt"/>
              </a:rPr>
              <a:t>Discuss actions to take before next meeting</a:t>
            </a:r>
          </a:p>
          <a:p>
            <a:pPr marL="126985" lvl="1" indent="-126985">
              <a:lnSpc>
                <a:spcPct val="100000"/>
              </a:lnSpc>
              <a:spcAft>
                <a:spcPts val="0"/>
              </a:spcAft>
              <a:buFont typeface="Arial" panose="020B0604020202020204" pitchFamily="34" charset="0"/>
              <a:buChar char="•"/>
              <a:defRPr/>
            </a:pPr>
            <a:r>
              <a:rPr lang="en-ZA" sz="1000" b="0" dirty="0"/>
              <a:t>Update/agree on remedial actions to take before next meeting</a:t>
            </a:r>
          </a:p>
        </p:txBody>
      </p:sp>
      <p:sp>
        <p:nvSpPr>
          <p:cNvPr id="42" name="TextBox 41"/>
          <p:cNvSpPr txBox="1"/>
          <p:nvPr/>
        </p:nvSpPr>
        <p:spPr>
          <a:xfrm>
            <a:off x="4673250" y="3978039"/>
            <a:ext cx="1841490" cy="1450938"/>
          </a:xfrm>
          <a:prstGeom prst="rect">
            <a:avLst/>
          </a:prstGeom>
          <a:noFill/>
        </p:spPr>
        <p:txBody>
          <a:bodyPr wrap="square" lIns="65306" tIns="32653" rIns="65306" bIns="32653">
            <a:spAutoFit/>
          </a:bodyPr>
          <a:lstStyle/>
          <a:p>
            <a:pPr marL="126985" indent="-126985">
              <a:lnSpc>
                <a:spcPct val="100000"/>
              </a:lnSpc>
              <a:spcAft>
                <a:spcPts val="0"/>
              </a:spcAft>
              <a:buFont typeface="Arial" panose="020B0604020202020204" pitchFamily="34" charset="0"/>
              <a:buChar char="•"/>
              <a:defRPr/>
            </a:pPr>
            <a:r>
              <a:rPr lang="en-ZA" sz="1000" b="0" dirty="0">
                <a:latin typeface="+mj-lt"/>
              </a:rPr>
              <a:t>Write-up the meeting minutes and share will all the stakeholders that attended</a:t>
            </a:r>
          </a:p>
          <a:p>
            <a:pPr marL="126985" indent="-126985">
              <a:lnSpc>
                <a:spcPct val="100000"/>
              </a:lnSpc>
              <a:spcAft>
                <a:spcPts val="0"/>
              </a:spcAft>
              <a:buFont typeface="Arial" panose="020B0604020202020204" pitchFamily="34" charset="0"/>
              <a:buChar char="•"/>
              <a:defRPr/>
            </a:pPr>
            <a:r>
              <a:rPr lang="en-ZA" sz="1000" b="0" dirty="0">
                <a:latin typeface="+mj-lt"/>
              </a:rPr>
              <a:t>Compile feedback reports as necessary.</a:t>
            </a:r>
          </a:p>
          <a:p>
            <a:pPr marL="126985" indent="-126985">
              <a:lnSpc>
                <a:spcPct val="100000"/>
              </a:lnSpc>
              <a:spcAft>
                <a:spcPts val="0"/>
              </a:spcAft>
              <a:buFont typeface="Arial" panose="020B0604020202020204" pitchFamily="34" charset="0"/>
              <a:buChar char="•"/>
              <a:defRPr/>
            </a:pPr>
            <a:endParaRPr lang="en-ZA" sz="1000" b="0" dirty="0">
              <a:latin typeface="+mj-lt"/>
            </a:endParaRPr>
          </a:p>
          <a:p>
            <a:pPr marL="126985" indent="-126985">
              <a:lnSpc>
                <a:spcPct val="100000"/>
              </a:lnSpc>
              <a:spcAft>
                <a:spcPts val="0"/>
              </a:spcAft>
              <a:buFont typeface="Arial" panose="020B0604020202020204" pitchFamily="34" charset="0"/>
              <a:buChar char="•"/>
              <a:defRPr/>
            </a:pPr>
            <a:endParaRPr lang="en-ZA" sz="1000" b="0" dirty="0">
              <a:latin typeface="+mj-lt"/>
            </a:endParaRPr>
          </a:p>
          <a:p>
            <a:pPr marL="126985" indent="-126985">
              <a:lnSpc>
                <a:spcPct val="100000"/>
              </a:lnSpc>
              <a:spcAft>
                <a:spcPts val="0"/>
              </a:spcAft>
              <a:buFont typeface="Arial" panose="020B0604020202020204" pitchFamily="34" charset="0"/>
              <a:buChar char="•"/>
              <a:defRPr/>
            </a:pPr>
            <a:endParaRPr lang="en-ZA" sz="1000" b="0" dirty="0">
              <a:latin typeface="+mj-lt"/>
            </a:endParaRPr>
          </a:p>
          <a:p>
            <a:pPr marL="126985" indent="-126985">
              <a:lnSpc>
                <a:spcPct val="100000"/>
              </a:lnSpc>
              <a:spcAft>
                <a:spcPts val="0"/>
              </a:spcAft>
              <a:buFont typeface="Arial" panose="020B0604020202020204" pitchFamily="34" charset="0"/>
              <a:buChar char="•"/>
              <a:defRPr/>
            </a:pPr>
            <a:endParaRPr lang="en-ZA" sz="1000" b="0" dirty="0">
              <a:latin typeface="+mj-lt"/>
            </a:endParaRPr>
          </a:p>
        </p:txBody>
      </p:sp>
      <p:sp>
        <p:nvSpPr>
          <p:cNvPr id="44" name="TextBox 43"/>
          <p:cNvSpPr txBox="1"/>
          <p:nvPr/>
        </p:nvSpPr>
        <p:spPr>
          <a:xfrm>
            <a:off x="6618021" y="3978039"/>
            <a:ext cx="2039123" cy="989273"/>
          </a:xfrm>
          <a:prstGeom prst="rect">
            <a:avLst/>
          </a:prstGeom>
          <a:noFill/>
        </p:spPr>
        <p:txBody>
          <a:bodyPr wrap="square" lIns="65306" tIns="32653" rIns="65306" bIns="32653">
            <a:spAutoFit/>
          </a:bodyPr>
          <a:lstStyle/>
          <a:p>
            <a:pPr marL="126985" indent="-126985">
              <a:lnSpc>
                <a:spcPct val="100000"/>
              </a:lnSpc>
              <a:spcAft>
                <a:spcPts val="0"/>
              </a:spcAft>
              <a:buFont typeface="Arial" panose="020B0604020202020204" pitchFamily="34" charset="0"/>
              <a:buChar char="•"/>
              <a:defRPr/>
            </a:pPr>
            <a:r>
              <a:rPr lang="en-ZA" sz="1000" b="0" dirty="0">
                <a:latin typeface="+mj-lt"/>
              </a:rPr>
              <a:t>For the meeting minutes compile feedback reports as necessary (monthly, quarterly, mid-year, annually)</a:t>
            </a:r>
          </a:p>
          <a:p>
            <a:pPr marL="126985" indent="-126985">
              <a:lnSpc>
                <a:spcPct val="100000"/>
              </a:lnSpc>
              <a:spcAft>
                <a:spcPts val="0"/>
              </a:spcAft>
              <a:buFont typeface="Arial" panose="020B0604020202020204" pitchFamily="34" charset="0"/>
              <a:buChar char="•"/>
              <a:defRPr/>
            </a:pPr>
            <a:r>
              <a:rPr lang="en-ZA" sz="1000" dirty="0">
                <a:latin typeface="+mj-lt"/>
              </a:rPr>
              <a:t>Update actual progress in operational planning tool. </a:t>
            </a:r>
            <a:endParaRPr lang="en-ZA" sz="1000" b="0" dirty="0">
              <a:latin typeface="+mj-lt"/>
            </a:endParaRPr>
          </a:p>
        </p:txBody>
      </p:sp>
      <p:sp>
        <p:nvSpPr>
          <p:cNvPr id="3" name="Slide Number Placeholder 2"/>
          <p:cNvSpPr>
            <a:spLocks noGrp="1"/>
          </p:cNvSpPr>
          <p:nvPr>
            <p:ph type="sldNum" sz="quarter" idx="10"/>
          </p:nvPr>
        </p:nvSpPr>
        <p:spPr/>
        <p:txBody>
          <a:bodyPr/>
          <a:lstStyle/>
          <a:p>
            <a:pPr>
              <a:defRPr/>
            </a:pPr>
            <a:fld id="{28A37779-3EFF-4C44-81BE-A0A03BDD188D}" type="slidenum">
              <a:rPr lang="en-AU" smtClean="0"/>
              <a:pPr>
                <a:defRPr/>
              </a:pPr>
              <a:t>66</a:t>
            </a:fld>
            <a:endParaRPr lang="en-AU" dirty="0"/>
          </a:p>
        </p:txBody>
      </p:sp>
    </p:spTree>
    <p:extLst>
      <p:ext uri="{BB962C8B-B14F-4D97-AF65-F5344CB8AC3E}">
        <p14:creationId xmlns:p14="http://schemas.microsoft.com/office/powerpoint/2010/main" val="4323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37" grpId="0" animBg="1"/>
      <p:bldP spid="38" grpId="0" animBg="1"/>
      <p:bldP spid="40" grpId="0" animBg="1"/>
      <p:bldP spid="41" grpId="0"/>
      <p:bldP spid="42" grpId="0"/>
      <p:bldP spid="4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388" y="71438"/>
            <a:ext cx="8751887" cy="996948"/>
          </a:xfrm>
        </p:spPr>
        <p:txBody>
          <a:bodyPr/>
          <a:lstStyle/>
          <a:p>
            <a:r>
              <a:rPr lang="en-US" altLang="en-US" sz="3200" dirty="0">
                <a:cs typeface="Arial" panose="020B0604020202020204" pitchFamily="34" charset="0"/>
              </a:rPr>
              <a:t>Compare with target </a:t>
            </a:r>
            <a:br>
              <a:rPr lang="en-US" altLang="en-US" dirty="0">
                <a:cs typeface="Arial" panose="020B0604020202020204" pitchFamily="34" charset="0"/>
              </a:rPr>
            </a:br>
            <a:r>
              <a:rPr lang="en-US" altLang="en-US" sz="2000" dirty="0">
                <a:cs typeface="Arial" panose="020B0604020202020204" pitchFamily="34" charset="0"/>
              </a:rPr>
              <a:t>(e.g. Test 100 patients for TB)</a:t>
            </a:r>
            <a:endParaRPr lang="en-GB" altLang="en-US" sz="2000" dirty="0">
              <a:cs typeface="Arial" panose="020B0604020202020204" pitchFamily="34" charset="0"/>
            </a:endParaRPr>
          </a:p>
        </p:txBody>
      </p:sp>
      <p:sp>
        <p:nvSpPr>
          <p:cNvPr id="9" name="Rectangle 8"/>
          <p:cNvSpPr/>
          <p:nvPr/>
        </p:nvSpPr>
        <p:spPr bwMode="auto">
          <a:xfrm>
            <a:off x="239713" y="1844675"/>
            <a:ext cx="1092200" cy="2587021"/>
          </a:xfrm>
          <a:prstGeom prst="rect">
            <a:avLst/>
          </a:prstGeom>
          <a:solidFill>
            <a:schemeClr val="tx2"/>
          </a:solidFill>
          <a:ln w="9525" cap="flat" cmpd="sng" algn="ctr">
            <a:solidFill>
              <a:schemeClr val="tx1">
                <a:lumMod val="75000"/>
              </a:schemeClr>
            </a:solidFill>
            <a:prstDash val="solid"/>
            <a:round/>
            <a:headEnd type="none" w="med" len="med"/>
            <a:tailEnd type="none" w="med" len="med"/>
          </a:ln>
          <a:effectLst/>
        </p:spPr>
        <p:txBody>
          <a:bodyPr anchor="ctr"/>
          <a:lstStyle/>
          <a:p>
            <a:pPr>
              <a:lnSpc>
                <a:spcPct val="110000"/>
              </a:lnSpc>
              <a:spcBef>
                <a:spcPct val="50000"/>
              </a:spcBef>
              <a:buClr>
                <a:schemeClr val="hlink"/>
              </a:buClr>
              <a:defRPr/>
            </a:pPr>
            <a:r>
              <a:rPr lang="nl-BE" sz="1400" dirty="0">
                <a:solidFill>
                  <a:schemeClr val="bg1"/>
                </a:solidFill>
                <a:latin typeface="Arial" charset="0"/>
              </a:rPr>
              <a:t>Daily  / Monthly</a:t>
            </a:r>
            <a:endParaRPr lang="en-GB" sz="1400" dirty="0">
              <a:solidFill>
                <a:schemeClr val="bg1"/>
              </a:solidFill>
              <a:latin typeface="Arial" charset="0"/>
            </a:endParaRPr>
          </a:p>
        </p:txBody>
      </p:sp>
      <p:sp>
        <p:nvSpPr>
          <p:cNvPr id="11" name="Rectangle 10"/>
          <p:cNvSpPr/>
          <p:nvPr/>
        </p:nvSpPr>
        <p:spPr bwMode="auto">
          <a:xfrm>
            <a:off x="250825" y="4560283"/>
            <a:ext cx="1092200" cy="1550381"/>
          </a:xfrm>
          <a:prstGeom prst="rect">
            <a:avLst/>
          </a:prstGeom>
          <a:solidFill>
            <a:schemeClr val="tx2"/>
          </a:solidFill>
          <a:ln w="9525" cap="flat" cmpd="sng" algn="ctr">
            <a:solidFill>
              <a:schemeClr val="tx1">
                <a:lumMod val="75000"/>
              </a:schemeClr>
            </a:solidFill>
            <a:prstDash val="solid"/>
            <a:round/>
            <a:headEnd type="none" w="med" len="med"/>
            <a:tailEnd type="none" w="med" len="med"/>
          </a:ln>
          <a:effectLst/>
        </p:spPr>
        <p:txBody>
          <a:bodyPr anchor="ctr"/>
          <a:lstStyle/>
          <a:p>
            <a:pPr>
              <a:lnSpc>
                <a:spcPct val="110000"/>
              </a:lnSpc>
              <a:spcBef>
                <a:spcPct val="50000"/>
              </a:spcBef>
              <a:buClr>
                <a:schemeClr val="hlink"/>
              </a:buClr>
              <a:defRPr/>
            </a:pPr>
            <a:r>
              <a:rPr lang="nl-BE" sz="1400" dirty="0">
                <a:solidFill>
                  <a:schemeClr val="bg1"/>
                </a:solidFill>
                <a:latin typeface="Arial" charset="0"/>
              </a:rPr>
              <a:t>Quarterly</a:t>
            </a:r>
            <a:endParaRPr lang="en-GB" sz="1400" dirty="0">
              <a:solidFill>
                <a:schemeClr val="bg1"/>
              </a:solidFill>
              <a:latin typeface="Arial" charset="0"/>
            </a:endParaRPr>
          </a:p>
        </p:txBody>
      </p:sp>
      <p:sp>
        <p:nvSpPr>
          <p:cNvPr id="12" name="Rectangle 11"/>
          <p:cNvSpPr/>
          <p:nvPr/>
        </p:nvSpPr>
        <p:spPr bwMode="auto">
          <a:xfrm>
            <a:off x="250825" y="1196975"/>
            <a:ext cx="1092200" cy="519113"/>
          </a:xfrm>
          <a:prstGeom prst="rect">
            <a:avLst/>
          </a:prstGeom>
          <a:solidFill>
            <a:schemeClr val="tx2"/>
          </a:solidFill>
          <a:ln w="9525" cap="flat" cmpd="sng" algn="ctr">
            <a:solidFill>
              <a:schemeClr val="tx1">
                <a:lumMod val="75000"/>
              </a:schemeClr>
            </a:solidFill>
            <a:prstDash val="solid"/>
            <a:round/>
            <a:headEnd type="none" w="med" len="med"/>
            <a:tailEnd type="none" w="med" len="med"/>
          </a:ln>
          <a:effectLst/>
        </p:spPr>
        <p:txBody>
          <a:bodyPr anchor="ctr"/>
          <a:lstStyle/>
          <a:p>
            <a:pPr>
              <a:lnSpc>
                <a:spcPct val="110000"/>
              </a:lnSpc>
              <a:spcBef>
                <a:spcPct val="50000"/>
              </a:spcBef>
              <a:buClr>
                <a:schemeClr val="hlink"/>
              </a:buClr>
              <a:defRPr/>
            </a:pPr>
            <a:r>
              <a:rPr lang="nl-BE" sz="1400" dirty="0">
                <a:solidFill>
                  <a:schemeClr val="bg1"/>
                </a:solidFill>
                <a:latin typeface="Arial" charset="0"/>
              </a:rPr>
              <a:t>Frequency</a:t>
            </a:r>
            <a:endParaRPr lang="en-GB" sz="1400" dirty="0">
              <a:solidFill>
                <a:schemeClr val="bg1"/>
              </a:solidFill>
              <a:latin typeface="Arial" charset="0"/>
            </a:endParaRPr>
          </a:p>
        </p:txBody>
      </p:sp>
      <p:sp>
        <p:nvSpPr>
          <p:cNvPr id="13" name="Rectangle 12"/>
          <p:cNvSpPr/>
          <p:nvPr/>
        </p:nvSpPr>
        <p:spPr bwMode="auto">
          <a:xfrm>
            <a:off x="1465263" y="1196975"/>
            <a:ext cx="5194300" cy="519113"/>
          </a:xfrm>
          <a:prstGeom prst="rect">
            <a:avLst/>
          </a:prstGeom>
          <a:solidFill>
            <a:schemeClr val="tx2"/>
          </a:solidFill>
          <a:ln w="9525" cap="flat" cmpd="sng" algn="ctr">
            <a:solidFill>
              <a:schemeClr val="tx1">
                <a:lumMod val="75000"/>
              </a:schemeClr>
            </a:solidFill>
            <a:prstDash val="solid"/>
            <a:round/>
            <a:headEnd type="none" w="med" len="med"/>
            <a:tailEnd type="none" w="med" len="med"/>
          </a:ln>
          <a:effectLst/>
        </p:spPr>
        <p:txBody>
          <a:bodyPr anchor="ctr"/>
          <a:lstStyle/>
          <a:p>
            <a:pPr algn="ctr">
              <a:lnSpc>
                <a:spcPct val="110000"/>
              </a:lnSpc>
              <a:spcBef>
                <a:spcPct val="50000"/>
              </a:spcBef>
              <a:buClr>
                <a:schemeClr val="hlink"/>
              </a:buClr>
              <a:defRPr/>
            </a:pPr>
            <a:r>
              <a:rPr lang="nl-BE" sz="1400" dirty="0">
                <a:solidFill>
                  <a:schemeClr val="bg1"/>
                </a:solidFill>
                <a:latin typeface="Arial" charset="0"/>
              </a:rPr>
              <a:t>Questions:</a:t>
            </a:r>
            <a:r>
              <a:rPr lang="en-GB" sz="1400" dirty="0">
                <a:solidFill>
                  <a:schemeClr val="bg1"/>
                </a:solidFill>
                <a:latin typeface="Arial" charset="0"/>
              </a:rPr>
              <a:t> On or off target? What is going on?</a:t>
            </a:r>
            <a:endParaRPr lang="nl-BE" sz="1400" dirty="0">
              <a:solidFill>
                <a:schemeClr val="bg1"/>
              </a:solidFill>
              <a:latin typeface="Arial" charset="0"/>
            </a:endParaRPr>
          </a:p>
        </p:txBody>
      </p:sp>
      <p:sp>
        <p:nvSpPr>
          <p:cNvPr id="14" name="Rectangle 13"/>
          <p:cNvSpPr/>
          <p:nvPr/>
        </p:nvSpPr>
        <p:spPr bwMode="auto">
          <a:xfrm>
            <a:off x="6804025" y="1196975"/>
            <a:ext cx="2087563" cy="519113"/>
          </a:xfrm>
          <a:prstGeom prst="rect">
            <a:avLst/>
          </a:prstGeom>
          <a:solidFill>
            <a:schemeClr val="tx2"/>
          </a:solidFill>
          <a:ln w="9525" cap="flat" cmpd="sng" algn="ctr">
            <a:solidFill>
              <a:schemeClr val="tx1">
                <a:lumMod val="75000"/>
              </a:schemeClr>
            </a:solidFill>
            <a:prstDash val="solid"/>
            <a:round/>
            <a:headEnd type="none" w="med" len="med"/>
            <a:tailEnd type="none" w="med" len="med"/>
          </a:ln>
          <a:effectLst/>
        </p:spPr>
        <p:txBody>
          <a:bodyPr anchor="ctr"/>
          <a:lstStyle/>
          <a:p>
            <a:pPr algn="ctr">
              <a:lnSpc>
                <a:spcPct val="110000"/>
              </a:lnSpc>
              <a:spcBef>
                <a:spcPct val="50000"/>
              </a:spcBef>
              <a:buClr>
                <a:schemeClr val="hlink"/>
              </a:buClr>
              <a:defRPr/>
            </a:pPr>
            <a:r>
              <a:rPr lang="nl-BE" sz="1400" dirty="0">
                <a:solidFill>
                  <a:schemeClr val="bg1"/>
                </a:solidFill>
                <a:latin typeface="Arial" charset="0"/>
              </a:rPr>
              <a:t>Action</a:t>
            </a:r>
            <a:endParaRPr lang="en-GB" sz="1400" dirty="0">
              <a:solidFill>
                <a:schemeClr val="bg1"/>
              </a:solidFill>
              <a:latin typeface="Arial" charset="0"/>
            </a:endParaRPr>
          </a:p>
        </p:txBody>
      </p:sp>
      <p:sp>
        <p:nvSpPr>
          <p:cNvPr id="15" name="Rectangle 14"/>
          <p:cNvSpPr/>
          <p:nvPr/>
        </p:nvSpPr>
        <p:spPr bwMode="auto">
          <a:xfrm>
            <a:off x="1465263" y="1844676"/>
            <a:ext cx="5194300" cy="2587840"/>
          </a:xfrm>
          <a:prstGeom prst="rect">
            <a:avLst/>
          </a:prstGeom>
          <a:noFill/>
          <a:ln w="9525" cap="flat" cmpd="sng" algn="ctr">
            <a:solidFill>
              <a:schemeClr val="tx1">
                <a:lumMod val="75000"/>
              </a:schemeClr>
            </a:solidFill>
            <a:prstDash val="solid"/>
            <a:round/>
            <a:headEnd type="none" w="med" len="med"/>
            <a:tailEnd type="none" w="med" len="med"/>
          </a:ln>
          <a:effectLst/>
        </p:spPr>
        <p:txBody>
          <a:bodyPr/>
          <a:lstStyle/>
          <a:p>
            <a:pPr algn="l">
              <a:lnSpc>
                <a:spcPct val="110000"/>
              </a:lnSpc>
              <a:spcBef>
                <a:spcPts val="0"/>
              </a:spcBef>
              <a:buClr>
                <a:schemeClr val="hlink"/>
              </a:buClr>
              <a:defRPr/>
            </a:pPr>
            <a:r>
              <a:rPr lang="nl-BE" sz="1200" b="0" u="sng" dirty="0">
                <a:solidFill>
                  <a:schemeClr val="tx1">
                    <a:lumMod val="75000"/>
                  </a:schemeClr>
                </a:solidFill>
                <a:latin typeface="Arial" charset="0"/>
              </a:rPr>
              <a:t>Compare with the target</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Is the number of patients tested on target? Why is </a:t>
            </a:r>
            <a:r>
              <a:rPr lang="nl-BE" sz="1200" b="0" dirty="0">
                <a:solidFill>
                  <a:schemeClr val="tx1">
                    <a:lumMod val="75000"/>
                  </a:schemeClr>
                </a:solidFill>
              </a:rPr>
              <a:t>the number of patients tested </a:t>
            </a:r>
            <a:r>
              <a:rPr lang="nl-BE" sz="1200" b="0" dirty="0">
                <a:solidFill>
                  <a:schemeClr val="tx1">
                    <a:lumMod val="75000"/>
                  </a:schemeClr>
                </a:solidFill>
                <a:latin typeface="Arial" charset="0"/>
              </a:rPr>
              <a:t>not on target? </a:t>
            </a:r>
          </a:p>
          <a:p>
            <a:pPr algn="l">
              <a:lnSpc>
                <a:spcPct val="110000"/>
              </a:lnSpc>
              <a:spcBef>
                <a:spcPts val="0"/>
              </a:spcBef>
              <a:buClr>
                <a:schemeClr val="hlink"/>
              </a:buClr>
              <a:buFont typeface="Arial" pitchFamily="34" charset="0"/>
              <a:buChar char="•"/>
              <a:defRPr/>
            </a:pPr>
            <a:endParaRPr lang="nl-BE" sz="1200" b="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Is the ‘actual’ number of nurses administering the tests on target </a:t>
            </a:r>
          </a:p>
          <a:p>
            <a:pPr algn="l">
              <a:lnSpc>
                <a:spcPct val="110000"/>
              </a:lnSpc>
              <a:spcBef>
                <a:spcPts val="0"/>
              </a:spcBef>
              <a:buClr>
                <a:schemeClr val="hlink"/>
              </a:buClr>
              <a:defRPr/>
            </a:pPr>
            <a:r>
              <a:rPr lang="nl-BE" sz="1200" b="0" dirty="0">
                <a:solidFill>
                  <a:schemeClr val="tx1">
                    <a:lumMod val="75000"/>
                  </a:schemeClr>
                </a:solidFill>
                <a:latin typeface="Arial" charset="0"/>
              </a:rPr>
              <a:t>Why do we have a deviation from target?</a:t>
            </a:r>
          </a:p>
          <a:p>
            <a:pPr algn="l">
              <a:lnSpc>
                <a:spcPct val="110000"/>
              </a:lnSpc>
              <a:spcBef>
                <a:spcPts val="0"/>
              </a:spcBef>
              <a:buClr>
                <a:schemeClr val="hlink"/>
              </a:buClr>
              <a:buFont typeface="Arial" pitchFamily="34" charset="0"/>
              <a:buChar char="•"/>
              <a:defRPr/>
            </a:pPr>
            <a:endParaRPr lang="en-GB" sz="1200" b="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r>
              <a:rPr lang="en-GB" sz="1200" b="0" dirty="0">
                <a:solidFill>
                  <a:schemeClr val="tx1">
                    <a:lumMod val="75000"/>
                  </a:schemeClr>
                </a:solidFill>
                <a:latin typeface="Arial" charset="0"/>
              </a:rPr>
              <a:t>Is the number of tests administered in line with the allocated capacity ? Why is the ‘actual’ output not in line with the allocated capacity (e.g. </a:t>
            </a:r>
            <a:r>
              <a:rPr lang="en-GB" sz="1200" b="0" dirty="0" err="1">
                <a:solidFill>
                  <a:schemeClr val="tx1">
                    <a:lumMod val="75000"/>
                  </a:schemeClr>
                </a:solidFill>
                <a:latin typeface="Arial" charset="0"/>
              </a:rPr>
              <a:t>nb</a:t>
            </a:r>
            <a:r>
              <a:rPr lang="en-GB" sz="1200" b="0" dirty="0">
                <a:solidFill>
                  <a:schemeClr val="tx1">
                    <a:lumMod val="75000"/>
                  </a:schemeClr>
                </a:solidFill>
                <a:latin typeface="Arial" charset="0"/>
              </a:rPr>
              <a:t>. of nurses working on testing during the same as the previous quarter)</a:t>
            </a:r>
          </a:p>
          <a:p>
            <a:pPr algn="l">
              <a:lnSpc>
                <a:spcPct val="110000"/>
              </a:lnSpc>
              <a:spcBef>
                <a:spcPts val="0"/>
              </a:spcBef>
              <a:buClr>
                <a:schemeClr val="hlink"/>
              </a:buClr>
              <a:buFont typeface="Arial" pitchFamily="34" charset="0"/>
              <a:buChar char="•"/>
              <a:defRPr/>
            </a:pPr>
            <a:endParaRPr lang="en-GB" sz="1200" b="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r>
              <a:rPr lang="en-GB" sz="1200" b="0" dirty="0">
                <a:solidFill>
                  <a:schemeClr val="tx1">
                    <a:lumMod val="75000"/>
                  </a:schemeClr>
                </a:solidFill>
              </a:rPr>
              <a:t>Has the management testing plan been disseminated. If not why?</a:t>
            </a:r>
            <a:endParaRPr lang="en-GB" sz="1200" b="0" dirty="0">
              <a:solidFill>
                <a:schemeClr val="tx1">
                  <a:lumMod val="75000"/>
                </a:schemeClr>
              </a:solidFill>
              <a:latin typeface="Arial" charset="0"/>
            </a:endParaRPr>
          </a:p>
        </p:txBody>
      </p:sp>
      <p:sp>
        <p:nvSpPr>
          <p:cNvPr id="17" name="Rectangle 16"/>
          <p:cNvSpPr/>
          <p:nvPr/>
        </p:nvSpPr>
        <p:spPr bwMode="auto">
          <a:xfrm>
            <a:off x="1476375" y="4561105"/>
            <a:ext cx="5194300" cy="1549560"/>
          </a:xfrm>
          <a:prstGeom prst="rect">
            <a:avLst/>
          </a:prstGeom>
          <a:noFill/>
          <a:ln w="9525" cap="flat" cmpd="sng" algn="ctr">
            <a:solidFill>
              <a:schemeClr val="tx1">
                <a:lumMod val="75000"/>
              </a:schemeClr>
            </a:solidFill>
            <a:prstDash val="solid"/>
            <a:round/>
            <a:headEnd type="none" w="med" len="med"/>
            <a:tailEnd type="none" w="med" len="med"/>
          </a:ln>
          <a:effectLst/>
        </p:spPr>
        <p:txBody>
          <a:bodyPr/>
          <a:lstStyle/>
          <a:p>
            <a:pPr algn="l">
              <a:lnSpc>
                <a:spcPct val="110000"/>
              </a:lnSpc>
              <a:spcBef>
                <a:spcPts val="0"/>
              </a:spcBef>
              <a:buClr>
                <a:schemeClr val="hlink"/>
              </a:buClr>
              <a:defRPr/>
            </a:pPr>
            <a:r>
              <a:rPr lang="nl-BE" sz="1200" b="0" u="sng" dirty="0">
                <a:solidFill>
                  <a:schemeClr val="tx1">
                    <a:lumMod val="75000"/>
                  </a:schemeClr>
                </a:solidFill>
                <a:latin typeface="Arial" charset="0"/>
              </a:rPr>
              <a:t>Compare with target and analyze trend</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Is the testing within target? Why not? What is going on?</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Is the number of tests administered on target?</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Is the number of </a:t>
            </a:r>
            <a:r>
              <a:rPr lang="nl-BE" sz="1200" b="0" dirty="0">
                <a:solidFill>
                  <a:schemeClr val="tx1">
                    <a:lumMod val="75000"/>
                  </a:schemeClr>
                </a:solidFill>
              </a:rPr>
              <a:t>new patients </a:t>
            </a:r>
            <a:r>
              <a:rPr lang="nl-BE" sz="1200" b="0" dirty="0">
                <a:solidFill>
                  <a:schemeClr val="tx1">
                    <a:lumMod val="75000"/>
                  </a:schemeClr>
                </a:solidFill>
                <a:latin typeface="Arial" charset="0"/>
              </a:rPr>
              <a:t>as expected. Why not?</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Where do we need to focus on the long term ?</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Was the resource allocation optimal? </a:t>
            </a: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What is the trend? Is there a systematic pattern?</a:t>
            </a:r>
          </a:p>
          <a:p>
            <a:pPr algn="l">
              <a:lnSpc>
                <a:spcPct val="110000"/>
              </a:lnSpc>
              <a:spcBef>
                <a:spcPts val="0"/>
              </a:spcBef>
              <a:buClr>
                <a:schemeClr val="hlink"/>
              </a:buClr>
              <a:buFont typeface="Arial" pitchFamily="34" charset="0"/>
              <a:buChar char="•"/>
              <a:defRPr/>
            </a:pPr>
            <a:endParaRPr lang="nl-BE" sz="120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endParaRPr lang="nl-BE" sz="120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endParaRPr lang="nl-BE" sz="1200" dirty="0">
              <a:solidFill>
                <a:schemeClr val="tx1">
                  <a:lumMod val="75000"/>
                </a:schemeClr>
              </a:solidFill>
              <a:latin typeface="Arial" charset="0"/>
            </a:endParaRPr>
          </a:p>
          <a:p>
            <a:pPr algn="l">
              <a:lnSpc>
                <a:spcPct val="110000"/>
              </a:lnSpc>
              <a:spcBef>
                <a:spcPts val="0"/>
              </a:spcBef>
              <a:buClr>
                <a:schemeClr val="hlink"/>
              </a:buClr>
              <a:defRPr/>
            </a:pPr>
            <a:endParaRPr lang="en-GB" sz="1200" dirty="0">
              <a:solidFill>
                <a:schemeClr val="tx1">
                  <a:lumMod val="75000"/>
                </a:schemeClr>
              </a:solidFill>
              <a:latin typeface="Arial" charset="0"/>
            </a:endParaRPr>
          </a:p>
        </p:txBody>
      </p:sp>
      <p:sp>
        <p:nvSpPr>
          <p:cNvPr id="35853" name="Rectangle 20"/>
          <p:cNvSpPr>
            <a:spLocks noChangeArrowheads="1"/>
          </p:cNvSpPr>
          <p:nvPr/>
        </p:nvSpPr>
        <p:spPr bwMode="auto">
          <a:xfrm>
            <a:off x="7812088" y="6164263"/>
            <a:ext cx="1119187"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l" eaLnBrk="1" hangingPunct="1">
              <a:lnSpc>
                <a:spcPct val="110000"/>
              </a:lnSpc>
              <a:spcBef>
                <a:spcPct val="50000"/>
              </a:spcBef>
              <a:buClr>
                <a:schemeClr val="hlink"/>
              </a:buClr>
            </a:pPr>
            <a:endParaRPr lang="en-GB" altLang="en-US" sz="2000">
              <a:solidFill>
                <a:schemeClr val="bg1"/>
              </a:solidFill>
            </a:endParaRPr>
          </a:p>
        </p:txBody>
      </p:sp>
      <p:sp>
        <p:nvSpPr>
          <p:cNvPr id="18" name="Rectangle 17"/>
          <p:cNvSpPr/>
          <p:nvPr/>
        </p:nvSpPr>
        <p:spPr bwMode="auto">
          <a:xfrm>
            <a:off x="6804025" y="1844675"/>
            <a:ext cx="2087563" cy="4265989"/>
          </a:xfrm>
          <a:prstGeom prst="rect">
            <a:avLst/>
          </a:prstGeom>
          <a:noFill/>
          <a:ln w="9525" cap="flat" cmpd="sng" algn="ctr">
            <a:solidFill>
              <a:schemeClr val="tx1">
                <a:lumMod val="75000"/>
              </a:schemeClr>
            </a:solidFill>
            <a:prstDash val="solid"/>
            <a:round/>
            <a:headEnd type="none" w="med" len="med"/>
            <a:tailEnd type="none" w="med" len="med"/>
          </a:ln>
          <a:effectLst/>
        </p:spPr>
        <p:txBody>
          <a:bodyPr/>
          <a:lstStyle/>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When you have a deviation from the target you organize an adhoc problem solving session (with the relevant team members/managers) in order to find the root cause. </a:t>
            </a:r>
          </a:p>
          <a:p>
            <a:pPr algn="l">
              <a:lnSpc>
                <a:spcPct val="110000"/>
              </a:lnSpc>
              <a:spcBef>
                <a:spcPts val="0"/>
              </a:spcBef>
              <a:buClr>
                <a:schemeClr val="hlink"/>
              </a:buClr>
              <a:buFont typeface="Arial" pitchFamily="34" charset="0"/>
              <a:buChar char="•"/>
              <a:defRPr/>
            </a:pPr>
            <a:endParaRPr lang="nl-BE" sz="1200" b="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Once that you have the root cause, you define solutions and  you create an action plan to get the KPI back on target.</a:t>
            </a:r>
          </a:p>
          <a:p>
            <a:pPr algn="l">
              <a:lnSpc>
                <a:spcPct val="110000"/>
              </a:lnSpc>
              <a:spcBef>
                <a:spcPts val="0"/>
              </a:spcBef>
              <a:buClr>
                <a:schemeClr val="hlink"/>
              </a:buClr>
              <a:buFont typeface="Arial" pitchFamily="34" charset="0"/>
              <a:buChar char="•"/>
              <a:defRPr/>
            </a:pPr>
            <a:endParaRPr lang="nl-BE" sz="1200" b="0" dirty="0">
              <a:solidFill>
                <a:schemeClr val="tx1">
                  <a:lumMod val="75000"/>
                </a:schemeClr>
              </a:solidFill>
              <a:latin typeface="Arial" charset="0"/>
            </a:endParaRPr>
          </a:p>
          <a:p>
            <a:pPr algn="l">
              <a:lnSpc>
                <a:spcPct val="110000"/>
              </a:lnSpc>
              <a:spcBef>
                <a:spcPts val="0"/>
              </a:spcBef>
              <a:buClr>
                <a:schemeClr val="hlink"/>
              </a:buClr>
              <a:buFont typeface="Arial" pitchFamily="34" charset="0"/>
              <a:buChar char="•"/>
              <a:defRPr/>
            </a:pPr>
            <a:r>
              <a:rPr lang="nl-BE" sz="1200" b="0" dirty="0">
                <a:solidFill>
                  <a:schemeClr val="tx1">
                    <a:lumMod val="75000"/>
                  </a:schemeClr>
                </a:solidFill>
                <a:latin typeface="Arial" charset="0"/>
              </a:rPr>
              <a:t>Follow-up. Check if the implemented actions have the expected effect on the Indicator.</a:t>
            </a:r>
          </a:p>
          <a:p>
            <a:pPr algn="l">
              <a:lnSpc>
                <a:spcPct val="110000"/>
              </a:lnSpc>
              <a:spcBef>
                <a:spcPts val="0"/>
              </a:spcBef>
              <a:buClr>
                <a:schemeClr val="hlink"/>
              </a:buClr>
              <a:buFont typeface="Arial" pitchFamily="34" charset="0"/>
              <a:buChar char="•"/>
              <a:defRPr/>
            </a:pPr>
            <a:endParaRPr lang="nl-BE" sz="1200" dirty="0">
              <a:solidFill>
                <a:schemeClr val="tx1">
                  <a:lumMod val="75000"/>
                </a:schemeClr>
              </a:solidFill>
              <a:latin typeface="Arial" charset="0"/>
            </a:endParaRPr>
          </a:p>
          <a:p>
            <a:pPr algn="l">
              <a:lnSpc>
                <a:spcPct val="110000"/>
              </a:lnSpc>
              <a:spcBef>
                <a:spcPts val="0"/>
              </a:spcBef>
              <a:buClr>
                <a:schemeClr val="hlink"/>
              </a:buClr>
              <a:defRPr/>
            </a:pPr>
            <a:endParaRPr lang="nl-BE" sz="1200" dirty="0">
              <a:solidFill>
                <a:schemeClr val="tx1">
                  <a:lumMod val="75000"/>
                </a:schemeClr>
              </a:solidFill>
              <a:latin typeface="Arial" charset="0"/>
            </a:endParaRPr>
          </a:p>
          <a:p>
            <a:pPr algn="l">
              <a:lnSpc>
                <a:spcPct val="110000"/>
              </a:lnSpc>
              <a:spcBef>
                <a:spcPts val="0"/>
              </a:spcBef>
              <a:buClr>
                <a:schemeClr val="hlink"/>
              </a:buClr>
              <a:defRPr/>
            </a:pPr>
            <a:endParaRPr lang="nl-BE" sz="1200" dirty="0">
              <a:solidFill>
                <a:schemeClr val="tx1">
                  <a:lumMod val="75000"/>
                </a:schemeClr>
              </a:solidFill>
              <a:latin typeface="Arial" charset="0"/>
            </a:endParaRPr>
          </a:p>
          <a:p>
            <a:pPr algn="l">
              <a:lnSpc>
                <a:spcPct val="110000"/>
              </a:lnSpc>
              <a:spcBef>
                <a:spcPts val="0"/>
              </a:spcBef>
              <a:buClr>
                <a:schemeClr val="hlink"/>
              </a:buClr>
              <a:defRPr/>
            </a:pPr>
            <a:r>
              <a:rPr lang="nl-BE" sz="1200" dirty="0">
                <a:solidFill>
                  <a:schemeClr val="tx1">
                    <a:lumMod val="75000"/>
                  </a:schemeClr>
                </a:solidFill>
                <a:latin typeface="Arial" charset="0"/>
              </a:rPr>
              <a:t> </a:t>
            </a:r>
            <a:endParaRPr lang="en-GB" sz="1200" dirty="0">
              <a:solidFill>
                <a:schemeClr val="tx1">
                  <a:lumMod val="75000"/>
                </a:schemeClr>
              </a:solidFill>
              <a:latin typeface="Arial" charset="0"/>
            </a:endParaRPr>
          </a:p>
        </p:txBody>
      </p:sp>
      <p:sp>
        <p:nvSpPr>
          <p:cNvPr id="16" name="Slide Number Placeholder 2"/>
          <p:cNvSpPr>
            <a:spLocks noGrp="1"/>
          </p:cNvSpPr>
          <p:nvPr>
            <p:ph type="sldNum" sz="quarter" idx="10"/>
          </p:nvPr>
        </p:nvSpPr>
        <p:spPr>
          <a:xfrm>
            <a:off x="7269164" y="6503990"/>
            <a:ext cx="1693862" cy="269875"/>
          </a:xfrm>
        </p:spPr>
        <p:txBody>
          <a:bodyPr/>
          <a:lstStyle/>
          <a:p>
            <a:pPr>
              <a:defRPr/>
            </a:pPr>
            <a:fld id="{28A37779-3EFF-4C44-81BE-A0A03BDD188D}" type="slidenum">
              <a:rPr lang="en-AU" smtClean="0"/>
              <a:pPr>
                <a:defRPr/>
              </a:pPr>
              <a:t>67</a:t>
            </a:fld>
            <a:endParaRPr lang="en-AU" dirty="0"/>
          </a:p>
        </p:txBody>
      </p:sp>
    </p:spTree>
    <p:extLst>
      <p:ext uri="{BB962C8B-B14F-4D97-AF65-F5344CB8AC3E}">
        <p14:creationId xmlns:p14="http://schemas.microsoft.com/office/powerpoint/2010/main" val="608344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858B-FA07-4957-A4D2-BB1D4927F10D}"/>
              </a:ext>
            </a:extLst>
          </p:cNvPr>
          <p:cNvSpPr>
            <a:spLocks noGrp="1"/>
          </p:cNvSpPr>
          <p:nvPr>
            <p:ph type="title"/>
          </p:nvPr>
        </p:nvSpPr>
        <p:spPr/>
        <p:txBody>
          <a:bodyPr/>
          <a:lstStyle/>
          <a:p>
            <a:r>
              <a:rPr lang="en-ZA" dirty="0"/>
              <a:t>Review and Monitoring for Impact on Health Outcomes</a:t>
            </a:r>
          </a:p>
        </p:txBody>
      </p:sp>
      <p:sp>
        <p:nvSpPr>
          <p:cNvPr id="3" name="Slide Number Placeholder 2">
            <a:extLst>
              <a:ext uri="{FF2B5EF4-FFF2-40B4-BE49-F238E27FC236}">
                <a16:creationId xmlns:a16="http://schemas.microsoft.com/office/drawing/2014/main" id="{36467FE4-AC02-40FE-884F-80A46601F654}"/>
              </a:ext>
            </a:extLst>
          </p:cNvPr>
          <p:cNvSpPr>
            <a:spLocks noGrp="1"/>
          </p:cNvSpPr>
          <p:nvPr>
            <p:ph type="sldNum" sz="quarter" idx="11"/>
          </p:nvPr>
        </p:nvSpPr>
        <p:spPr/>
        <p:txBody>
          <a:bodyPr/>
          <a:lstStyle/>
          <a:p>
            <a:fld id="{6F95C33E-24F2-452D-AE9F-D6633E523EED}" type="slidenum">
              <a:rPr lang="en-ZA" smtClean="0"/>
              <a:pPr/>
              <a:t>68</a:t>
            </a:fld>
            <a:endParaRPr lang="en-ZA"/>
          </a:p>
        </p:txBody>
      </p:sp>
      <p:graphicFrame>
        <p:nvGraphicFramePr>
          <p:cNvPr id="8" name="Table 7">
            <a:extLst>
              <a:ext uri="{FF2B5EF4-FFF2-40B4-BE49-F238E27FC236}">
                <a16:creationId xmlns:a16="http://schemas.microsoft.com/office/drawing/2014/main" id="{68C874DC-5A92-4979-8870-183DB3FB611B}"/>
              </a:ext>
            </a:extLst>
          </p:cNvPr>
          <p:cNvGraphicFramePr>
            <a:graphicFrameLocks noGrp="1"/>
          </p:cNvGraphicFramePr>
          <p:nvPr>
            <p:extLst>
              <p:ext uri="{D42A27DB-BD31-4B8C-83A1-F6EECF244321}">
                <p14:modId xmlns:p14="http://schemas.microsoft.com/office/powerpoint/2010/main" val="631416068"/>
              </p:ext>
            </p:extLst>
          </p:nvPr>
        </p:nvGraphicFramePr>
        <p:xfrm>
          <a:off x="250825" y="1703988"/>
          <a:ext cx="8602588" cy="4003996"/>
        </p:xfrm>
        <a:graphic>
          <a:graphicData uri="http://schemas.openxmlformats.org/drawingml/2006/table">
            <a:tbl>
              <a:tblPr/>
              <a:tblGrid>
                <a:gridCol w="2150647">
                  <a:extLst>
                    <a:ext uri="{9D8B030D-6E8A-4147-A177-3AD203B41FA5}">
                      <a16:colId xmlns:a16="http://schemas.microsoft.com/office/drawing/2014/main" val="2903996785"/>
                    </a:ext>
                  </a:extLst>
                </a:gridCol>
                <a:gridCol w="2150647">
                  <a:extLst>
                    <a:ext uri="{9D8B030D-6E8A-4147-A177-3AD203B41FA5}">
                      <a16:colId xmlns:a16="http://schemas.microsoft.com/office/drawing/2014/main" val="3490885354"/>
                    </a:ext>
                  </a:extLst>
                </a:gridCol>
                <a:gridCol w="2150647">
                  <a:extLst>
                    <a:ext uri="{9D8B030D-6E8A-4147-A177-3AD203B41FA5}">
                      <a16:colId xmlns:a16="http://schemas.microsoft.com/office/drawing/2014/main" val="301981069"/>
                    </a:ext>
                  </a:extLst>
                </a:gridCol>
                <a:gridCol w="2150647">
                  <a:extLst>
                    <a:ext uri="{9D8B030D-6E8A-4147-A177-3AD203B41FA5}">
                      <a16:colId xmlns:a16="http://schemas.microsoft.com/office/drawing/2014/main" val="1015668396"/>
                    </a:ext>
                  </a:extLst>
                </a:gridCol>
              </a:tblGrid>
              <a:tr h="572704">
                <a:tc>
                  <a:txBody>
                    <a:bodyPr/>
                    <a:lstStyle/>
                    <a:p>
                      <a:pPr>
                        <a:lnSpc>
                          <a:spcPct val="107000"/>
                        </a:lnSpc>
                      </a:pPr>
                      <a:endParaRPr lang="en-ZA" sz="900">
                        <a:effectLst/>
                        <a:latin typeface="Calibri" panose="020F0502020204030204" pitchFamily="34" charset="0"/>
                      </a:endParaRPr>
                    </a:p>
                  </a:txBody>
                  <a:tcPr marL="77422" marR="77422" marT="38711" marB="38711">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07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District</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14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PHC Facilities</a:t>
                      </a:r>
                      <a:endParaRPr lang="en-Z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(with their Supervisors)</a:t>
                      </a:r>
                      <a:endParaRPr lang="en-Z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Hospitals</a:t>
                      </a:r>
                      <a:endParaRPr lang="en-Z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extLst>
                  <a:ext uri="{0D108BD9-81ED-4DB2-BD59-A6C34878D82A}">
                    <a16:rowId xmlns:a16="http://schemas.microsoft.com/office/drawing/2014/main" val="1450994592"/>
                  </a:ext>
                </a:extLst>
              </a:tr>
              <a:tr h="589337">
                <a:tc>
                  <a:txBody>
                    <a:bodyPr/>
                    <a:lstStyle/>
                    <a:p>
                      <a:pPr>
                        <a:lnSpc>
                          <a:spcPct val="107000"/>
                        </a:lnSpc>
                        <a:spcAft>
                          <a:spcPts val="800"/>
                        </a:spcAft>
                      </a:pPr>
                      <a:r>
                        <a:rPr lang="en-US" sz="14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Review actions in the light of results</a:t>
                      </a:r>
                      <a:endParaRPr lang="en-ZA"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District Management Team (</a:t>
                      </a:r>
                      <a:r>
                        <a:rPr lang="en-US" sz="900" b="1" dirty="0" err="1">
                          <a:effectLst/>
                          <a:latin typeface="Arial" panose="020B0604020202020204" pitchFamily="34" charset="0"/>
                          <a:ea typeface="Calibri" panose="020F0502020204030204" pitchFamily="34" charset="0"/>
                          <a:cs typeface="Times New Roman" panose="02020603050405020304" pitchFamily="18" charset="0"/>
                        </a:rPr>
                        <a:t>DMT</a:t>
                      </a:r>
                      <a:r>
                        <a:rPr lang="en-US" sz="900" b="1" dirty="0">
                          <a:effectLst/>
                          <a:latin typeface="Arial" panose="020B0604020202020204" pitchFamily="34" charset="0"/>
                          <a:ea typeface="Calibri" panose="020F0502020204030204" pitchFamily="34" charset="0"/>
                          <a:cs typeface="Times New Roman" panose="02020603050405020304" pitchFamily="18" charset="0"/>
                        </a:rPr>
                        <a:t>) Meeting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tc>
                  <a:txBody>
                    <a:bodyPr/>
                    <a:lstStyle/>
                    <a:p>
                      <a:pPr algn="ctr">
                        <a:lnSpc>
                          <a:spcPct val="107000"/>
                        </a:lnSpc>
                        <a:spcAft>
                          <a:spcPts val="800"/>
                        </a:spcAft>
                      </a:pPr>
                      <a:r>
                        <a:rPr lang="en-US" sz="900" b="1">
                          <a:effectLst/>
                          <a:latin typeface="Arial" panose="020B0604020202020204" pitchFamily="34" charset="0"/>
                          <a:ea typeface="Calibri" panose="020F0502020204030204" pitchFamily="34" charset="0"/>
                          <a:cs typeface="Times New Roman" panose="02020603050405020304" pitchFamily="18" charset="0"/>
                        </a:rPr>
                        <a:t>Monthly PHC Meeting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b="1">
                          <a:effectLst/>
                          <a:latin typeface="Arial" panose="020B0604020202020204" pitchFamily="34" charset="0"/>
                          <a:ea typeface="Calibri" panose="020F0502020204030204" pitchFamily="34" charset="0"/>
                          <a:cs typeface="Times New Roman" panose="02020603050405020304" pitchFamily="18" charset="0"/>
                        </a:rPr>
                        <a:t>(per sub-District)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tc>
                  <a:txBody>
                    <a:bodyPr/>
                    <a:lstStyle/>
                    <a:p>
                      <a:pPr algn="ctr">
                        <a:lnSpc>
                          <a:spcPct val="107000"/>
                        </a:lnSpc>
                        <a:spcAft>
                          <a:spcPts val="80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Monthly Hospital Clinical meeting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r>
                        <a:rPr lang="en-US" sz="900" b="1" dirty="0" err="1">
                          <a:effectLst/>
                          <a:latin typeface="Arial" panose="020B0604020202020204" pitchFamily="34" charset="0"/>
                          <a:ea typeface="Calibri" panose="020F0502020204030204" pitchFamily="34" charset="0"/>
                          <a:cs typeface="Times New Roman" panose="02020603050405020304" pitchFamily="18" charset="0"/>
                        </a:rPr>
                        <a:t>PPIP</a:t>
                      </a:r>
                      <a:r>
                        <a:rPr lang="en-US" sz="900" b="1" dirty="0">
                          <a:effectLst/>
                          <a:latin typeface="Arial" panose="020B0604020202020204" pitchFamily="34" charset="0"/>
                          <a:ea typeface="Calibri" panose="020F0502020204030204" pitchFamily="34" charset="0"/>
                          <a:cs typeface="Times New Roman" panose="02020603050405020304" pitchFamily="18" charset="0"/>
                        </a:rPr>
                        <a:t>/</a:t>
                      </a:r>
                      <a:r>
                        <a:rPr lang="en-US" sz="900" b="1" dirty="0" err="1">
                          <a:effectLst/>
                          <a:latin typeface="Arial" panose="020B0604020202020204" pitchFamily="34" charset="0"/>
                          <a:ea typeface="Calibri" panose="020F0502020204030204" pitchFamily="34" charset="0"/>
                          <a:cs typeface="Times New Roman" panose="02020603050405020304" pitchFamily="18" charset="0"/>
                        </a:rPr>
                        <a:t>ChPIP</a:t>
                      </a:r>
                      <a:r>
                        <a:rPr lang="en-US" sz="900" b="1" dirty="0">
                          <a:effectLst/>
                          <a:latin typeface="Arial" panose="020B0604020202020204" pitchFamily="34" charset="0"/>
                          <a:ea typeface="Calibri" panose="020F0502020204030204" pitchFamily="34" charset="0"/>
                          <a:cs typeface="Times New Roman" panose="02020603050405020304" pitchFamily="18" charset="0"/>
                        </a:rPr>
                        <a:t>/</a:t>
                      </a:r>
                      <a:r>
                        <a:rPr lang="en-US" sz="900" b="1" dirty="0" err="1">
                          <a:effectLst/>
                          <a:latin typeface="Arial" panose="020B0604020202020204" pitchFamily="34" charset="0"/>
                          <a:ea typeface="Calibri" panose="020F0502020204030204" pitchFamily="34" charset="0"/>
                          <a:cs typeface="Times New Roman" panose="02020603050405020304" pitchFamily="18" charset="0"/>
                        </a:rPr>
                        <a:t>DHIS</a:t>
                      </a:r>
                      <a:r>
                        <a:rPr lang="en-US" sz="900" b="1" dirty="0">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910500317"/>
                  </a:ext>
                </a:extLst>
              </a:tr>
              <a:tr h="954506">
                <a:tc>
                  <a:txBody>
                    <a:bodyPr/>
                    <a:lstStyle/>
                    <a:p>
                      <a:pPr>
                        <a:lnSpc>
                          <a:spcPct val="107000"/>
                        </a:lnSpc>
                        <a:spcAft>
                          <a:spcPts val="800"/>
                        </a:spcAft>
                      </a:pPr>
                      <a:r>
                        <a:rPr lang="en-US" sz="14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Implement and track actions</a:t>
                      </a:r>
                      <a:endParaRPr lang="en-ZA"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Identify  and Implement actions needed for change, and support health facilities to enable implementation of their plans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FE7"/>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Implement actions needed for change. Respond to modifiable factors that led to deaths in Hospitals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FE7"/>
                    </a:solidFill>
                  </a:tcPr>
                </a:tc>
                <a:tc>
                  <a:txBody>
                    <a:bodyPr/>
                    <a:lstStyle/>
                    <a:p>
                      <a:pPr algn="ctr">
                        <a:lnSpc>
                          <a:spcPct val="107000"/>
                        </a:lnSpc>
                        <a:spcAft>
                          <a:spcPts val="800"/>
                        </a:spcAft>
                      </a:pPr>
                      <a:r>
                        <a:rPr lang="en-ZA" sz="900">
                          <a:effectLst/>
                          <a:latin typeface="Arial" panose="020B0604020202020204" pitchFamily="34" charset="0"/>
                          <a:ea typeface="Calibri" panose="020F0502020204030204" pitchFamily="34" charset="0"/>
                          <a:cs typeface="Times New Roman" panose="02020603050405020304" pitchFamily="18" charset="0"/>
                        </a:rPr>
                        <a:t>Identify and address Modifiable factors, and feedback those relevant to DMT for their response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FE7"/>
                    </a:solidFill>
                  </a:tcPr>
                </a:tc>
                <a:extLst>
                  <a:ext uri="{0D108BD9-81ED-4DB2-BD59-A6C34878D82A}">
                    <a16:rowId xmlns:a16="http://schemas.microsoft.com/office/drawing/2014/main" val="957905257"/>
                  </a:ext>
                </a:extLst>
              </a:tr>
              <a:tr h="657663">
                <a:tc>
                  <a:txBody>
                    <a:bodyPr/>
                    <a:lstStyle/>
                    <a:p>
                      <a:pPr>
                        <a:lnSpc>
                          <a:spcPct val="107000"/>
                        </a:lnSpc>
                        <a:spcAft>
                          <a:spcPts val="800"/>
                        </a:spcAft>
                      </a:pPr>
                      <a:r>
                        <a:rPr lang="en-US" sz="14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Analysis to Identify actions</a:t>
                      </a:r>
                      <a:endParaRPr lang="en-ZA" sz="1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Diagnosis and challenges (escalate to Provincial office where necessary)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tc>
                  <a:txBody>
                    <a:bodyPr/>
                    <a:lstStyle/>
                    <a:p>
                      <a:pPr algn="ctr">
                        <a:lnSpc>
                          <a:spcPct val="107000"/>
                        </a:lnSpc>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Identify challenges and where necessary Escalate challenges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tc>
                  <a:txBody>
                    <a:bodyPr/>
                    <a:lstStyle/>
                    <a:p>
                      <a:pPr algn="ctr">
                        <a:lnSpc>
                          <a:spcPct val="107000"/>
                        </a:lnSpc>
                        <a:spcAft>
                          <a:spcPts val="800"/>
                        </a:spcAft>
                      </a:pPr>
                      <a:r>
                        <a:rPr lang="en-US" sz="900" dirty="0" err="1">
                          <a:effectLst/>
                          <a:latin typeface="Arial" panose="020B0604020202020204" pitchFamily="34" charset="0"/>
                          <a:ea typeface="Calibri" panose="020F0502020204030204" pitchFamily="34" charset="0"/>
                          <a:cs typeface="Times New Roman" panose="02020603050405020304" pitchFamily="18" charset="0"/>
                        </a:rPr>
                        <a:t>PPIP</a:t>
                      </a:r>
                      <a:r>
                        <a:rPr lang="en-US" sz="900" dirty="0">
                          <a:effectLst/>
                          <a:latin typeface="Arial" panose="020B0604020202020204" pitchFamily="34" charset="0"/>
                          <a:ea typeface="Calibri" panose="020F0502020204030204" pitchFamily="34" charset="0"/>
                          <a:cs typeface="Times New Roman" panose="02020603050405020304" pitchFamily="18" charset="0"/>
                        </a:rPr>
                        <a:t>/</a:t>
                      </a:r>
                      <a:r>
                        <a:rPr lang="en-US" sz="900" dirty="0" err="1">
                          <a:effectLst/>
                          <a:latin typeface="Arial" panose="020B0604020202020204" pitchFamily="34" charset="0"/>
                          <a:ea typeface="Calibri" panose="020F0502020204030204" pitchFamily="34" charset="0"/>
                          <a:cs typeface="Times New Roman" panose="02020603050405020304" pitchFamily="18" charset="0"/>
                        </a:rPr>
                        <a:t>CHPIP</a:t>
                      </a:r>
                      <a:r>
                        <a:rPr lang="en-US" sz="900" dirty="0">
                          <a:effectLst/>
                          <a:latin typeface="Arial" panose="020B0604020202020204" pitchFamily="34" charset="0"/>
                          <a:ea typeface="Calibri" panose="020F0502020204030204" pitchFamily="34" charset="0"/>
                          <a:cs typeface="Times New Roman" panose="02020603050405020304" pitchFamily="18" charset="0"/>
                        </a:rPr>
                        <a:t> review/analysis &amp; capture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940707696"/>
                  </a:ext>
                </a:extLst>
              </a:tr>
              <a:tr h="657663">
                <a:tc>
                  <a:txBody>
                    <a:bodyPr/>
                    <a:lstStyle/>
                    <a:p>
                      <a:pPr>
                        <a:lnSpc>
                          <a:spcPct val="107000"/>
                        </a:lnSpc>
                        <a:spcAft>
                          <a:spcPts val="800"/>
                        </a:spcAft>
                      </a:pPr>
                      <a:r>
                        <a:rPr lang="en-US" sz="14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Track actions and monitor performance</a:t>
                      </a:r>
                      <a:endParaRPr lang="en-ZA"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Track performance (actions and indicators)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5FFE7"/>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Track performance (actions and indicators)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5FFE7"/>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Track numbers and causes of deaths (24 hour death report) and  mortality dashboard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5FFE7"/>
                    </a:solidFill>
                  </a:tcPr>
                </a:tc>
                <a:extLst>
                  <a:ext uri="{0D108BD9-81ED-4DB2-BD59-A6C34878D82A}">
                    <a16:rowId xmlns:a16="http://schemas.microsoft.com/office/drawing/2014/main" val="685052099"/>
                  </a:ext>
                </a:extLst>
              </a:tr>
              <a:tr h="509240">
                <a:tc>
                  <a:txBody>
                    <a:bodyPr/>
                    <a:lstStyle/>
                    <a:p>
                      <a:pPr>
                        <a:lnSpc>
                          <a:spcPct val="107000"/>
                        </a:lnSpc>
                        <a:spcAft>
                          <a:spcPts val="800"/>
                        </a:spcAft>
                      </a:pPr>
                      <a:r>
                        <a:rPr lang="en-US" sz="14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Know Your Targets</a:t>
                      </a:r>
                      <a:endParaRPr lang="en-ZA"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12700" cap="flat" cmpd="sng" algn="ctr">
                      <a:solidFill>
                        <a:srgbClr val="FF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D28"/>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Targets for HIV, TB, </a:t>
                      </a:r>
                      <a:r>
                        <a:rPr lang="en-US" sz="900" dirty="0" err="1">
                          <a:effectLst/>
                          <a:latin typeface="Arial" panose="020B0604020202020204" pitchFamily="34" charset="0"/>
                          <a:ea typeface="Calibri" panose="020F0502020204030204" pitchFamily="34" charset="0"/>
                          <a:cs typeface="Times New Roman" panose="02020603050405020304" pitchFamily="18" charset="0"/>
                        </a:rPr>
                        <a:t>MNCWH</a:t>
                      </a: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dirty="0" err="1">
                          <a:effectLst/>
                          <a:latin typeface="Arial" panose="020B0604020202020204" pitchFamily="34" charset="0"/>
                          <a:ea typeface="Calibri" panose="020F0502020204030204" pitchFamily="34" charset="0"/>
                          <a:cs typeface="Times New Roman" panose="02020603050405020304" pitchFamily="18" charset="0"/>
                        </a:rPr>
                        <a:t>NCD</a:t>
                      </a:r>
                      <a:r>
                        <a:rPr lang="en-US" sz="900" dirty="0">
                          <a:effectLst/>
                          <a:latin typeface="Arial" panose="020B0604020202020204" pitchFamily="34" charset="0"/>
                          <a:ea typeface="Calibri" panose="020F0502020204030204" pitchFamily="34" charset="0"/>
                          <a:cs typeface="Times New Roman" panose="02020603050405020304" pitchFamily="18" charset="0"/>
                        </a:rPr>
                        <a:t> Indicators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Targets for HIV, TB, </a:t>
                      </a:r>
                      <a:r>
                        <a:rPr lang="en-US" sz="900" dirty="0" err="1">
                          <a:effectLst/>
                          <a:latin typeface="Arial" panose="020B0604020202020204" pitchFamily="34" charset="0"/>
                          <a:ea typeface="Calibri" panose="020F0502020204030204" pitchFamily="34" charset="0"/>
                          <a:cs typeface="Times New Roman" panose="02020603050405020304" pitchFamily="18" charset="0"/>
                        </a:rPr>
                        <a:t>MNCWH</a:t>
                      </a:r>
                      <a:r>
                        <a:rPr lang="en-US" sz="900" dirty="0">
                          <a:effectLst/>
                          <a:latin typeface="Arial" panose="020B0604020202020204" pitchFamily="34" charset="0"/>
                          <a:ea typeface="Calibri" panose="020F0502020204030204" pitchFamily="34" charset="0"/>
                          <a:cs typeface="Times New Roman" panose="02020603050405020304" pitchFamily="18" charset="0"/>
                        </a:rPr>
                        <a:t>, </a:t>
                      </a:r>
                      <a:r>
                        <a:rPr lang="en-US" sz="900" dirty="0" err="1">
                          <a:effectLst/>
                          <a:latin typeface="Arial" panose="020B0604020202020204" pitchFamily="34" charset="0"/>
                          <a:ea typeface="Calibri" panose="020F0502020204030204" pitchFamily="34" charset="0"/>
                          <a:cs typeface="Times New Roman" panose="02020603050405020304" pitchFamily="18" charset="0"/>
                        </a:rPr>
                        <a:t>NCD</a:t>
                      </a:r>
                      <a:r>
                        <a:rPr lang="en-US" sz="900" dirty="0">
                          <a:effectLst/>
                          <a:latin typeface="Arial" panose="020B0604020202020204" pitchFamily="34" charset="0"/>
                          <a:ea typeface="Calibri" panose="020F0502020204030204" pitchFamily="34" charset="0"/>
                          <a:cs typeface="Times New Roman" panose="02020603050405020304" pitchFamily="18" charset="0"/>
                        </a:rPr>
                        <a:t> Indicators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Targets for Death Reduction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(max limit for deaths)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22" marR="77422" marT="38711" marB="38711"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3110712247"/>
                  </a:ext>
                </a:extLst>
              </a:tr>
            </a:tbl>
          </a:graphicData>
        </a:graphic>
      </p:graphicFrame>
      <p:sp>
        <p:nvSpPr>
          <p:cNvPr id="10" name="Arrow: Up 9">
            <a:extLst>
              <a:ext uri="{FF2B5EF4-FFF2-40B4-BE49-F238E27FC236}">
                <a16:creationId xmlns:a16="http://schemas.microsoft.com/office/drawing/2014/main" id="{515041F5-7A13-46AB-885B-7B4C5486FF08}"/>
              </a:ext>
            </a:extLst>
          </p:cNvPr>
          <p:cNvSpPr/>
          <p:nvPr/>
        </p:nvSpPr>
        <p:spPr>
          <a:xfrm>
            <a:off x="3450210" y="2845188"/>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Up 10">
            <a:extLst>
              <a:ext uri="{FF2B5EF4-FFF2-40B4-BE49-F238E27FC236}">
                <a16:creationId xmlns:a16="http://schemas.microsoft.com/office/drawing/2014/main" id="{B7978D5D-1A0B-4608-98A7-154E308100AB}"/>
              </a:ext>
            </a:extLst>
          </p:cNvPr>
          <p:cNvSpPr/>
          <p:nvPr/>
        </p:nvSpPr>
        <p:spPr>
          <a:xfrm>
            <a:off x="3450210" y="3715978"/>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Up 11">
            <a:extLst>
              <a:ext uri="{FF2B5EF4-FFF2-40B4-BE49-F238E27FC236}">
                <a16:creationId xmlns:a16="http://schemas.microsoft.com/office/drawing/2014/main" id="{1161CC0B-2B5F-4F77-A880-89AC915B0057}"/>
              </a:ext>
            </a:extLst>
          </p:cNvPr>
          <p:cNvSpPr/>
          <p:nvPr/>
        </p:nvSpPr>
        <p:spPr>
          <a:xfrm>
            <a:off x="3450210" y="4384396"/>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Up 12">
            <a:extLst>
              <a:ext uri="{FF2B5EF4-FFF2-40B4-BE49-F238E27FC236}">
                <a16:creationId xmlns:a16="http://schemas.microsoft.com/office/drawing/2014/main" id="{AB334B91-6620-42F6-A679-968E9213F7DC}"/>
              </a:ext>
            </a:extLst>
          </p:cNvPr>
          <p:cNvSpPr/>
          <p:nvPr/>
        </p:nvSpPr>
        <p:spPr>
          <a:xfrm>
            <a:off x="3450210" y="5052814"/>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Up 13">
            <a:extLst>
              <a:ext uri="{FF2B5EF4-FFF2-40B4-BE49-F238E27FC236}">
                <a16:creationId xmlns:a16="http://schemas.microsoft.com/office/drawing/2014/main" id="{14CD0B39-B669-44A8-872E-4328AD7ECC14}"/>
              </a:ext>
            </a:extLst>
          </p:cNvPr>
          <p:cNvSpPr/>
          <p:nvPr/>
        </p:nvSpPr>
        <p:spPr>
          <a:xfrm>
            <a:off x="5623783" y="2845187"/>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Up 14">
            <a:extLst>
              <a:ext uri="{FF2B5EF4-FFF2-40B4-BE49-F238E27FC236}">
                <a16:creationId xmlns:a16="http://schemas.microsoft.com/office/drawing/2014/main" id="{EB1582E5-0766-48F1-BE30-05AA74DFDBCE}"/>
              </a:ext>
            </a:extLst>
          </p:cNvPr>
          <p:cNvSpPr/>
          <p:nvPr/>
        </p:nvSpPr>
        <p:spPr>
          <a:xfrm>
            <a:off x="5623783" y="3715977"/>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Up 15">
            <a:extLst>
              <a:ext uri="{FF2B5EF4-FFF2-40B4-BE49-F238E27FC236}">
                <a16:creationId xmlns:a16="http://schemas.microsoft.com/office/drawing/2014/main" id="{5801C299-00F9-4983-9570-87B91EC56A23}"/>
              </a:ext>
            </a:extLst>
          </p:cNvPr>
          <p:cNvSpPr/>
          <p:nvPr/>
        </p:nvSpPr>
        <p:spPr>
          <a:xfrm>
            <a:off x="5623783" y="4384397"/>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Arrow: Up 16">
            <a:extLst>
              <a:ext uri="{FF2B5EF4-FFF2-40B4-BE49-F238E27FC236}">
                <a16:creationId xmlns:a16="http://schemas.microsoft.com/office/drawing/2014/main" id="{34E58219-E59E-4C76-950E-C11172EC98CD}"/>
              </a:ext>
            </a:extLst>
          </p:cNvPr>
          <p:cNvSpPr/>
          <p:nvPr/>
        </p:nvSpPr>
        <p:spPr>
          <a:xfrm>
            <a:off x="5623783" y="5052813"/>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Arrow: Up 17">
            <a:extLst>
              <a:ext uri="{FF2B5EF4-FFF2-40B4-BE49-F238E27FC236}">
                <a16:creationId xmlns:a16="http://schemas.microsoft.com/office/drawing/2014/main" id="{D86BD190-CBA2-4766-A329-4682B1181FCD}"/>
              </a:ext>
            </a:extLst>
          </p:cNvPr>
          <p:cNvSpPr/>
          <p:nvPr/>
        </p:nvSpPr>
        <p:spPr>
          <a:xfrm>
            <a:off x="7772401" y="2845186"/>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Up 18">
            <a:extLst>
              <a:ext uri="{FF2B5EF4-FFF2-40B4-BE49-F238E27FC236}">
                <a16:creationId xmlns:a16="http://schemas.microsoft.com/office/drawing/2014/main" id="{30CC257E-D3D8-4975-934E-21793CF7FC2C}"/>
              </a:ext>
            </a:extLst>
          </p:cNvPr>
          <p:cNvSpPr/>
          <p:nvPr/>
        </p:nvSpPr>
        <p:spPr>
          <a:xfrm>
            <a:off x="7772400" y="3715977"/>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Up 19">
            <a:extLst>
              <a:ext uri="{FF2B5EF4-FFF2-40B4-BE49-F238E27FC236}">
                <a16:creationId xmlns:a16="http://schemas.microsoft.com/office/drawing/2014/main" id="{222BD530-19EA-4186-BC2F-87C44E0EDF49}"/>
              </a:ext>
            </a:extLst>
          </p:cNvPr>
          <p:cNvSpPr/>
          <p:nvPr/>
        </p:nvSpPr>
        <p:spPr>
          <a:xfrm>
            <a:off x="7797356" y="4384397"/>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Up 20">
            <a:extLst>
              <a:ext uri="{FF2B5EF4-FFF2-40B4-BE49-F238E27FC236}">
                <a16:creationId xmlns:a16="http://schemas.microsoft.com/office/drawing/2014/main" id="{1DD3A9EB-41F4-4FE0-9552-F4C222B5F7A8}"/>
              </a:ext>
            </a:extLst>
          </p:cNvPr>
          <p:cNvSpPr/>
          <p:nvPr/>
        </p:nvSpPr>
        <p:spPr>
          <a:xfrm>
            <a:off x="7797356" y="5063304"/>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Up 21">
            <a:extLst>
              <a:ext uri="{FF2B5EF4-FFF2-40B4-BE49-F238E27FC236}">
                <a16:creationId xmlns:a16="http://schemas.microsoft.com/office/drawing/2014/main" id="{1A860D5E-1BE9-465A-8225-D187E4E65B8B}"/>
              </a:ext>
            </a:extLst>
          </p:cNvPr>
          <p:cNvSpPr/>
          <p:nvPr/>
        </p:nvSpPr>
        <p:spPr>
          <a:xfrm rot="10800000">
            <a:off x="3605163" y="2845186"/>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Arrow: Up 23">
            <a:extLst>
              <a:ext uri="{FF2B5EF4-FFF2-40B4-BE49-F238E27FC236}">
                <a16:creationId xmlns:a16="http://schemas.microsoft.com/office/drawing/2014/main" id="{318281DD-17C5-4239-8E4F-B46B6A80304B}"/>
              </a:ext>
            </a:extLst>
          </p:cNvPr>
          <p:cNvSpPr/>
          <p:nvPr/>
        </p:nvSpPr>
        <p:spPr>
          <a:xfrm rot="10800000">
            <a:off x="5778736" y="2845186"/>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Up 24">
            <a:extLst>
              <a:ext uri="{FF2B5EF4-FFF2-40B4-BE49-F238E27FC236}">
                <a16:creationId xmlns:a16="http://schemas.microsoft.com/office/drawing/2014/main" id="{1AC718DC-A95A-4544-996B-91C6A55D0578}"/>
              </a:ext>
            </a:extLst>
          </p:cNvPr>
          <p:cNvSpPr/>
          <p:nvPr/>
        </p:nvSpPr>
        <p:spPr>
          <a:xfrm rot="10800000">
            <a:off x="7927353" y="2865385"/>
            <a:ext cx="154953" cy="193405"/>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6" name="Picture 25">
            <a:extLst>
              <a:ext uri="{FF2B5EF4-FFF2-40B4-BE49-F238E27FC236}">
                <a16:creationId xmlns:a16="http://schemas.microsoft.com/office/drawing/2014/main" id="{6C082E21-FA6E-4EEB-A033-33BA44196DE9}"/>
              </a:ext>
            </a:extLst>
          </p:cNvPr>
          <p:cNvPicPr>
            <a:picLocks noChangeAspect="1"/>
          </p:cNvPicPr>
          <p:nvPr/>
        </p:nvPicPr>
        <p:blipFill>
          <a:blip r:embed="rId2"/>
          <a:stretch>
            <a:fillRect/>
          </a:stretch>
        </p:blipFill>
        <p:spPr>
          <a:xfrm>
            <a:off x="935288" y="1192184"/>
            <a:ext cx="760597" cy="1023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8294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90500"/>
            <a:ext cx="8342616" cy="5901421"/>
          </a:xfrm>
          <a:prstGeom prst="rect">
            <a:avLst/>
          </a:prstGeom>
        </p:spPr>
      </p:pic>
      <p:sp>
        <p:nvSpPr>
          <p:cNvPr id="2" name="TextBox 1"/>
          <p:cNvSpPr txBox="1"/>
          <p:nvPr/>
        </p:nvSpPr>
        <p:spPr>
          <a:xfrm>
            <a:off x="246580" y="6060444"/>
            <a:ext cx="7849456" cy="646331"/>
          </a:xfrm>
          <a:prstGeom prst="rect">
            <a:avLst/>
          </a:prstGeom>
          <a:noFill/>
        </p:spPr>
        <p:txBody>
          <a:bodyPr wrap="square" rtlCol="0">
            <a:spAutoFit/>
          </a:bodyPr>
          <a:lstStyle/>
          <a:p>
            <a:pPr defTabSz="914400">
              <a:defRPr/>
            </a:pPr>
            <a:r>
              <a:rPr lang="en-US" dirty="0"/>
              <a:t>If the action is green (i.e. was done), and the performance indicator shows an upward trend, then you have the right action.</a:t>
            </a:r>
          </a:p>
        </p:txBody>
      </p:sp>
      <p:sp>
        <p:nvSpPr>
          <p:cNvPr id="4" name="TextBox 3"/>
          <p:cNvSpPr txBox="1"/>
          <p:nvPr/>
        </p:nvSpPr>
        <p:spPr>
          <a:xfrm>
            <a:off x="5198732" y="6557918"/>
            <a:ext cx="3702232" cy="300082"/>
          </a:xfrm>
          <a:prstGeom prst="rect">
            <a:avLst/>
          </a:prstGeom>
          <a:noFill/>
        </p:spPr>
        <p:txBody>
          <a:bodyPr wrap="none" rtlCol="0">
            <a:spAutoFit/>
          </a:bodyPr>
          <a:lstStyle/>
          <a:p>
            <a:r>
              <a:rPr lang="en-ZA" sz="1350" dirty="0"/>
              <a:t>*from UNICEF - supported “3-feet” </a:t>
            </a:r>
            <a:r>
              <a:rPr lang="en-ZA" sz="1350" dirty="0" err="1"/>
              <a:t>projct</a:t>
            </a:r>
            <a:r>
              <a:rPr lang="en-ZA" sz="1350" dirty="0"/>
              <a:t> report </a:t>
            </a:r>
          </a:p>
        </p:txBody>
      </p:sp>
    </p:spTree>
    <p:extLst>
      <p:ext uri="{BB962C8B-B14F-4D97-AF65-F5344CB8AC3E}">
        <p14:creationId xmlns:p14="http://schemas.microsoft.com/office/powerpoint/2010/main" val="107530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57820"/>
            <a:ext cx="7188200" cy="970350"/>
          </a:xfrm>
        </p:spPr>
        <p:txBody>
          <a:bodyPr/>
          <a:lstStyle/>
          <a:p>
            <a:pPr algn="ctr"/>
            <a:r>
              <a:rPr lang="en-ZA" sz="2800" dirty="0"/>
              <a:t>District Planning Technical Working Group </a:t>
            </a:r>
            <a:r>
              <a:rPr lang="en-ZA" sz="2000" dirty="0"/>
              <a:t>(established April 2016)</a:t>
            </a:r>
            <a:endParaRPr lang="en-US" sz="2800" dirty="0"/>
          </a:p>
        </p:txBody>
      </p:sp>
      <p:pic>
        <p:nvPicPr>
          <p:cNvPr id="9" name="Picture 8"/>
          <p:cNvPicPr>
            <a:picLocks noChangeAspect="1"/>
          </p:cNvPicPr>
          <p:nvPr/>
        </p:nvPicPr>
        <p:blipFill>
          <a:blip r:embed="rId2"/>
          <a:stretch>
            <a:fillRect/>
          </a:stretch>
        </p:blipFill>
        <p:spPr>
          <a:xfrm>
            <a:off x="7985235" y="-166184"/>
            <a:ext cx="930165" cy="1251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Table 4">
            <a:extLst>
              <a:ext uri="{FF2B5EF4-FFF2-40B4-BE49-F238E27FC236}">
                <a16:creationId xmlns:a16="http://schemas.microsoft.com/office/drawing/2014/main" id="{98A888CB-0D3D-4E61-A307-133413D9AEF5}"/>
              </a:ext>
            </a:extLst>
          </p:cNvPr>
          <p:cNvGraphicFramePr>
            <a:graphicFrameLocks noGrp="1"/>
          </p:cNvGraphicFramePr>
          <p:nvPr>
            <p:extLst>
              <p:ext uri="{D42A27DB-BD31-4B8C-83A1-F6EECF244321}">
                <p14:modId xmlns:p14="http://schemas.microsoft.com/office/powerpoint/2010/main" val="1751136697"/>
              </p:ext>
            </p:extLst>
          </p:nvPr>
        </p:nvGraphicFramePr>
        <p:xfrm>
          <a:off x="177800" y="1276349"/>
          <a:ext cx="8737600" cy="5144873"/>
        </p:xfrm>
        <a:graphic>
          <a:graphicData uri="http://schemas.openxmlformats.org/drawingml/2006/table">
            <a:tbl>
              <a:tblPr>
                <a:tableStyleId>{073A0DAA-6AF3-43AB-8588-CEC1D06C72B9}</a:tableStyleId>
              </a:tblPr>
              <a:tblGrid>
                <a:gridCol w="4368800">
                  <a:extLst>
                    <a:ext uri="{9D8B030D-6E8A-4147-A177-3AD203B41FA5}">
                      <a16:colId xmlns:a16="http://schemas.microsoft.com/office/drawing/2014/main" val="3966307854"/>
                    </a:ext>
                  </a:extLst>
                </a:gridCol>
                <a:gridCol w="4368800">
                  <a:extLst>
                    <a:ext uri="{9D8B030D-6E8A-4147-A177-3AD203B41FA5}">
                      <a16:colId xmlns:a16="http://schemas.microsoft.com/office/drawing/2014/main" val="924679095"/>
                    </a:ext>
                  </a:extLst>
                </a:gridCol>
              </a:tblGrid>
              <a:tr h="494584">
                <a:tc>
                  <a:txBody>
                    <a:bodyPr/>
                    <a:lstStyle/>
                    <a:p>
                      <a:pPr algn="ctr"/>
                      <a:r>
                        <a:rPr lang="en-ZA" sz="1400" b="1" dirty="0">
                          <a:solidFill>
                            <a:schemeClr val="bg1"/>
                          </a:solidFill>
                          <a:latin typeface="Arial" panose="020B0604020202020204" pitchFamily="34" charset="0"/>
                          <a:cs typeface="Arial" panose="020B0604020202020204" pitchFamily="34" charset="0"/>
                        </a:rPr>
                        <a:t>Core Group – National </a:t>
                      </a:r>
                      <a:r>
                        <a:rPr lang="en-ZA" sz="1400" b="1" dirty="0" err="1">
                          <a:solidFill>
                            <a:schemeClr val="bg1"/>
                          </a:solidFill>
                          <a:latin typeface="Arial" panose="020B0604020202020204" pitchFamily="34" charset="0"/>
                          <a:cs typeface="Arial" panose="020B0604020202020204" pitchFamily="34" charset="0"/>
                        </a:rPr>
                        <a:t>DOH</a:t>
                      </a:r>
                      <a:endParaRPr lang="en-ZA" sz="1400" b="1" dirty="0">
                        <a:solidFill>
                          <a:schemeClr val="bg1"/>
                        </a:solidFill>
                        <a:latin typeface="Arial" panose="020B0604020202020204" pitchFamily="34" charset="0"/>
                        <a:cs typeface="Arial" panose="020B0604020202020204" pitchFamily="34" charset="0"/>
                      </a:endParaRPr>
                    </a:p>
                  </a:txBody>
                  <a:tcPr anchor="ctr">
                    <a:solidFill>
                      <a:srgbClr val="E01F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latin typeface="Arial" panose="020B0604020202020204" pitchFamily="34" charset="0"/>
                          <a:cs typeface="Arial" panose="020B0604020202020204" pitchFamily="34" charset="0"/>
                        </a:rPr>
                        <a:t>Oversight and Support from National </a:t>
                      </a:r>
                      <a:r>
                        <a:rPr lang="en-ZA" sz="1400" b="1" dirty="0" err="1">
                          <a:solidFill>
                            <a:schemeClr val="bg1"/>
                          </a:solidFill>
                          <a:latin typeface="Arial" panose="020B0604020202020204" pitchFamily="34" charset="0"/>
                          <a:cs typeface="Arial" panose="020B0604020202020204" pitchFamily="34" charset="0"/>
                        </a:rPr>
                        <a:t>DoH</a:t>
                      </a:r>
                      <a:r>
                        <a:rPr lang="en-ZA" sz="1400" b="1" dirty="0">
                          <a:solidFill>
                            <a:schemeClr val="bg1"/>
                          </a:solidFill>
                          <a:latin typeface="Arial" panose="020B0604020202020204" pitchFamily="34" charset="0"/>
                          <a:cs typeface="Arial" panose="020B0604020202020204" pitchFamily="34" charset="0"/>
                        </a:rPr>
                        <a:t> – Deputy DGs</a:t>
                      </a:r>
                      <a:endParaRPr lang="en-US" sz="1400" b="1" dirty="0">
                        <a:solidFill>
                          <a:schemeClr val="bg1"/>
                        </a:solidFill>
                        <a:latin typeface="Arial" panose="020B0604020202020204" pitchFamily="34" charset="0"/>
                        <a:cs typeface="Arial" panose="020B0604020202020204" pitchFamily="34" charset="0"/>
                      </a:endParaRPr>
                    </a:p>
                  </a:txBody>
                  <a:tcPr anchor="ctr">
                    <a:solidFill>
                      <a:srgbClr val="E01F16"/>
                    </a:solidFill>
                  </a:tcPr>
                </a:tc>
                <a:extLst>
                  <a:ext uri="{0D108BD9-81ED-4DB2-BD59-A6C34878D82A}">
                    <a16:rowId xmlns:a16="http://schemas.microsoft.com/office/drawing/2014/main" val="1060952545"/>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Gaurang Tanna - Policy co-ordination and Integrated Planning Cluster (Convener)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Arial" panose="020B0604020202020204" pitchFamily="34" charset="0"/>
                          <a:cs typeface="Arial" panose="020B0604020202020204" pitchFamily="34" charset="0"/>
                        </a:rPr>
                        <a:t>Dr Gail Andrews – Chief Operations Officer</a:t>
                      </a:r>
                    </a:p>
                  </a:txBody>
                  <a:tcPr/>
                </a:tc>
                <a:extLst>
                  <a:ext uri="{0D108BD9-81ED-4DB2-BD59-A6C34878D82A}">
                    <a16:rowId xmlns:a16="http://schemas.microsoft.com/office/drawing/2014/main" val="2085265264"/>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Roanda Pretorius - Policy co-ordination and Integrated Planning Cluster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dirty="0">
                          <a:latin typeface="Arial" panose="020B0604020202020204" pitchFamily="34" charset="0"/>
                          <a:cs typeface="Arial" panose="020B0604020202020204" pitchFamily="34" charset="0"/>
                        </a:rPr>
                        <a:t>Dr </a:t>
                      </a:r>
                      <a:r>
                        <a:rPr lang="en-US" sz="1200" dirty="0" err="1">
                          <a:latin typeface="Arial" panose="020B0604020202020204" pitchFamily="34" charset="0"/>
                          <a:cs typeface="Arial" panose="020B0604020202020204" pitchFamily="34" charset="0"/>
                        </a:rPr>
                        <a:t>Yogan</a:t>
                      </a:r>
                      <a:r>
                        <a:rPr lang="en-US" sz="1200" dirty="0">
                          <a:latin typeface="Arial" panose="020B0604020202020204" pitchFamily="34" charset="0"/>
                          <a:cs typeface="Arial" panose="020B0604020202020204" pitchFamily="34" charset="0"/>
                        </a:rPr>
                        <a:t> Pillay – </a:t>
                      </a:r>
                      <a:r>
                        <a:rPr lang="en-US" sz="1200" dirty="0" err="1">
                          <a:latin typeface="Arial" panose="020B0604020202020204" pitchFamily="34" charset="0"/>
                          <a:cs typeface="Arial" panose="020B0604020202020204" pitchFamily="34" charset="0"/>
                        </a:rPr>
                        <a:t>DDG</a:t>
                      </a:r>
                      <a:r>
                        <a:rPr lang="en-US" sz="1200" dirty="0">
                          <a:latin typeface="Arial" panose="020B0604020202020204" pitchFamily="34" charset="0"/>
                          <a:cs typeface="Arial" panose="020B0604020202020204" pitchFamily="34" charset="0"/>
                        </a:rPr>
                        <a:t>: TB, HIV and </a:t>
                      </a:r>
                      <a:r>
                        <a:rPr lang="en-US" sz="1200" dirty="0" err="1">
                          <a:latin typeface="Arial" panose="020B0604020202020204" pitchFamily="34" charset="0"/>
                          <a:cs typeface="Arial" panose="020B0604020202020204" pitchFamily="34" charset="0"/>
                        </a:rPr>
                        <a:t>MNCH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836634"/>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Ramphelane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Morewane</a:t>
                      </a:r>
                      <a:r>
                        <a:rPr lang="en-US" sz="1200" dirty="0">
                          <a:latin typeface="Arial" panose="020B0604020202020204" pitchFamily="34" charset="0"/>
                          <a:cs typeface="Arial" panose="020B0604020202020204" pitchFamily="34" charset="0"/>
                        </a:rPr>
                        <a:t> – District and Development Cluster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Jeanette Hunter – </a:t>
                      </a:r>
                      <a:r>
                        <a:rPr lang="en-US" sz="1200" dirty="0" err="1">
                          <a:latin typeface="Arial" panose="020B0604020202020204" pitchFamily="34" charset="0"/>
                          <a:cs typeface="Arial" panose="020B0604020202020204" pitchFamily="34" charset="0"/>
                        </a:rPr>
                        <a:t>DDG</a:t>
                      </a:r>
                      <a:r>
                        <a:rPr lang="en-US" sz="1200" dirty="0">
                          <a:latin typeface="Arial" panose="020B0604020202020204" pitchFamily="34" charset="0"/>
                          <a:cs typeface="Arial" panose="020B0604020202020204" pitchFamily="34" charset="0"/>
                        </a:rPr>
                        <a:t>: Primary Health Care and Environmental Health Services</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9469918"/>
                  </a:ext>
                </a:extLst>
              </a:tr>
              <a:tr h="42047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Bennett Asia – District and Development Cluster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latin typeface="Arial" panose="020B0604020202020204" pitchFamily="34" charset="0"/>
                          <a:cs typeface="Arial" panose="020B0604020202020204" pitchFamily="34" charset="0"/>
                        </a:rPr>
                        <a:t>Provincial </a:t>
                      </a:r>
                      <a:r>
                        <a:rPr lang="en-ZA" sz="1400" b="1" dirty="0" err="1">
                          <a:solidFill>
                            <a:schemeClr val="bg1"/>
                          </a:solidFill>
                          <a:latin typeface="Arial" panose="020B0604020202020204" pitchFamily="34" charset="0"/>
                          <a:cs typeface="Arial" panose="020B0604020202020204" pitchFamily="34" charset="0"/>
                        </a:rPr>
                        <a:t>DoH</a:t>
                      </a:r>
                      <a:endParaRPr lang="en-US" sz="1400" b="1" dirty="0">
                        <a:solidFill>
                          <a:schemeClr val="bg1"/>
                        </a:solidFill>
                        <a:latin typeface="Arial" panose="020B0604020202020204" pitchFamily="34" charset="0"/>
                        <a:cs typeface="Arial" panose="020B0604020202020204" pitchFamily="34" charset="0"/>
                      </a:endParaRPr>
                    </a:p>
                  </a:txBody>
                  <a:tcPr anchor="ctr">
                    <a:solidFill>
                      <a:srgbClr val="E01F16"/>
                    </a:solidFill>
                  </a:tcPr>
                </a:tc>
                <a:extLst>
                  <a:ext uri="{0D108BD9-81ED-4DB2-BD59-A6C34878D82A}">
                    <a16:rowId xmlns:a16="http://schemas.microsoft.com/office/drawing/2014/main" val="603085904"/>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200" dirty="0">
                          <a:latin typeface="Arial" panose="020B0604020202020204" pitchFamily="34" charset="0"/>
                          <a:cs typeface="Arial" panose="020B0604020202020204" pitchFamily="34" charset="0"/>
                        </a:rPr>
                        <a:t>Mr Hadley </a:t>
                      </a:r>
                      <a:r>
                        <a:rPr lang="en-ZA" sz="1200" dirty="0" err="1">
                          <a:latin typeface="Arial" panose="020B0604020202020204" pitchFamily="34" charset="0"/>
                          <a:cs typeface="Arial" panose="020B0604020202020204" pitchFamily="34" charset="0"/>
                        </a:rPr>
                        <a:t>Nevhutalu</a:t>
                      </a:r>
                      <a:r>
                        <a:rPr lang="en-ZA" sz="1200" dirty="0">
                          <a:latin typeface="Arial" panose="020B0604020202020204" pitchFamily="34" charset="0"/>
                          <a:cs typeface="Arial" panose="020B0604020202020204" pitchFamily="34" charset="0"/>
                        </a:rPr>
                        <a:t> – Provincial Financial Management Support Unit</a:t>
                      </a:r>
                      <a:endParaRPr lang="en-US" sz="12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Arial" panose="020B0604020202020204" pitchFamily="34" charset="0"/>
                          <a:cs typeface="Arial" panose="020B0604020202020204" pitchFamily="34" charset="0"/>
                        </a:rPr>
                        <a:t>Dr </a:t>
                      </a:r>
                      <a:r>
                        <a:rPr lang="en-US" sz="1200" dirty="0" err="1">
                          <a:latin typeface="Arial" panose="020B0604020202020204" pitchFamily="34" charset="0"/>
                          <a:cs typeface="Arial" panose="020B0604020202020204" pitchFamily="34" charset="0"/>
                        </a:rPr>
                        <a:t>Singilizwe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Moko</a:t>
                      </a:r>
                      <a:r>
                        <a:rPr lang="en-US" sz="1200" dirty="0">
                          <a:latin typeface="Arial" panose="020B0604020202020204" pitchFamily="34" charset="0"/>
                          <a:cs typeface="Arial" panose="020B0604020202020204" pitchFamily="34" charset="0"/>
                        </a:rPr>
                        <a:t> – District Health Services, Eastern Cape </a:t>
                      </a:r>
                      <a:r>
                        <a:rPr lang="en-US" sz="1200" dirty="0" err="1">
                          <a:latin typeface="Arial" panose="020B0604020202020204" pitchFamily="34" charset="0"/>
                          <a:cs typeface="Arial" panose="020B0604020202020204" pitchFamily="34" charset="0"/>
                        </a:rPr>
                        <a:t>DoH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0157108"/>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ZA" sz="1200" dirty="0">
                          <a:latin typeface="Arial" panose="020B0604020202020204" pitchFamily="34" charset="0"/>
                          <a:cs typeface="Arial" panose="020B0604020202020204" pitchFamily="34" charset="0"/>
                        </a:rPr>
                        <a:t>Dr Andrew Crichton – Human Resources for Health</a:t>
                      </a:r>
                      <a:endParaRPr lang="en-US" sz="12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dirty="0">
                          <a:latin typeface="Arial" panose="020B0604020202020204" pitchFamily="34" charset="0"/>
                          <a:cs typeface="Arial" panose="020B0604020202020204" pitchFamily="34" charset="0"/>
                        </a:rPr>
                        <a:t>Dr Grace London – District Health Services, Free State </a:t>
                      </a:r>
                      <a:r>
                        <a:rPr lang="en-US" sz="1200" dirty="0" err="1">
                          <a:latin typeface="Arial" panose="020B0604020202020204" pitchFamily="34" charset="0"/>
                          <a:cs typeface="Arial" panose="020B0604020202020204" pitchFamily="34" charset="0"/>
                        </a:rPr>
                        <a:t>DoH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875441"/>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dirty="0">
                          <a:latin typeface="Arial" panose="020B0604020202020204" pitchFamily="34" charset="0"/>
                          <a:cs typeface="Arial" panose="020B0604020202020204" pitchFamily="34" charset="0"/>
                        </a:rPr>
                        <a:t>Dr Shuaib Kauchali – Technical Advisor for </a:t>
                      </a:r>
                      <a:r>
                        <a:rPr lang="en-US" sz="1200" dirty="0" err="1">
                          <a:latin typeface="Arial" panose="020B0604020202020204" pitchFamily="34" charset="0"/>
                          <a:cs typeface="Arial" panose="020B0604020202020204" pitchFamily="34" charset="0"/>
                        </a:rPr>
                        <a:t>MNCWH&amp;N</a:t>
                      </a:r>
                      <a:endParaRPr lang="en-US" sz="12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Karen Ching – Strategic Planning, Western Cape </a:t>
                      </a:r>
                      <a:r>
                        <a:rPr lang="en-US" sz="1200" dirty="0" err="1">
                          <a:latin typeface="Arial" panose="020B0604020202020204" pitchFamily="34" charset="0"/>
                          <a:cs typeface="Arial" panose="020B0604020202020204" pitchFamily="34" charset="0"/>
                        </a:rPr>
                        <a:t>DoH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4762094"/>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dirty="0">
                          <a:latin typeface="Arial" panose="020B0604020202020204" pitchFamily="34" charset="0"/>
                          <a:cs typeface="Arial" panose="020B0604020202020204" pitchFamily="34" charset="0"/>
                        </a:rPr>
                        <a:t>Dr Carol Marshall – National Co-coordinator of District Clinical Specialist Teams (</a:t>
                      </a:r>
                      <a:r>
                        <a:rPr lang="en-US" sz="1200" dirty="0" err="1">
                          <a:latin typeface="Arial" panose="020B0604020202020204" pitchFamily="34" charset="0"/>
                          <a:cs typeface="Arial" panose="020B0604020202020204" pitchFamily="34" charset="0"/>
                        </a:rPr>
                        <a:t>DCSTs</a:t>
                      </a:r>
                      <a:r>
                        <a:rPr lang="en-US" sz="1200" dirty="0">
                          <a:latin typeface="Arial" panose="020B0604020202020204" pitchFamily="34" charset="0"/>
                          <a:cs typeface="Arial" panose="020B0604020202020204" pitchFamily="34" charset="0"/>
                        </a:rPr>
                        <a:t>)</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Ester </a:t>
                      </a:r>
                      <a:r>
                        <a:rPr lang="en-US" sz="1200" dirty="0" err="1">
                          <a:latin typeface="Arial" panose="020B0604020202020204" pitchFamily="34" charset="0"/>
                          <a:cs typeface="Arial" panose="020B0604020202020204" pitchFamily="34" charset="0"/>
                        </a:rPr>
                        <a:t>Snyman</a:t>
                      </a:r>
                      <a:r>
                        <a:rPr lang="en-US" sz="1200" dirty="0">
                          <a:latin typeface="Arial" panose="020B0604020202020204" pitchFamily="34" charset="0"/>
                          <a:cs typeface="Arial" panose="020B0604020202020204" pitchFamily="34" charset="0"/>
                        </a:rPr>
                        <a:t> – Strategic Planning, KwaZulu-Natal </a:t>
                      </a:r>
                      <a:r>
                        <a:rPr lang="en-US" sz="1200" dirty="0" err="1">
                          <a:latin typeface="Arial" panose="020B0604020202020204" pitchFamily="34" charset="0"/>
                          <a:cs typeface="Arial" panose="020B0604020202020204" pitchFamily="34" charset="0"/>
                        </a:rPr>
                        <a:t>DoH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6169982"/>
                  </a:ext>
                </a:extLst>
              </a:tr>
              <a:tr h="26183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ZA" sz="1200" dirty="0">
                          <a:latin typeface="Arial" panose="020B0604020202020204" pitchFamily="34" charset="0"/>
                          <a:cs typeface="Arial" panose="020B0604020202020204" pitchFamily="34" charset="0"/>
                        </a:rPr>
                        <a:t>Dr Lesley Bamford – Child Health Cluster</a:t>
                      </a:r>
                      <a:endParaRPr lang="en-US" sz="12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dirty="0" err="1">
                          <a:latin typeface="Arial" panose="020B0604020202020204" pitchFamily="34" charset="0"/>
                          <a:cs typeface="Arial" panose="020B0604020202020204" pitchFamily="34" charset="0"/>
                        </a:rPr>
                        <a:t>Mr</a:t>
                      </a:r>
                      <a:r>
                        <a:rPr lang="en-US" sz="1200" dirty="0">
                          <a:latin typeface="Arial" panose="020B0604020202020204" pitchFamily="34" charset="0"/>
                          <a:cs typeface="Arial" panose="020B0604020202020204" pitchFamily="34" charset="0"/>
                        </a:rPr>
                        <a:t> John </a:t>
                      </a:r>
                      <a:r>
                        <a:rPr lang="en-US" sz="1200" dirty="0" err="1">
                          <a:latin typeface="Arial" panose="020B0604020202020204" pitchFamily="34" charset="0"/>
                          <a:cs typeface="Arial" panose="020B0604020202020204" pitchFamily="34" charset="0"/>
                        </a:rPr>
                        <a:t>Molokwane</a:t>
                      </a:r>
                      <a:r>
                        <a:rPr lang="en-US" sz="1200" dirty="0">
                          <a:latin typeface="Arial" panose="020B0604020202020204" pitchFamily="34" charset="0"/>
                          <a:cs typeface="Arial" panose="020B0604020202020204" pitchFamily="34" charset="0"/>
                        </a:rPr>
                        <a:t> – Strategic Planning, Limpopo </a:t>
                      </a:r>
                      <a:r>
                        <a:rPr lang="en-US" sz="1200" dirty="0" err="1">
                          <a:latin typeface="Arial" panose="020B0604020202020204" pitchFamily="34" charset="0"/>
                          <a:cs typeface="Arial" panose="020B0604020202020204" pitchFamily="34" charset="0"/>
                        </a:rPr>
                        <a:t>DoH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5787346"/>
                  </a:ext>
                </a:extLst>
              </a:tr>
              <a:tr h="43639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Romy </a:t>
                      </a:r>
                      <a:r>
                        <a:rPr lang="en-US" sz="1200" dirty="0" err="1">
                          <a:latin typeface="Arial" panose="020B0604020202020204" pitchFamily="34" charset="0"/>
                          <a:cs typeface="Arial" panose="020B0604020202020204" pitchFamily="34" charset="0"/>
                        </a:rPr>
                        <a:t>Overmeyer</a:t>
                      </a:r>
                      <a:r>
                        <a:rPr lang="en-US" sz="1200" dirty="0">
                          <a:latin typeface="Arial" panose="020B0604020202020204" pitchFamily="34" charset="0"/>
                          <a:cs typeface="Arial" panose="020B0604020202020204" pitchFamily="34" charset="0"/>
                        </a:rPr>
                        <a:t> – Technical Assistant Strategic Information</a:t>
                      </a:r>
                    </a:p>
                  </a:txBody>
                  <a:tcPr/>
                </a:tc>
                <a:tc rowSpan="2">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755846"/>
                  </a:ext>
                </a:extLst>
              </a:tr>
              <a:tr h="26183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en-ZA" sz="1200" dirty="0">
                          <a:latin typeface="Arial" panose="020B0604020202020204" pitchFamily="34" charset="0"/>
                          <a:cs typeface="Arial" panose="020B0604020202020204" pitchFamily="34" charset="0"/>
                        </a:rPr>
                        <a:t>Dr Sanjana Bhardwaj and Dr Joey Cupido – UNICEF</a:t>
                      </a:r>
                    </a:p>
                  </a:txBody>
                  <a:tcPr/>
                </a:tc>
                <a:tc vMerge="1">
                  <a:txBody>
                    <a:bodyPr/>
                    <a:lstStyle/>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6985571"/>
                  </a:ext>
                </a:extLst>
              </a:tr>
            </a:tbl>
          </a:graphicData>
        </a:graphic>
      </p:graphicFrame>
    </p:spTree>
    <p:extLst>
      <p:ext uri="{BB962C8B-B14F-4D97-AF65-F5344CB8AC3E}">
        <p14:creationId xmlns:p14="http://schemas.microsoft.com/office/powerpoint/2010/main" val="529688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a:t>
            </a:r>
            <a:br>
              <a:rPr lang="en-US" dirty="0"/>
            </a:br>
            <a:br>
              <a:rPr lang="en-US" dirty="0"/>
            </a:br>
            <a:endParaRPr lang="en-US" dirty="0"/>
          </a:p>
        </p:txBody>
      </p:sp>
      <p:sp>
        <p:nvSpPr>
          <p:cNvPr id="6" name="Text Placeholder 5"/>
          <p:cNvSpPr>
            <a:spLocks noGrp="1"/>
          </p:cNvSpPr>
          <p:nvPr>
            <p:ph type="body" idx="1"/>
          </p:nvPr>
        </p:nvSpPr>
        <p:spPr>
          <a:xfrm>
            <a:off x="623888" y="3601490"/>
            <a:ext cx="7886700" cy="1500187"/>
          </a:xfrm>
        </p:spPr>
        <p:txBody>
          <a:bodyPr>
            <a:normAutofit/>
          </a:bodyPr>
          <a:lstStyle/>
          <a:p>
            <a:r>
              <a:rPr lang="en-US" sz="3200" dirty="0"/>
              <a:t>Define the planning and monitoring process timelines for 2018/19 cycle</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0775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9E592DD4-5225-4D90-8959-EE3053EEB12B}"/>
              </a:ext>
            </a:extLst>
          </p:cNvPr>
          <p:cNvSpPr/>
          <p:nvPr/>
        </p:nvSpPr>
        <p:spPr>
          <a:xfrm>
            <a:off x="0" y="0"/>
            <a:ext cx="91440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6DE943D-10C2-4056-944A-40E2CE8086F3}"/>
              </a:ext>
            </a:extLst>
          </p:cNvPr>
          <p:cNvSpPr>
            <a:spLocks noGrp="1"/>
          </p:cNvSpPr>
          <p:nvPr>
            <p:ph type="sldNum" sz="quarter" idx="11"/>
          </p:nvPr>
        </p:nvSpPr>
        <p:spPr/>
        <p:txBody>
          <a:bodyPr/>
          <a:lstStyle/>
          <a:p>
            <a:fld id="{B7BA73B2-9DDA-47F4-BE82-4E13309EEA73}" type="slidenum">
              <a:rPr lang="en-US" smtClean="0"/>
              <a:t>71</a:t>
            </a:fld>
            <a:endParaRPr lang="en-US"/>
          </a:p>
        </p:txBody>
      </p:sp>
      <p:sp>
        <p:nvSpPr>
          <p:cNvPr id="3" name="OTLSHAPE_M_2b13be323f434432b89fcb7b9d097ffb_Title">
            <a:extLst>
              <a:ext uri="{FF2B5EF4-FFF2-40B4-BE49-F238E27FC236}">
                <a16:creationId xmlns:a16="http://schemas.microsoft.com/office/drawing/2014/main" id="{FF228BD9-4BB5-47A4-A2E0-0158B57902F5}"/>
              </a:ext>
            </a:extLst>
          </p:cNvPr>
          <p:cNvSpPr txBox="1"/>
          <p:nvPr>
            <p:custDataLst>
              <p:tags r:id="rId1"/>
            </p:custDataLst>
          </p:nvPr>
        </p:nvSpPr>
        <p:spPr>
          <a:xfrm>
            <a:off x="1819328" y="2095546"/>
            <a:ext cx="1313752" cy="126958"/>
          </a:xfrm>
          <a:prstGeom prst="rect">
            <a:avLst/>
          </a:prstGeom>
          <a:noFill/>
          <a:ln w="25400">
            <a:solidFill>
              <a:srgbClr val="7030A0"/>
            </a:solidFill>
            <a:prstDash val="sysDash"/>
          </a:ln>
        </p:spPr>
        <p:txBody>
          <a:bodyPr vert="horz" wrap="square" lIns="0" tIns="0" rIns="0" bIns="0" rtlCol="0" anchor="ctr" anchorCtr="0">
            <a:spAutoFit/>
          </a:bodyPr>
          <a:lstStyle/>
          <a:p>
            <a:r>
              <a:rPr lang="en-US" sz="825" b="1" spc="-5" dirty="0">
                <a:latin typeface="Calibri" panose="020F0502020204030204" pitchFamily="34" charset="0"/>
              </a:rPr>
              <a:t>1st draft of MTEF Budget</a:t>
            </a:r>
          </a:p>
        </p:txBody>
      </p:sp>
      <p:sp>
        <p:nvSpPr>
          <p:cNvPr id="4" name="OTLSHAPE_M_2b13be323f434432b89fcb7b9d097ffb_Date">
            <a:extLst>
              <a:ext uri="{FF2B5EF4-FFF2-40B4-BE49-F238E27FC236}">
                <a16:creationId xmlns:a16="http://schemas.microsoft.com/office/drawing/2014/main" id="{0A4B4E2F-1AF5-4289-8679-B8083835E465}"/>
              </a:ext>
            </a:extLst>
          </p:cNvPr>
          <p:cNvSpPr txBox="1"/>
          <p:nvPr>
            <p:custDataLst>
              <p:tags r:id="rId2"/>
            </p:custDataLst>
          </p:nvPr>
        </p:nvSpPr>
        <p:spPr>
          <a:xfrm>
            <a:off x="1812833" y="1886805"/>
            <a:ext cx="469857" cy="116191"/>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Jul, 2017</a:t>
            </a:r>
          </a:p>
        </p:txBody>
      </p:sp>
      <p:sp>
        <p:nvSpPr>
          <p:cNvPr id="5" name="OTLSHAPE_M_c0f55fe0c0334f15b0cd7291a7c81489_Title">
            <a:extLst>
              <a:ext uri="{FF2B5EF4-FFF2-40B4-BE49-F238E27FC236}">
                <a16:creationId xmlns:a16="http://schemas.microsoft.com/office/drawing/2014/main" id="{A9F51B65-CA86-43DE-9299-F0D174906335}"/>
              </a:ext>
            </a:extLst>
          </p:cNvPr>
          <p:cNvSpPr txBox="1"/>
          <p:nvPr>
            <p:custDataLst>
              <p:tags r:id="rId3"/>
            </p:custDataLst>
          </p:nvPr>
        </p:nvSpPr>
        <p:spPr>
          <a:xfrm>
            <a:off x="2104925" y="2896891"/>
            <a:ext cx="1289290" cy="330860"/>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4a</a:t>
            </a:r>
            <a:r>
              <a:rPr lang="en-US" sz="1350" b="1" dirty="0">
                <a:latin typeface="Calibri" panose="020F0502020204030204" pitchFamily="34" charset="0"/>
              </a:rPr>
              <a:t>.</a:t>
            </a:r>
            <a:r>
              <a:rPr lang="en-US" sz="825" b="1" spc="-5" dirty="0">
                <a:latin typeface="Calibri" panose="020F0502020204030204" pitchFamily="34" charset="0"/>
              </a:rPr>
              <a:t> </a:t>
            </a:r>
            <a:r>
              <a:rPr lang="en-US" sz="800" b="1" spc="-5" dirty="0">
                <a:latin typeface="Calibri" panose="020F0502020204030204" pitchFamily="34" charset="0"/>
              </a:rPr>
              <a:t>Submit 1st Draft APP to </a:t>
            </a:r>
            <a:r>
              <a:rPr lang="en-US" sz="800" b="1" spc="-5" dirty="0" err="1">
                <a:latin typeface="Calibri" panose="020F0502020204030204" pitchFamily="34" charset="0"/>
              </a:rPr>
              <a:t>NDoH</a:t>
            </a:r>
            <a:r>
              <a:rPr lang="en-US" sz="800" b="1" spc="-5" dirty="0">
                <a:latin typeface="Calibri" panose="020F0502020204030204" pitchFamily="34" charset="0"/>
              </a:rPr>
              <a:t> (end Aug)</a:t>
            </a:r>
            <a:endParaRPr lang="en-US" sz="800" b="1" spc="-5" dirty="0">
              <a:solidFill>
                <a:srgbClr val="FF0000"/>
              </a:solidFill>
              <a:latin typeface="Calibri" panose="020F0502020204030204" pitchFamily="34" charset="0"/>
            </a:endParaRPr>
          </a:p>
        </p:txBody>
      </p:sp>
      <p:sp>
        <p:nvSpPr>
          <p:cNvPr id="6" name="OTLSHAPE_M_c0f55fe0c0334f15b0cd7291a7c81489_Date">
            <a:extLst>
              <a:ext uri="{FF2B5EF4-FFF2-40B4-BE49-F238E27FC236}">
                <a16:creationId xmlns:a16="http://schemas.microsoft.com/office/drawing/2014/main" id="{74EA396E-9D12-4546-B668-4E7BEA42FD37}"/>
              </a:ext>
            </a:extLst>
          </p:cNvPr>
          <p:cNvSpPr txBox="1"/>
          <p:nvPr>
            <p:custDataLst>
              <p:tags r:id="rId4"/>
            </p:custDataLst>
          </p:nvPr>
        </p:nvSpPr>
        <p:spPr>
          <a:xfrm>
            <a:off x="1948366" y="3248015"/>
            <a:ext cx="517802" cy="116191"/>
          </a:xfrm>
          <a:prstGeom prst="rect">
            <a:avLst/>
          </a:prstGeom>
          <a:noFill/>
        </p:spPr>
        <p:txBody>
          <a:bodyPr vert="horz" wrap="square" lIns="0" tIns="0" rIns="0" bIns="0" rtlCol="0" anchor="ctr" anchorCtr="0">
            <a:spAutoFit/>
          </a:bodyPr>
          <a:lstStyle/>
          <a:p>
            <a:r>
              <a:rPr lang="en-US" sz="750" spc="-3" dirty="0">
                <a:solidFill>
                  <a:srgbClr val="1F497E"/>
                </a:solidFill>
                <a:latin typeface="Calibri" panose="020F0502020204030204" pitchFamily="34" charset="0"/>
              </a:rPr>
              <a:t>31 Aug, 2017</a:t>
            </a:r>
          </a:p>
        </p:txBody>
      </p:sp>
      <p:sp>
        <p:nvSpPr>
          <p:cNvPr id="7" name="OTLSHAPE_M_8be74bd3fafc42ce9b93500fedfc4744_Title">
            <a:extLst>
              <a:ext uri="{FF2B5EF4-FFF2-40B4-BE49-F238E27FC236}">
                <a16:creationId xmlns:a16="http://schemas.microsoft.com/office/drawing/2014/main" id="{569099AB-BD2E-4DEE-A5EE-13590F7B8FBD}"/>
              </a:ext>
            </a:extLst>
          </p:cNvPr>
          <p:cNvSpPr txBox="1"/>
          <p:nvPr>
            <p:custDataLst>
              <p:tags r:id="rId5"/>
            </p:custDataLst>
          </p:nvPr>
        </p:nvSpPr>
        <p:spPr>
          <a:xfrm>
            <a:off x="4268966" y="2607130"/>
            <a:ext cx="1121904" cy="127810"/>
          </a:xfrm>
          <a:prstGeom prst="rect">
            <a:avLst/>
          </a:prstGeom>
          <a:noFill/>
          <a:ln w="22225">
            <a:solidFill>
              <a:srgbClr val="7030A0"/>
            </a:solidFill>
            <a:prstDash val="sysDash"/>
          </a:ln>
        </p:spPr>
        <p:txBody>
          <a:bodyPr vert="horz" wrap="square" lIns="0" tIns="0" rIns="0" bIns="0" rtlCol="0" anchor="ctr" anchorCtr="0">
            <a:spAutoFit/>
          </a:bodyPr>
          <a:lstStyle/>
          <a:p>
            <a:r>
              <a:rPr lang="en-US" sz="825" b="1" spc="-5" dirty="0">
                <a:solidFill>
                  <a:schemeClr val="dk1"/>
                </a:solidFill>
                <a:latin typeface="Calibri" panose="020F0502020204030204" pitchFamily="34" charset="0"/>
              </a:rPr>
              <a:t>2nd draft of MTEF Budget</a:t>
            </a:r>
          </a:p>
        </p:txBody>
      </p:sp>
      <p:sp>
        <p:nvSpPr>
          <p:cNvPr id="8" name="OTLSHAPE_M_8be74bd3fafc42ce9b93500fedfc4744_Date">
            <a:extLst>
              <a:ext uri="{FF2B5EF4-FFF2-40B4-BE49-F238E27FC236}">
                <a16:creationId xmlns:a16="http://schemas.microsoft.com/office/drawing/2014/main" id="{B41F1F65-0462-4EED-94A4-E35141E8D2D3}"/>
              </a:ext>
            </a:extLst>
          </p:cNvPr>
          <p:cNvSpPr txBox="1"/>
          <p:nvPr>
            <p:custDataLst>
              <p:tags r:id="rId6"/>
            </p:custDataLst>
          </p:nvPr>
        </p:nvSpPr>
        <p:spPr>
          <a:xfrm>
            <a:off x="4119107" y="2430281"/>
            <a:ext cx="498624" cy="116191"/>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Oct, 2017</a:t>
            </a:r>
          </a:p>
        </p:txBody>
      </p:sp>
      <p:sp>
        <p:nvSpPr>
          <p:cNvPr id="9" name="OTLSHAPE_M_8be74bd3fafc42ce9b93500fedfc4744_Shape">
            <a:extLst>
              <a:ext uri="{FF2B5EF4-FFF2-40B4-BE49-F238E27FC236}">
                <a16:creationId xmlns:a16="http://schemas.microsoft.com/office/drawing/2014/main" id="{291D54B8-5ADC-4B5E-89A1-D62C66E1F312}"/>
              </a:ext>
            </a:extLst>
          </p:cNvPr>
          <p:cNvSpPr/>
          <p:nvPr>
            <p:custDataLst>
              <p:tags r:id="rId7"/>
            </p:custDataLst>
          </p:nvPr>
        </p:nvSpPr>
        <p:spPr>
          <a:xfrm rot="16200000">
            <a:off x="4029325" y="2639804"/>
            <a:ext cx="340178" cy="154879"/>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TLSHAPE_M_c0679c92ea7b4f2a801bb08625cce83e_Title">
            <a:extLst>
              <a:ext uri="{FF2B5EF4-FFF2-40B4-BE49-F238E27FC236}">
                <a16:creationId xmlns:a16="http://schemas.microsoft.com/office/drawing/2014/main" id="{0F5BA0BA-5709-4251-864E-A96BFEF0BC4F}"/>
              </a:ext>
            </a:extLst>
          </p:cNvPr>
          <p:cNvSpPr txBox="1"/>
          <p:nvPr>
            <p:custDataLst>
              <p:tags r:id="rId8"/>
            </p:custDataLst>
          </p:nvPr>
        </p:nvSpPr>
        <p:spPr>
          <a:xfrm>
            <a:off x="5137886" y="1741291"/>
            <a:ext cx="830606" cy="207749"/>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8.</a:t>
            </a:r>
            <a:r>
              <a:rPr lang="en-US" sz="825" b="1" spc="-6" dirty="0">
                <a:solidFill>
                  <a:schemeClr val="dk1"/>
                </a:solidFill>
                <a:latin typeface="Calibri" panose="020F0502020204030204" pitchFamily="34" charset="0"/>
              </a:rPr>
              <a:t> </a:t>
            </a:r>
            <a:r>
              <a:rPr lang="en-US" sz="825" b="1" i="1" spc="-6" dirty="0">
                <a:solidFill>
                  <a:schemeClr val="dk1"/>
                </a:solidFill>
                <a:latin typeface="Calibri" panose="020F0502020204030204" pitchFamily="34" charset="0"/>
              </a:rPr>
              <a:t>2nd Draft APP</a:t>
            </a:r>
          </a:p>
        </p:txBody>
      </p:sp>
      <p:cxnSp>
        <p:nvCxnSpPr>
          <p:cNvPr id="11" name="OTLSHAPE_M_ed5d5b273fcf441f83ce0319a0047394_Connector1">
            <a:extLst>
              <a:ext uri="{FF2B5EF4-FFF2-40B4-BE49-F238E27FC236}">
                <a16:creationId xmlns:a16="http://schemas.microsoft.com/office/drawing/2014/main" id="{45164DF2-BD2C-4AD5-9681-35F4F714399C}"/>
              </a:ext>
            </a:extLst>
          </p:cNvPr>
          <p:cNvCxnSpPr/>
          <p:nvPr>
            <p:custDataLst>
              <p:tags r:id="rId9"/>
            </p:custDataLst>
          </p:nvPr>
        </p:nvCxnSpPr>
        <p:spPr>
          <a:xfrm>
            <a:off x="8420456" y="3871929"/>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OTLSHAPE_M_ca34935d346c42e885ecaf5c32637be2_Connector1">
            <a:extLst>
              <a:ext uri="{FF2B5EF4-FFF2-40B4-BE49-F238E27FC236}">
                <a16:creationId xmlns:a16="http://schemas.microsoft.com/office/drawing/2014/main" id="{C9D1675E-E859-40F3-87E6-0C10207FF17D}"/>
              </a:ext>
            </a:extLst>
          </p:cNvPr>
          <p:cNvCxnSpPr/>
          <p:nvPr>
            <p:custDataLst>
              <p:tags r:id="rId10"/>
            </p:custDataLst>
          </p:nvPr>
        </p:nvCxnSpPr>
        <p:spPr>
          <a:xfrm>
            <a:off x="6781226" y="3871928"/>
            <a:ext cx="0" cy="331629"/>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M_65ab0106e2ad4a22b54caacd818c18a7_Connector1">
            <a:extLst>
              <a:ext uri="{FF2B5EF4-FFF2-40B4-BE49-F238E27FC236}">
                <a16:creationId xmlns:a16="http://schemas.microsoft.com/office/drawing/2014/main" id="{CB5EF9FA-2AB9-4AFE-B7FA-8010F1775671}"/>
              </a:ext>
            </a:extLst>
          </p:cNvPr>
          <p:cNvCxnSpPr/>
          <p:nvPr>
            <p:custDataLst>
              <p:tags r:id="rId11"/>
            </p:custDataLst>
          </p:nvPr>
        </p:nvCxnSpPr>
        <p:spPr>
          <a:xfrm flipH="1">
            <a:off x="6705652" y="3871929"/>
            <a:ext cx="19049" cy="894860"/>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OTLSHAPE_M_e5ed9cc8a2324b799777f38d92ea7d6b_Connector1">
            <a:extLst>
              <a:ext uri="{FF2B5EF4-FFF2-40B4-BE49-F238E27FC236}">
                <a16:creationId xmlns:a16="http://schemas.microsoft.com/office/drawing/2014/main" id="{BC21A88F-AD10-4735-8D10-85B64116D456}"/>
              </a:ext>
            </a:extLst>
          </p:cNvPr>
          <p:cNvCxnSpPr/>
          <p:nvPr>
            <p:custDataLst>
              <p:tags r:id="rId12"/>
            </p:custDataLst>
          </p:nvPr>
        </p:nvCxnSpPr>
        <p:spPr>
          <a:xfrm flipH="1">
            <a:off x="6562631" y="3862371"/>
            <a:ext cx="18422" cy="1209887"/>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M_d7e2fccb66db4d3b9cbcb1111008ba42_Connector2">
            <a:extLst>
              <a:ext uri="{FF2B5EF4-FFF2-40B4-BE49-F238E27FC236}">
                <a16:creationId xmlns:a16="http://schemas.microsoft.com/office/drawing/2014/main" id="{51BB831D-70B5-4E97-B8BA-1F11BCA4D5E5}"/>
              </a:ext>
            </a:extLst>
          </p:cNvPr>
          <p:cNvCxnSpPr/>
          <p:nvPr>
            <p:custDataLst>
              <p:tags r:id="rId13"/>
            </p:custDataLst>
          </p:nvPr>
        </p:nvCxnSpPr>
        <p:spPr>
          <a:xfrm>
            <a:off x="4181066" y="4961293"/>
            <a:ext cx="0" cy="147381"/>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M_d7e2fccb66db4d3b9cbcb1111008ba42_Connector1">
            <a:extLst>
              <a:ext uri="{FF2B5EF4-FFF2-40B4-BE49-F238E27FC236}">
                <a16:creationId xmlns:a16="http://schemas.microsoft.com/office/drawing/2014/main" id="{E9488320-3B9E-487D-BB6D-8364A8D35DEB}"/>
              </a:ext>
            </a:extLst>
          </p:cNvPr>
          <p:cNvCxnSpPr/>
          <p:nvPr>
            <p:custDataLst>
              <p:tags r:id="rId14"/>
            </p:custDataLst>
          </p:nvPr>
        </p:nvCxnSpPr>
        <p:spPr>
          <a:xfrm flipH="1">
            <a:off x="4176323" y="3871928"/>
            <a:ext cx="4743" cy="1112921"/>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M_79faf034114040ff96141ddfa62ad313_Connector2">
            <a:extLst>
              <a:ext uri="{FF2B5EF4-FFF2-40B4-BE49-F238E27FC236}">
                <a16:creationId xmlns:a16="http://schemas.microsoft.com/office/drawing/2014/main" id="{88849303-873D-463C-AE59-941A5130F0B4}"/>
              </a:ext>
            </a:extLst>
          </p:cNvPr>
          <p:cNvCxnSpPr/>
          <p:nvPr>
            <p:custDataLst>
              <p:tags r:id="rId15"/>
            </p:custDataLst>
          </p:nvPr>
        </p:nvCxnSpPr>
        <p:spPr>
          <a:xfrm>
            <a:off x="3276663" y="4961293"/>
            <a:ext cx="0" cy="174579"/>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79faf034114040ff96141ddfa62ad313_Connector1">
            <a:extLst>
              <a:ext uri="{FF2B5EF4-FFF2-40B4-BE49-F238E27FC236}">
                <a16:creationId xmlns:a16="http://schemas.microsoft.com/office/drawing/2014/main" id="{C38EDD2B-561A-4D2C-9E07-104A714B25A0}"/>
              </a:ext>
            </a:extLst>
          </p:cNvPr>
          <p:cNvCxnSpPr/>
          <p:nvPr>
            <p:custDataLst>
              <p:tags r:id="rId16"/>
            </p:custDataLst>
          </p:nvPr>
        </p:nvCxnSpPr>
        <p:spPr>
          <a:xfrm>
            <a:off x="3276663" y="3871928"/>
            <a:ext cx="0" cy="833588"/>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5bf0ba9452e14631889cab19d779c332_Connector1">
            <a:extLst>
              <a:ext uri="{FF2B5EF4-FFF2-40B4-BE49-F238E27FC236}">
                <a16:creationId xmlns:a16="http://schemas.microsoft.com/office/drawing/2014/main" id="{A85DACA8-9A99-4173-B905-DFD7A6C29D06}"/>
              </a:ext>
            </a:extLst>
          </p:cNvPr>
          <p:cNvCxnSpPr/>
          <p:nvPr>
            <p:custDataLst>
              <p:tags r:id="rId17"/>
            </p:custDataLst>
          </p:nvPr>
        </p:nvCxnSpPr>
        <p:spPr>
          <a:xfrm>
            <a:off x="3472529" y="3884288"/>
            <a:ext cx="8406" cy="143751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7572ec1bd7ab45b0b5a9eb04dae747e7_Connector2">
            <a:extLst>
              <a:ext uri="{FF2B5EF4-FFF2-40B4-BE49-F238E27FC236}">
                <a16:creationId xmlns:a16="http://schemas.microsoft.com/office/drawing/2014/main" id="{BEF8E02C-BDC7-47C8-9484-B8F0C69C89AF}"/>
              </a:ext>
            </a:extLst>
          </p:cNvPr>
          <p:cNvCxnSpPr/>
          <p:nvPr>
            <p:custDataLst>
              <p:tags r:id="rId18"/>
            </p:custDataLst>
          </p:nvPr>
        </p:nvCxnSpPr>
        <p:spPr>
          <a:xfrm>
            <a:off x="2174422" y="4150122"/>
            <a:ext cx="0" cy="9525"/>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7572ec1bd7ab45b0b5a9eb04dae747e7_Connector1">
            <a:extLst>
              <a:ext uri="{FF2B5EF4-FFF2-40B4-BE49-F238E27FC236}">
                <a16:creationId xmlns:a16="http://schemas.microsoft.com/office/drawing/2014/main" id="{31D26D87-8385-49F3-BACE-E2AD189847E5}"/>
              </a:ext>
            </a:extLst>
          </p:cNvPr>
          <p:cNvCxnSpPr>
            <a:endCxn id="114" idx="1"/>
          </p:cNvCxnSpPr>
          <p:nvPr>
            <p:custDataLst>
              <p:tags r:id="rId19"/>
            </p:custDataLst>
          </p:nvPr>
        </p:nvCxnSpPr>
        <p:spPr>
          <a:xfrm>
            <a:off x="1932868" y="3845906"/>
            <a:ext cx="5189" cy="1093198"/>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aaeb392010cb428eb5741ef923360fda_Connector1">
            <a:extLst>
              <a:ext uri="{FF2B5EF4-FFF2-40B4-BE49-F238E27FC236}">
                <a16:creationId xmlns:a16="http://schemas.microsoft.com/office/drawing/2014/main" id="{B6FF8617-3340-4AA4-9035-57FD0F85D1A0}"/>
              </a:ext>
            </a:extLst>
          </p:cNvPr>
          <p:cNvCxnSpPr/>
          <p:nvPr>
            <p:custDataLst>
              <p:tags r:id="rId20"/>
            </p:custDataLst>
          </p:nvPr>
        </p:nvCxnSpPr>
        <p:spPr>
          <a:xfrm>
            <a:off x="1580908" y="3871929"/>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4a2da0fca81d482a9f7bb22ba3c0ab99_Connector1">
            <a:extLst>
              <a:ext uri="{FF2B5EF4-FFF2-40B4-BE49-F238E27FC236}">
                <a16:creationId xmlns:a16="http://schemas.microsoft.com/office/drawing/2014/main" id="{A7F5B2F7-0199-421D-A87B-6E1B2A32A91C}"/>
              </a:ext>
            </a:extLst>
          </p:cNvPr>
          <p:cNvCxnSpPr/>
          <p:nvPr>
            <p:custDataLst>
              <p:tags r:id="rId21"/>
            </p:custDataLst>
          </p:nvPr>
        </p:nvCxnSpPr>
        <p:spPr>
          <a:xfrm>
            <a:off x="7798679" y="2569925"/>
            <a:ext cx="0" cy="1016254"/>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22a432c413c84f60bf9ed42c6a7e1f36_Connector3">
            <a:extLst>
              <a:ext uri="{FF2B5EF4-FFF2-40B4-BE49-F238E27FC236}">
                <a16:creationId xmlns:a16="http://schemas.microsoft.com/office/drawing/2014/main" id="{B3986CC2-53CF-4F88-AC34-6FED32343B3B}"/>
              </a:ext>
            </a:extLst>
          </p:cNvPr>
          <p:cNvCxnSpPr/>
          <p:nvPr>
            <p:custDataLst>
              <p:tags r:id="rId22"/>
            </p:custDataLst>
          </p:nvPr>
        </p:nvCxnSpPr>
        <p:spPr>
          <a:xfrm>
            <a:off x="6609339" y="2917449"/>
            <a:ext cx="0" cy="66872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22a432c413c84f60bf9ed42c6a7e1f36_Connector2">
            <a:extLst>
              <a:ext uri="{FF2B5EF4-FFF2-40B4-BE49-F238E27FC236}">
                <a16:creationId xmlns:a16="http://schemas.microsoft.com/office/drawing/2014/main" id="{67F3182B-A680-488E-A246-B1290C6B4086}"/>
              </a:ext>
            </a:extLst>
          </p:cNvPr>
          <p:cNvCxnSpPr/>
          <p:nvPr>
            <p:custDataLst>
              <p:tags r:id="rId23"/>
            </p:custDataLst>
          </p:nvPr>
        </p:nvCxnSpPr>
        <p:spPr>
          <a:xfrm>
            <a:off x="6979064" y="3104944"/>
            <a:ext cx="0" cy="952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22a432c413c84f60bf9ed42c6a7e1f36_Connector1">
            <a:extLst>
              <a:ext uri="{FF2B5EF4-FFF2-40B4-BE49-F238E27FC236}">
                <a16:creationId xmlns:a16="http://schemas.microsoft.com/office/drawing/2014/main" id="{0915105A-1A23-4CB1-A004-2D4E2272F426}"/>
              </a:ext>
            </a:extLst>
          </p:cNvPr>
          <p:cNvCxnSpPr/>
          <p:nvPr>
            <p:custDataLst>
              <p:tags r:id="rId24"/>
            </p:custDataLst>
          </p:nvPr>
        </p:nvCxnSpPr>
        <p:spPr>
          <a:xfrm>
            <a:off x="6609339" y="2178112"/>
            <a:ext cx="0" cy="73671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c0acd33b93c148efb42e392c6b138eb8_Connector1">
            <a:extLst>
              <a:ext uri="{FF2B5EF4-FFF2-40B4-BE49-F238E27FC236}">
                <a16:creationId xmlns:a16="http://schemas.microsoft.com/office/drawing/2014/main" id="{8C6041B5-61F3-4075-9196-48CFC2F69E77}"/>
              </a:ext>
            </a:extLst>
          </p:cNvPr>
          <p:cNvCxnSpPr/>
          <p:nvPr>
            <p:custDataLst>
              <p:tags r:id="rId25"/>
            </p:custDataLst>
          </p:nvPr>
        </p:nvCxnSpPr>
        <p:spPr>
          <a:xfrm>
            <a:off x="6781226" y="3061034"/>
            <a:ext cx="0" cy="52514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5e76b6fa311048489110e828ba562a68_Connector5">
            <a:extLst>
              <a:ext uri="{FF2B5EF4-FFF2-40B4-BE49-F238E27FC236}">
                <a16:creationId xmlns:a16="http://schemas.microsoft.com/office/drawing/2014/main" id="{5AA60883-2C35-4EAB-8B7D-0D7BE6B07690}"/>
              </a:ext>
            </a:extLst>
          </p:cNvPr>
          <p:cNvCxnSpPr/>
          <p:nvPr>
            <p:custDataLst>
              <p:tags r:id="rId26"/>
            </p:custDataLst>
          </p:nvPr>
        </p:nvCxnSpPr>
        <p:spPr>
          <a:xfrm>
            <a:off x="5386693" y="2489402"/>
            <a:ext cx="2075" cy="1534553"/>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5e76b6fa311048489110e828ba562a68_Connector4">
            <a:extLst>
              <a:ext uri="{FF2B5EF4-FFF2-40B4-BE49-F238E27FC236}">
                <a16:creationId xmlns:a16="http://schemas.microsoft.com/office/drawing/2014/main" id="{A412270F-676E-4B89-ABB3-931C0D60FC10}"/>
              </a:ext>
            </a:extLst>
          </p:cNvPr>
          <p:cNvCxnSpPr/>
          <p:nvPr>
            <p:custDataLst>
              <p:tags r:id="rId27"/>
            </p:custDataLst>
          </p:nvPr>
        </p:nvCxnSpPr>
        <p:spPr>
          <a:xfrm>
            <a:off x="5368096" y="3095170"/>
            <a:ext cx="0" cy="952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c0679c92ea7b4f2a801bb08625cce83e_Connector5">
            <a:extLst>
              <a:ext uri="{FF2B5EF4-FFF2-40B4-BE49-F238E27FC236}">
                <a16:creationId xmlns:a16="http://schemas.microsoft.com/office/drawing/2014/main" id="{D9D384DE-0DDA-4526-B94E-762ADA431CE6}"/>
              </a:ext>
            </a:extLst>
          </p:cNvPr>
          <p:cNvCxnSpPr/>
          <p:nvPr>
            <p:custDataLst>
              <p:tags r:id="rId28"/>
            </p:custDataLst>
          </p:nvPr>
        </p:nvCxnSpPr>
        <p:spPr>
          <a:xfrm>
            <a:off x="5028945" y="3220964"/>
            <a:ext cx="0" cy="36521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M_c0679c92ea7b4f2a801bb08625cce83e_Connector4">
            <a:extLst>
              <a:ext uri="{FF2B5EF4-FFF2-40B4-BE49-F238E27FC236}">
                <a16:creationId xmlns:a16="http://schemas.microsoft.com/office/drawing/2014/main" id="{9E946299-7C11-4FEB-B686-0A63451B6EBF}"/>
              </a:ext>
            </a:extLst>
          </p:cNvPr>
          <p:cNvCxnSpPr/>
          <p:nvPr>
            <p:custDataLst>
              <p:tags r:id="rId29"/>
            </p:custDataLst>
          </p:nvPr>
        </p:nvCxnSpPr>
        <p:spPr>
          <a:xfrm>
            <a:off x="5028945" y="3095170"/>
            <a:ext cx="0" cy="952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M_c0679c92ea7b4f2a801bb08625cce83e_Connector3">
            <a:extLst>
              <a:ext uri="{FF2B5EF4-FFF2-40B4-BE49-F238E27FC236}">
                <a16:creationId xmlns:a16="http://schemas.microsoft.com/office/drawing/2014/main" id="{664B5507-02B0-4E24-A793-E42267487C06}"/>
              </a:ext>
            </a:extLst>
          </p:cNvPr>
          <p:cNvCxnSpPr/>
          <p:nvPr>
            <p:custDataLst>
              <p:tags r:id="rId30"/>
            </p:custDataLst>
          </p:nvPr>
        </p:nvCxnSpPr>
        <p:spPr>
          <a:xfrm>
            <a:off x="5028945" y="2643061"/>
            <a:ext cx="0" cy="196331"/>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M_c0679c92ea7b4f2a801bb08625cce83e_Connector2">
            <a:extLst>
              <a:ext uri="{FF2B5EF4-FFF2-40B4-BE49-F238E27FC236}">
                <a16:creationId xmlns:a16="http://schemas.microsoft.com/office/drawing/2014/main" id="{2F80EA2C-042B-4918-B902-A91CC6500C16}"/>
              </a:ext>
            </a:extLst>
          </p:cNvPr>
          <p:cNvCxnSpPr/>
          <p:nvPr>
            <p:custDataLst>
              <p:tags r:id="rId31"/>
            </p:custDataLst>
          </p:nvPr>
        </p:nvCxnSpPr>
        <p:spPr>
          <a:xfrm flipH="1">
            <a:off x="5024202" y="2327644"/>
            <a:ext cx="4744" cy="857214"/>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M_c0679c92ea7b4f2a801bb08625cce83e_Connector1">
            <a:extLst>
              <a:ext uri="{FF2B5EF4-FFF2-40B4-BE49-F238E27FC236}">
                <a16:creationId xmlns:a16="http://schemas.microsoft.com/office/drawing/2014/main" id="{2CE192C8-FD9A-4A43-A8EE-5856CFC4802B}"/>
              </a:ext>
            </a:extLst>
          </p:cNvPr>
          <p:cNvCxnSpPr>
            <a:stCxn id="72" idx="0"/>
          </p:cNvCxnSpPr>
          <p:nvPr>
            <p:custDataLst>
              <p:tags r:id="rId32"/>
            </p:custDataLst>
          </p:nvPr>
        </p:nvCxnSpPr>
        <p:spPr>
          <a:xfrm flipH="1">
            <a:off x="5024203" y="1880166"/>
            <a:ext cx="2" cy="41428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OTLSHAPE_M_8be74bd3fafc42ce9b93500fedfc4744_Connector1">
            <a:extLst>
              <a:ext uri="{FF2B5EF4-FFF2-40B4-BE49-F238E27FC236}">
                <a16:creationId xmlns:a16="http://schemas.microsoft.com/office/drawing/2014/main" id="{50D4A76F-9FDB-43D6-963C-9B6486E1CC65}"/>
              </a:ext>
            </a:extLst>
          </p:cNvPr>
          <p:cNvCxnSpPr/>
          <p:nvPr>
            <p:custDataLst>
              <p:tags r:id="rId33"/>
            </p:custDataLst>
          </p:nvPr>
        </p:nvCxnSpPr>
        <p:spPr>
          <a:xfrm>
            <a:off x="4126930" y="2748831"/>
            <a:ext cx="17729" cy="83620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M_c0f55fe0c0334f15b0cd7291a7c81489_Connector1">
            <a:extLst>
              <a:ext uri="{FF2B5EF4-FFF2-40B4-BE49-F238E27FC236}">
                <a16:creationId xmlns:a16="http://schemas.microsoft.com/office/drawing/2014/main" id="{DFD36FC9-ECE1-4F7D-9843-7395EB378177}"/>
              </a:ext>
            </a:extLst>
          </p:cNvPr>
          <p:cNvCxnSpPr/>
          <p:nvPr>
            <p:custDataLst>
              <p:tags r:id="rId34"/>
            </p:custDataLst>
          </p:nvPr>
        </p:nvCxnSpPr>
        <p:spPr>
          <a:xfrm>
            <a:off x="2467131" y="3397424"/>
            <a:ext cx="0" cy="33162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M_2b13be323f434432b89fcb7b9d097ffb_Connector1">
            <a:extLst>
              <a:ext uri="{FF2B5EF4-FFF2-40B4-BE49-F238E27FC236}">
                <a16:creationId xmlns:a16="http://schemas.microsoft.com/office/drawing/2014/main" id="{B4FC49E7-58F9-42F9-BFBC-B3524D5C7DAF}"/>
              </a:ext>
            </a:extLst>
          </p:cNvPr>
          <p:cNvCxnSpPr/>
          <p:nvPr>
            <p:custDataLst>
              <p:tags r:id="rId35"/>
            </p:custDataLst>
          </p:nvPr>
        </p:nvCxnSpPr>
        <p:spPr>
          <a:xfrm>
            <a:off x="1576164" y="1928075"/>
            <a:ext cx="4744" cy="1658103"/>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M_498e9f83746045879714a849d454b244_Connector1">
            <a:extLst>
              <a:ext uri="{FF2B5EF4-FFF2-40B4-BE49-F238E27FC236}">
                <a16:creationId xmlns:a16="http://schemas.microsoft.com/office/drawing/2014/main" id="{A3DF4601-266D-4468-AF99-A2F23D92B18B}"/>
              </a:ext>
            </a:extLst>
          </p:cNvPr>
          <p:cNvCxnSpPr/>
          <p:nvPr>
            <p:custDataLst>
              <p:tags r:id="rId36"/>
            </p:custDataLst>
          </p:nvPr>
        </p:nvCxnSpPr>
        <p:spPr>
          <a:xfrm>
            <a:off x="1585874" y="2693749"/>
            <a:ext cx="0" cy="926814"/>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4CC6D0D-7E4D-444D-9B01-0FF443798B4E}"/>
              </a:ext>
            </a:extLst>
          </p:cNvPr>
          <p:cNvSpPr txBox="1"/>
          <p:nvPr/>
        </p:nvSpPr>
        <p:spPr>
          <a:xfrm>
            <a:off x="241102" y="252615"/>
            <a:ext cx="5438257" cy="646331"/>
          </a:xfrm>
          <a:prstGeom prst="rect">
            <a:avLst/>
          </a:prstGeom>
          <a:noFill/>
        </p:spPr>
        <p:txBody>
          <a:bodyPr wrap="square" rtlCol="0">
            <a:spAutoFit/>
          </a:bodyPr>
          <a:lstStyle/>
          <a:p>
            <a:r>
              <a:rPr lang="en-US" sz="3600" b="1" dirty="0">
                <a:solidFill>
                  <a:schemeClr val="bg1"/>
                </a:solidFill>
              </a:rPr>
              <a:t>Planning and Budgeting</a:t>
            </a:r>
          </a:p>
        </p:txBody>
      </p:sp>
      <p:sp>
        <p:nvSpPr>
          <p:cNvPr id="40" name="Left Brace 39">
            <a:extLst>
              <a:ext uri="{FF2B5EF4-FFF2-40B4-BE49-F238E27FC236}">
                <a16:creationId xmlns:a16="http://schemas.microsoft.com/office/drawing/2014/main" id="{81E2FB7A-9E90-4E9D-A37E-0CA3928B42F3}"/>
              </a:ext>
            </a:extLst>
          </p:cNvPr>
          <p:cNvSpPr/>
          <p:nvPr/>
        </p:nvSpPr>
        <p:spPr>
          <a:xfrm>
            <a:off x="1037191" y="1805241"/>
            <a:ext cx="487334" cy="1545812"/>
          </a:xfrm>
          <a:prstGeom prst="leftBrac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TextBox 40">
            <a:extLst>
              <a:ext uri="{FF2B5EF4-FFF2-40B4-BE49-F238E27FC236}">
                <a16:creationId xmlns:a16="http://schemas.microsoft.com/office/drawing/2014/main" id="{B57665B7-A6A5-4707-93D1-D0EBB26AA93F}"/>
              </a:ext>
            </a:extLst>
          </p:cNvPr>
          <p:cNvSpPr txBox="1"/>
          <p:nvPr/>
        </p:nvSpPr>
        <p:spPr>
          <a:xfrm>
            <a:off x="162613" y="2435570"/>
            <a:ext cx="775737" cy="430887"/>
          </a:xfrm>
          <a:prstGeom prst="rect">
            <a:avLst/>
          </a:prstGeom>
          <a:noFill/>
          <a:ln w="25400">
            <a:solidFill>
              <a:srgbClr val="7030A0"/>
            </a:solidFill>
          </a:ln>
        </p:spPr>
        <p:txBody>
          <a:bodyPr wrap="square" rtlCol="0">
            <a:spAutoFit/>
          </a:bodyPr>
          <a:lstStyle/>
          <a:p>
            <a:r>
              <a:rPr lang="en-US" sz="1100" dirty="0"/>
              <a:t>Provincial Level</a:t>
            </a:r>
          </a:p>
        </p:txBody>
      </p:sp>
      <p:sp>
        <p:nvSpPr>
          <p:cNvPr id="42" name="TextBox 41">
            <a:extLst>
              <a:ext uri="{FF2B5EF4-FFF2-40B4-BE49-F238E27FC236}">
                <a16:creationId xmlns:a16="http://schemas.microsoft.com/office/drawing/2014/main" id="{49CCC91D-98AC-4BB9-8C3E-444F93DCAB1D}"/>
              </a:ext>
            </a:extLst>
          </p:cNvPr>
          <p:cNvSpPr txBox="1"/>
          <p:nvPr/>
        </p:nvSpPr>
        <p:spPr>
          <a:xfrm>
            <a:off x="316293" y="4656670"/>
            <a:ext cx="658775" cy="461665"/>
          </a:xfrm>
          <a:prstGeom prst="rect">
            <a:avLst/>
          </a:prstGeom>
          <a:noFill/>
          <a:ln w="28575">
            <a:solidFill>
              <a:srgbClr val="92D050">
                <a:alpha val="99000"/>
              </a:srgbClr>
            </a:solidFill>
          </a:ln>
        </p:spPr>
        <p:txBody>
          <a:bodyPr wrap="square" rtlCol="0">
            <a:spAutoFit/>
          </a:bodyPr>
          <a:lstStyle/>
          <a:p>
            <a:r>
              <a:rPr lang="en-US" sz="1200" dirty="0"/>
              <a:t>District Level</a:t>
            </a:r>
          </a:p>
        </p:txBody>
      </p:sp>
      <p:sp>
        <p:nvSpPr>
          <p:cNvPr id="43" name="Left Brace 42">
            <a:extLst>
              <a:ext uri="{FF2B5EF4-FFF2-40B4-BE49-F238E27FC236}">
                <a16:creationId xmlns:a16="http://schemas.microsoft.com/office/drawing/2014/main" id="{290575DF-B8E5-4AC7-832C-FE8C76EA358E}"/>
              </a:ext>
            </a:extLst>
          </p:cNvPr>
          <p:cNvSpPr/>
          <p:nvPr/>
        </p:nvSpPr>
        <p:spPr>
          <a:xfrm>
            <a:off x="1057274" y="4027999"/>
            <a:ext cx="337997" cy="1579296"/>
          </a:xfrm>
          <a:prstGeom prst="leftBrace">
            <a:avLst/>
          </a:pr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44" name="OTLSHAPE_TB_00000000000000000000000000000000_LeftEndCaps">
            <a:extLst>
              <a:ext uri="{FF2B5EF4-FFF2-40B4-BE49-F238E27FC236}">
                <a16:creationId xmlns:a16="http://schemas.microsoft.com/office/drawing/2014/main" id="{4A971E85-F70A-493B-AA66-FCC347E5D175}"/>
              </a:ext>
            </a:extLst>
          </p:cNvPr>
          <p:cNvSpPr txBox="1"/>
          <p:nvPr>
            <p:custDataLst>
              <p:tags r:id="rId37"/>
            </p:custDataLst>
          </p:nvPr>
        </p:nvSpPr>
        <p:spPr>
          <a:xfrm>
            <a:off x="1786986" y="3853657"/>
            <a:ext cx="338298" cy="207749"/>
          </a:xfrm>
          <a:prstGeom prst="rect">
            <a:avLst/>
          </a:prstGeom>
          <a:noFill/>
        </p:spPr>
        <p:txBody>
          <a:bodyPr vert="horz" wrap="none" lIns="0" tIns="0" rIns="0" bIns="0" rtlCol="0" anchor="ctr" anchorCtr="0">
            <a:spAutoFit/>
          </a:bodyPr>
          <a:lstStyle/>
          <a:p>
            <a:pPr algn="ctr"/>
            <a:r>
              <a:rPr lang="en-US" sz="1350" b="1" spc="-28" dirty="0">
                <a:solidFill>
                  <a:srgbClr val="C0504D"/>
                </a:solidFill>
                <a:latin typeface="Calibri" panose="020F0502020204030204" pitchFamily="34" charset="0"/>
              </a:rPr>
              <a:t>2017</a:t>
            </a:r>
          </a:p>
        </p:txBody>
      </p:sp>
      <p:sp>
        <p:nvSpPr>
          <p:cNvPr id="45" name="OTLSHAPE_TB_00000000000000000000000000000000_ScaleContainer">
            <a:extLst>
              <a:ext uri="{FF2B5EF4-FFF2-40B4-BE49-F238E27FC236}">
                <a16:creationId xmlns:a16="http://schemas.microsoft.com/office/drawing/2014/main" id="{0EAF9E5F-3318-4A64-AF94-ED6A94DCBE72}"/>
              </a:ext>
            </a:extLst>
          </p:cNvPr>
          <p:cNvSpPr/>
          <p:nvPr>
            <p:custDataLst>
              <p:tags r:id="rId38"/>
            </p:custDataLst>
          </p:nvPr>
        </p:nvSpPr>
        <p:spPr>
          <a:xfrm>
            <a:off x="700024" y="3586178"/>
            <a:ext cx="7753350" cy="285750"/>
          </a:xfrm>
          <a:prstGeom prst="rect">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TLSHAPE_TB_00000000000000000000000000000000_TimescaleInterval1">
            <a:extLst>
              <a:ext uri="{FF2B5EF4-FFF2-40B4-BE49-F238E27FC236}">
                <a16:creationId xmlns:a16="http://schemas.microsoft.com/office/drawing/2014/main" id="{62CCA4F1-A359-4A87-BFE1-F38A649DE6DA}"/>
              </a:ext>
            </a:extLst>
          </p:cNvPr>
          <p:cNvSpPr txBox="1"/>
          <p:nvPr>
            <p:custDataLst>
              <p:tags r:id="rId39"/>
            </p:custDataLst>
          </p:nvPr>
        </p:nvSpPr>
        <p:spPr>
          <a:xfrm>
            <a:off x="747649" y="3659283"/>
            <a:ext cx="118639"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Jul</a:t>
            </a:r>
          </a:p>
        </p:txBody>
      </p:sp>
      <p:cxnSp>
        <p:nvCxnSpPr>
          <p:cNvPr id="47" name="OTLSHAPE_TB_00000000000000000000000000000000_Separator1">
            <a:extLst>
              <a:ext uri="{FF2B5EF4-FFF2-40B4-BE49-F238E27FC236}">
                <a16:creationId xmlns:a16="http://schemas.microsoft.com/office/drawing/2014/main" id="{76B61BE8-3FB9-473C-A7BC-0575E0BF1FD9}"/>
              </a:ext>
            </a:extLst>
          </p:cNvPr>
          <p:cNvCxnSpPr/>
          <p:nvPr>
            <p:custDataLst>
              <p:tags r:id="rId40"/>
            </p:custDataLst>
          </p:nvPr>
        </p:nvCxnSpPr>
        <p:spPr>
          <a:xfrm>
            <a:off x="1576164"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TLSHAPE_TB_00000000000000000000000000000000_TimescaleInterval2">
            <a:extLst>
              <a:ext uri="{FF2B5EF4-FFF2-40B4-BE49-F238E27FC236}">
                <a16:creationId xmlns:a16="http://schemas.microsoft.com/office/drawing/2014/main" id="{270BD96A-81E3-46A8-B794-A03B43A1E821}"/>
              </a:ext>
            </a:extLst>
          </p:cNvPr>
          <p:cNvSpPr txBox="1"/>
          <p:nvPr>
            <p:custDataLst>
              <p:tags r:id="rId41"/>
            </p:custDataLst>
          </p:nvPr>
        </p:nvSpPr>
        <p:spPr>
          <a:xfrm>
            <a:off x="1623790" y="3659283"/>
            <a:ext cx="180975"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Aug</a:t>
            </a:r>
          </a:p>
        </p:txBody>
      </p:sp>
      <p:cxnSp>
        <p:nvCxnSpPr>
          <p:cNvPr id="49" name="OTLSHAPE_TB_00000000000000000000000000000000_Separator2">
            <a:extLst>
              <a:ext uri="{FF2B5EF4-FFF2-40B4-BE49-F238E27FC236}">
                <a16:creationId xmlns:a16="http://schemas.microsoft.com/office/drawing/2014/main" id="{1CA77185-ABC2-4E95-825B-C9511B6DE4DD}"/>
              </a:ext>
            </a:extLst>
          </p:cNvPr>
          <p:cNvCxnSpPr/>
          <p:nvPr>
            <p:custDataLst>
              <p:tags r:id="rId42"/>
            </p:custDataLst>
          </p:nvPr>
        </p:nvCxnSpPr>
        <p:spPr>
          <a:xfrm>
            <a:off x="2452305"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TLSHAPE_TB_00000000000000000000000000000000_TimescaleInterval3">
            <a:extLst>
              <a:ext uri="{FF2B5EF4-FFF2-40B4-BE49-F238E27FC236}">
                <a16:creationId xmlns:a16="http://schemas.microsoft.com/office/drawing/2014/main" id="{FF987F7C-CDEE-4805-97F9-5A71C83E29BC}"/>
              </a:ext>
            </a:extLst>
          </p:cNvPr>
          <p:cNvSpPr txBox="1"/>
          <p:nvPr>
            <p:custDataLst>
              <p:tags r:id="rId43"/>
            </p:custDataLst>
          </p:nvPr>
        </p:nvSpPr>
        <p:spPr>
          <a:xfrm>
            <a:off x="2499930" y="3659283"/>
            <a:ext cx="17145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Sep</a:t>
            </a:r>
          </a:p>
        </p:txBody>
      </p:sp>
      <p:cxnSp>
        <p:nvCxnSpPr>
          <p:cNvPr id="51" name="OTLSHAPE_TB_00000000000000000000000000000000_Separator3">
            <a:extLst>
              <a:ext uri="{FF2B5EF4-FFF2-40B4-BE49-F238E27FC236}">
                <a16:creationId xmlns:a16="http://schemas.microsoft.com/office/drawing/2014/main" id="{CA02A79F-3130-43A3-A147-8E123FDA907E}"/>
              </a:ext>
            </a:extLst>
          </p:cNvPr>
          <p:cNvCxnSpPr/>
          <p:nvPr>
            <p:custDataLst>
              <p:tags r:id="rId44"/>
            </p:custDataLst>
          </p:nvPr>
        </p:nvCxnSpPr>
        <p:spPr>
          <a:xfrm>
            <a:off x="3300183"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TLSHAPE_TB_00000000000000000000000000000000_TimescaleInterval4">
            <a:extLst>
              <a:ext uri="{FF2B5EF4-FFF2-40B4-BE49-F238E27FC236}">
                <a16:creationId xmlns:a16="http://schemas.microsoft.com/office/drawing/2014/main" id="{60CDFBE3-DF2D-4BF1-B190-C5B1F327DCA1}"/>
              </a:ext>
            </a:extLst>
          </p:cNvPr>
          <p:cNvSpPr txBox="1"/>
          <p:nvPr>
            <p:custDataLst>
              <p:tags r:id="rId45"/>
            </p:custDataLst>
          </p:nvPr>
        </p:nvSpPr>
        <p:spPr>
          <a:xfrm>
            <a:off x="3347808" y="3659283"/>
            <a:ext cx="158361" cy="139541"/>
          </a:xfrm>
          <a:prstGeom prst="rect">
            <a:avLst/>
          </a:prstGeom>
          <a:noFill/>
        </p:spPr>
        <p:txBody>
          <a:bodyPr vert="horz" wrap="none" lIns="0" tIns="0" rIns="0" bIns="0" rtlCol="0" anchor="ctr" anchorCtr="0">
            <a:noAutofit/>
          </a:bodyPr>
          <a:lstStyle/>
          <a:p>
            <a:r>
              <a:rPr lang="en-US" sz="900" spc="-17">
                <a:solidFill>
                  <a:schemeClr val="lt1"/>
                </a:solidFill>
                <a:latin typeface="Calibri" panose="020F0502020204030204" pitchFamily="34" charset="0"/>
              </a:rPr>
              <a:t>Oct</a:t>
            </a:r>
          </a:p>
        </p:txBody>
      </p:sp>
      <p:cxnSp>
        <p:nvCxnSpPr>
          <p:cNvPr id="53" name="OTLSHAPE_TB_00000000000000000000000000000000_Separator4">
            <a:extLst>
              <a:ext uri="{FF2B5EF4-FFF2-40B4-BE49-F238E27FC236}">
                <a16:creationId xmlns:a16="http://schemas.microsoft.com/office/drawing/2014/main" id="{9BF48C06-34F0-429E-B54F-650EF54CEA7A}"/>
              </a:ext>
            </a:extLst>
          </p:cNvPr>
          <p:cNvCxnSpPr/>
          <p:nvPr>
            <p:custDataLst>
              <p:tags r:id="rId46"/>
            </p:custDataLst>
          </p:nvPr>
        </p:nvCxnSpPr>
        <p:spPr>
          <a:xfrm>
            <a:off x="4176323"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TLSHAPE_TB_00000000000000000000000000000000_TimescaleInterval5">
            <a:extLst>
              <a:ext uri="{FF2B5EF4-FFF2-40B4-BE49-F238E27FC236}">
                <a16:creationId xmlns:a16="http://schemas.microsoft.com/office/drawing/2014/main" id="{A06E6875-11FF-40E3-9700-D00EB58655D7}"/>
              </a:ext>
            </a:extLst>
          </p:cNvPr>
          <p:cNvSpPr txBox="1"/>
          <p:nvPr>
            <p:custDataLst>
              <p:tags r:id="rId47"/>
            </p:custDataLst>
          </p:nvPr>
        </p:nvSpPr>
        <p:spPr>
          <a:xfrm>
            <a:off x="4223949" y="3659283"/>
            <a:ext cx="182984"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Nov</a:t>
            </a:r>
          </a:p>
        </p:txBody>
      </p:sp>
      <p:cxnSp>
        <p:nvCxnSpPr>
          <p:cNvPr id="55" name="OTLSHAPE_TB_00000000000000000000000000000000_Separator5">
            <a:extLst>
              <a:ext uri="{FF2B5EF4-FFF2-40B4-BE49-F238E27FC236}">
                <a16:creationId xmlns:a16="http://schemas.microsoft.com/office/drawing/2014/main" id="{10DCE359-A479-4121-8E07-DAF5B3D919B8}"/>
              </a:ext>
            </a:extLst>
          </p:cNvPr>
          <p:cNvCxnSpPr/>
          <p:nvPr>
            <p:custDataLst>
              <p:tags r:id="rId48"/>
            </p:custDataLst>
          </p:nvPr>
        </p:nvCxnSpPr>
        <p:spPr>
          <a:xfrm>
            <a:off x="5024201"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TLSHAPE_TB_00000000000000000000000000000000_TimescaleInterval6">
            <a:extLst>
              <a:ext uri="{FF2B5EF4-FFF2-40B4-BE49-F238E27FC236}">
                <a16:creationId xmlns:a16="http://schemas.microsoft.com/office/drawing/2014/main" id="{94A83FDF-7196-4EE2-8276-DCA9F15D2A80}"/>
              </a:ext>
            </a:extLst>
          </p:cNvPr>
          <p:cNvSpPr txBox="1"/>
          <p:nvPr>
            <p:custDataLst>
              <p:tags r:id="rId49"/>
            </p:custDataLst>
          </p:nvPr>
        </p:nvSpPr>
        <p:spPr>
          <a:xfrm>
            <a:off x="5071827" y="3659283"/>
            <a:ext cx="173894" cy="139541"/>
          </a:xfrm>
          <a:prstGeom prst="rect">
            <a:avLst/>
          </a:prstGeom>
          <a:noFill/>
        </p:spPr>
        <p:txBody>
          <a:bodyPr vert="horz" wrap="none" lIns="0" tIns="0" rIns="0" bIns="0" rtlCol="0" anchor="ctr" anchorCtr="0">
            <a:noAutofit/>
          </a:bodyPr>
          <a:lstStyle/>
          <a:p>
            <a:r>
              <a:rPr lang="en-US" sz="900" spc="-17">
                <a:solidFill>
                  <a:schemeClr val="lt1"/>
                </a:solidFill>
                <a:latin typeface="Calibri" panose="020F0502020204030204" pitchFamily="34" charset="0"/>
              </a:rPr>
              <a:t>Dec</a:t>
            </a:r>
          </a:p>
        </p:txBody>
      </p:sp>
      <p:cxnSp>
        <p:nvCxnSpPr>
          <p:cNvPr id="57" name="OTLSHAPE_TB_00000000000000000000000000000000_Separator6">
            <a:extLst>
              <a:ext uri="{FF2B5EF4-FFF2-40B4-BE49-F238E27FC236}">
                <a16:creationId xmlns:a16="http://schemas.microsoft.com/office/drawing/2014/main" id="{B607F132-6D6C-497A-B7C9-27881F88846E}"/>
              </a:ext>
            </a:extLst>
          </p:cNvPr>
          <p:cNvCxnSpPr/>
          <p:nvPr>
            <p:custDataLst>
              <p:tags r:id="rId50"/>
            </p:custDataLst>
          </p:nvPr>
        </p:nvCxnSpPr>
        <p:spPr>
          <a:xfrm>
            <a:off x="5900342"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7">
            <a:extLst>
              <a:ext uri="{FF2B5EF4-FFF2-40B4-BE49-F238E27FC236}">
                <a16:creationId xmlns:a16="http://schemas.microsoft.com/office/drawing/2014/main" id="{5F32C357-3EB3-41F7-9931-52E45966F7F0}"/>
              </a:ext>
            </a:extLst>
          </p:cNvPr>
          <p:cNvSpPr txBox="1"/>
          <p:nvPr>
            <p:custDataLst>
              <p:tags r:id="rId51"/>
            </p:custDataLst>
          </p:nvPr>
        </p:nvSpPr>
        <p:spPr>
          <a:xfrm>
            <a:off x="5947968" y="3659283"/>
            <a:ext cx="228716" cy="139541"/>
          </a:xfrm>
          <a:prstGeom prst="rect">
            <a:avLst/>
          </a:prstGeom>
          <a:noFill/>
        </p:spPr>
        <p:txBody>
          <a:bodyPr vert="horz" wrap="none" lIns="0" tIns="0" rIns="0" bIns="0" rtlCol="0" anchor="ctr" anchorCtr="0">
            <a:noAutofit/>
          </a:bodyPr>
          <a:lstStyle/>
          <a:p>
            <a:r>
              <a:rPr lang="en-US" sz="900" spc="-15" dirty="0">
                <a:solidFill>
                  <a:schemeClr val="lt1"/>
                </a:solidFill>
                <a:latin typeface="Calibri" panose="020F0502020204030204" pitchFamily="34" charset="0"/>
              </a:rPr>
              <a:t>Jan 2018</a:t>
            </a:r>
          </a:p>
        </p:txBody>
      </p:sp>
      <p:cxnSp>
        <p:nvCxnSpPr>
          <p:cNvPr id="59" name="OTLSHAPE_TB_00000000000000000000000000000000_Separator7">
            <a:extLst>
              <a:ext uri="{FF2B5EF4-FFF2-40B4-BE49-F238E27FC236}">
                <a16:creationId xmlns:a16="http://schemas.microsoft.com/office/drawing/2014/main" id="{CCE3C24F-F0B6-40BF-BC25-9B19D15A91E2}"/>
              </a:ext>
            </a:extLst>
          </p:cNvPr>
          <p:cNvCxnSpPr/>
          <p:nvPr>
            <p:custDataLst>
              <p:tags r:id="rId52"/>
            </p:custDataLst>
          </p:nvPr>
        </p:nvCxnSpPr>
        <p:spPr>
          <a:xfrm>
            <a:off x="6776483"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8">
            <a:extLst>
              <a:ext uri="{FF2B5EF4-FFF2-40B4-BE49-F238E27FC236}">
                <a16:creationId xmlns:a16="http://schemas.microsoft.com/office/drawing/2014/main" id="{E7CA06E5-5997-45F4-B548-5BE1B64DF9ED}"/>
              </a:ext>
            </a:extLst>
          </p:cNvPr>
          <p:cNvSpPr txBox="1"/>
          <p:nvPr>
            <p:custDataLst>
              <p:tags r:id="rId53"/>
            </p:custDataLst>
          </p:nvPr>
        </p:nvSpPr>
        <p:spPr>
          <a:xfrm>
            <a:off x="6824109" y="3659283"/>
            <a:ext cx="16442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Feb</a:t>
            </a:r>
          </a:p>
        </p:txBody>
      </p:sp>
      <p:cxnSp>
        <p:nvCxnSpPr>
          <p:cNvPr id="61" name="OTLSHAPE_TB_00000000000000000000000000000000_Separator8">
            <a:extLst>
              <a:ext uri="{FF2B5EF4-FFF2-40B4-BE49-F238E27FC236}">
                <a16:creationId xmlns:a16="http://schemas.microsoft.com/office/drawing/2014/main" id="{5008EC37-E0D7-4F3B-AD72-BDDC4B4037DE}"/>
              </a:ext>
            </a:extLst>
          </p:cNvPr>
          <p:cNvCxnSpPr/>
          <p:nvPr>
            <p:custDataLst>
              <p:tags r:id="rId54"/>
            </p:custDataLst>
          </p:nvPr>
        </p:nvCxnSpPr>
        <p:spPr>
          <a:xfrm>
            <a:off x="7567835" y="3652853"/>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9">
            <a:extLst>
              <a:ext uri="{FF2B5EF4-FFF2-40B4-BE49-F238E27FC236}">
                <a16:creationId xmlns:a16="http://schemas.microsoft.com/office/drawing/2014/main" id="{11195881-9E74-40D5-8551-D4FCDED3398B}"/>
              </a:ext>
            </a:extLst>
          </p:cNvPr>
          <p:cNvSpPr txBox="1"/>
          <p:nvPr>
            <p:custDataLst>
              <p:tags r:id="rId55"/>
            </p:custDataLst>
          </p:nvPr>
        </p:nvSpPr>
        <p:spPr>
          <a:xfrm>
            <a:off x="7615461" y="3659283"/>
            <a:ext cx="191832"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Mar</a:t>
            </a:r>
          </a:p>
        </p:txBody>
      </p:sp>
      <p:sp>
        <p:nvSpPr>
          <p:cNvPr id="63" name="OTLSHAPE_M_498e9f83746045879714a849d454b244_Title">
            <a:extLst>
              <a:ext uri="{FF2B5EF4-FFF2-40B4-BE49-F238E27FC236}">
                <a16:creationId xmlns:a16="http://schemas.microsoft.com/office/drawing/2014/main" id="{D6302E02-EEFF-4BDB-979E-4E29162EC0A6}"/>
              </a:ext>
            </a:extLst>
          </p:cNvPr>
          <p:cNvSpPr txBox="1"/>
          <p:nvPr>
            <p:custDataLst>
              <p:tags r:id="rId56"/>
            </p:custDataLst>
          </p:nvPr>
        </p:nvSpPr>
        <p:spPr>
          <a:xfrm>
            <a:off x="1719390" y="2590123"/>
            <a:ext cx="1714500" cy="207749"/>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1.</a:t>
            </a:r>
            <a:r>
              <a:rPr lang="en-US" sz="825" b="1" dirty="0">
                <a:solidFill>
                  <a:schemeClr val="dk1"/>
                </a:solidFill>
                <a:latin typeface="Calibri" panose="020F0502020204030204" pitchFamily="34" charset="0"/>
              </a:rPr>
              <a:t> </a:t>
            </a:r>
            <a:r>
              <a:rPr lang="en-US" sz="600" b="1" dirty="0">
                <a:solidFill>
                  <a:schemeClr val="dk1"/>
                </a:solidFill>
                <a:latin typeface="Calibri" panose="020F0502020204030204" pitchFamily="34" charset="0"/>
              </a:rPr>
              <a:t>Provincial Target Setting</a:t>
            </a:r>
          </a:p>
        </p:txBody>
      </p:sp>
      <p:sp>
        <p:nvSpPr>
          <p:cNvPr id="64" name="OTLSHAPE_M_498e9f83746045879714a849d454b244_Date">
            <a:extLst>
              <a:ext uri="{FF2B5EF4-FFF2-40B4-BE49-F238E27FC236}">
                <a16:creationId xmlns:a16="http://schemas.microsoft.com/office/drawing/2014/main" id="{2E0B817C-49A3-4DC2-AF41-92720E54FE86}"/>
              </a:ext>
            </a:extLst>
          </p:cNvPr>
          <p:cNvSpPr txBox="1"/>
          <p:nvPr>
            <p:custDataLst>
              <p:tags r:id="rId57"/>
            </p:custDataLst>
          </p:nvPr>
        </p:nvSpPr>
        <p:spPr>
          <a:xfrm>
            <a:off x="1733150" y="2359087"/>
            <a:ext cx="46672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Jul, 2017</a:t>
            </a:r>
          </a:p>
        </p:txBody>
      </p:sp>
      <p:sp>
        <p:nvSpPr>
          <p:cNvPr id="65" name="OTLSHAPE_M_498e9f83746045879714a849d454b244_Shape">
            <a:extLst>
              <a:ext uri="{FF2B5EF4-FFF2-40B4-BE49-F238E27FC236}">
                <a16:creationId xmlns:a16="http://schemas.microsoft.com/office/drawing/2014/main" id="{212A4458-6554-4A9F-8A0E-0A7F40714B23}"/>
              </a:ext>
            </a:extLst>
          </p:cNvPr>
          <p:cNvSpPr/>
          <p:nvPr>
            <p:custDataLst>
              <p:tags r:id="rId58"/>
            </p:custDataLst>
          </p:nvPr>
        </p:nvSpPr>
        <p:spPr>
          <a:xfrm rot="16200000">
            <a:off x="1584671" y="2453666"/>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TLSHAPE_M_2b13be323f434432b89fcb7b9d097ffb_Shape">
            <a:extLst>
              <a:ext uri="{FF2B5EF4-FFF2-40B4-BE49-F238E27FC236}">
                <a16:creationId xmlns:a16="http://schemas.microsoft.com/office/drawing/2014/main" id="{1C845836-9890-4822-8E34-442ACC8D0958}"/>
              </a:ext>
            </a:extLst>
          </p:cNvPr>
          <p:cNvSpPr/>
          <p:nvPr>
            <p:custDataLst>
              <p:tags r:id="rId59"/>
            </p:custDataLst>
          </p:nvPr>
        </p:nvSpPr>
        <p:spPr>
          <a:xfrm rot="16200000">
            <a:off x="1549874" y="1941519"/>
            <a:ext cx="224346" cy="183290"/>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TLSHAPE_M_c0f55fe0c0334f15b0cd7291a7c81489_Shape">
            <a:extLst>
              <a:ext uri="{FF2B5EF4-FFF2-40B4-BE49-F238E27FC236}">
                <a16:creationId xmlns:a16="http://schemas.microsoft.com/office/drawing/2014/main" id="{63283E61-B9DF-4AA0-855F-C0A4AFFA7917}"/>
              </a:ext>
            </a:extLst>
          </p:cNvPr>
          <p:cNvSpPr/>
          <p:nvPr>
            <p:custDataLst>
              <p:tags r:id="rId60"/>
            </p:custDataLst>
          </p:nvPr>
        </p:nvSpPr>
        <p:spPr>
          <a:xfrm rot="16200000">
            <a:off x="2476099" y="3264676"/>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TLSHAPE_M_9a5df2f4deee483381321c32418bc397_Title">
            <a:extLst>
              <a:ext uri="{FF2B5EF4-FFF2-40B4-BE49-F238E27FC236}">
                <a16:creationId xmlns:a16="http://schemas.microsoft.com/office/drawing/2014/main" id="{4CC4D5BA-F06E-458D-BDF1-8392C5ECEDBC}"/>
              </a:ext>
            </a:extLst>
          </p:cNvPr>
          <p:cNvSpPr txBox="1"/>
          <p:nvPr>
            <p:custDataLst>
              <p:tags r:id="rId61"/>
            </p:custDataLst>
          </p:nvPr>
        </p:nvSpPr>
        <p:spPr>
          <a:xfrm>
            <a:off x="4457030" y="3081816"/>
            <a:ext cx="1845430" cy="330860"/>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7</a:t>
            </a:r>
            <a:r>
              <a:rPr lang="en-US" sz="800" dirty="0">
                <a:solidFill>
                  <a:srgbClr val="FF0000"/>
                </a:solidFill>
                <a:latin typeface="Calibri" panose="020F0502020204030204" pitchFamily="34" charset="0"/>
              </a:rPr>
              <a:t>.</a:t>
            </a:r>
            <a:r>
              <a:rPr lang="en-US" sz="800" spc="-3" dirty="0">
                <a:solidFill>
                  <a:schemeClr val="dk1"/>
                </a:solidFill>
                <a:latin typeface="Calibri" panose="020F0502020204030204" pitchFamily="34" charset="0"/>
              </a:rPr>
              <a:t> </a:t>
            </a:r>
            <a:r>
              <a:rPr lang="en-US" sz="800" spc="-3" dirty="0">
                <a:latin typeface="Calibri" panose="020F0502020204030204" pitchFamily="34" charset="0"/>
              </a:rPr>
              <a:t>Workshops with National </a:t>
            </a:r>
            <a:r>
              <a:rPr lang="en-US" sz="800" spc="-3" dirty="0" err="1">
                <a:latin typeface="Calibri" panose="020F0502020204030204" pitchFamily="34" charset="0"/>
              </a:rPr>
              <a:t>DoH</a:t>
            </a:r>
            <a:r>
              <a:rPr lang="en-US" sz="800" spc="-3" dirty="0">
                <a:latin typeface="Calibri" panose="020F0502020204030204" pitchFamily="34" charset="0"/>
              </a:rPr>
              <a:t>  during month of Oct 2017</a:t>
            </a:r>
          </a:p>
        </p:txBody>
      </p:sp>
      <p:sp>
        <p:nvSpPr>
          <p:cNvPr id="69" name="OTLSHAPE_M_9a5df2f4deee483381321c32418bc397_Date">
            <a:extLst>
              <a:ext uri="{FF2B5EF4-FFF2-40B4-BE49-F238E27FC236}">
                <a16:creationId xmlns:a16="http://schemas.microsoft.com/office/drawing/2014/main" id="{2F699B49-5E03-460E-B7D6-967FDF9DA60D}"/>
              </a:ext>
            </a:extLst>
          </p:cNvPr>
          <p:cNvSpPr txBox="1"/>
          <p:nvPr>
            <p:custDataLst>
              <p:tags r:id="rId62"/>
            </p:custDataLst>
          </p:nvPr>
        </p:nvSpPr>
        <p:spPr>
          <a:xfrm>
            <a:off x="4437560" y="2917346"/>
            <a:ext cx="518151"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31 Oct, 2017</a:t>
            </a:r>
          </a:p>
        </p:txBody>
      </p:sp>
      <p:sp>
        <p:nvSpPr>
          <p:cNvPr id="70" name="OTLSHAPE_M_9a5df2f4deee483381321c32418bc397_Shape">
            <a:extLst>
              <a:ext uri="{FF2B5EF4-FFF2-40B4-BE49-F238E27FC236}">
                <a16:creationId xmlns:a16="http://schemas.microsoft.com/office/drawing/2014/main" id="{433C6F7D-042D-4DA5-9BB2-6B7DE56DC374}"/>
              </a:ext>
            </a:extLst>
          </p:cNvPr>
          <p:cNvSpPr/>
          <p:nvPr>
            <p:custDataLst>
              <p:tags r:id="rId63"/>
            </p:custDataLst>
          </p:nvPr>
        </p:nvSpPr>
        <p:spPr>
          <a:xfrm rot="16200000">
            <a:off x="4238468" y="3017016"/>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TLSHAPE_M_c0679c92ea7b4f2a801bb08625cce83e_Date">
            <a:extLst>
              <a:ext uri="{FF2B5EF4-FFF2-40B4-BE49-F238E27FC236}">
                <a16:creationId xmlns:a16="http://schemas.microsoft.com/office/drawing/2014/main" id="{7358B8E0-ADEC-4A93-92CD-D966558BBB38}"/>
              </a:ext>
            </a:extLst>
          </p:cNvPr>
          <p:cNvSpPr txBox="1"/>
          <p:nvPr>
            <p:custDataLst>
              <p:tags r:id="rId64"/>
            </p:custDataLst>
          </p:nvPr>
        </p:nvSpPr>
        <p:spPr>
          <a:xfrm>
            <a:off x="5225473" y="1722759"/>
            <a:ext cx="50482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30 Nov, 2017</a:t>
            </a:r>
          </a:p>
        </p:txBody>
      </p:sp>
      <p:sp>
        <p:nvSpPr>
          <p:cNvPr id="72" name="OTLSHAPE_M_c0679c92ea7b4f2a801bb08625cce83e_Shape">
            <a:extLst>
              <a:ext uri="{FF2B5EF4-FFF2-40B4-BE49-F238E27FC236}">
                <a16:creationId xmlns:a16="http://schemas.microsoft.com/office/drawing/2014/main" id="{6D58533B-EF93-4CC7-BBEE-CF56C13AB7D8}"/>
              </a:ext>
            </a:extLst>
          </p:cNvPr>
          <p:cNvSpPr/>
          <p:nvPr>
            <p:custDataLst>
              <p:tags r:id="rId65"/>
            </p:custDataLst>
          </p:nvPr>
        </p:nvSpPr>
        <p:spPr>
          <a:xfrm rot="16200000">
            <a:off x="4997919" y="1813643"/>
            <a:ext cx="185616" cy="13304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TLSHAPE_M_5e76b6fa311048489110e828ba562a68_Title">
            <a:extLst>
              <a:ext uri="{FF2B5EF4-FFF2-40B4-BE49-F238E27FC236}">
                <a16:creationId xmlns:a16="http://schemas.microsoft.com/office/drawing/2014/main" id="{03696202-5147-419E-B9CB-149A044415E1}"/>
              </a:ext>
            </a:extLst>
          </p:cNvPr>
          <p:cNvSpPr txBox="1"/>
          <p:nvPr>
            <p:custDataLst>
              <p:tags r:id="rId66"/>
            </p:custDataLst>
          </p:nvPr>
        </p:nvSpPr>
        <p:spPr>
          <a:xfrm>
            <a:off x="5532424" y="2418783"/>
            <a:ext cx="1828800" cy="392415"/>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9. </a:t>
            </a:r>
            <a:r>
              <a:rPr lang="en-US" sz="600" b="1" dirty="0">
                <a:solidFill>
                  <a:schemeClr val="dk1"/>
                </a:solidFill>
                <a:latin typeface="Calibri" panose="020F0502020204030204" pitchFamily="34" charset="0"/>
              </a:rPr>
              <a:t>Workshops with District Management Teams to agree on final targets from outputs from step 5 and 7 (Starts 12 Dec to end Jan 2018</a:t>
            </a:r>
          </a:p>
        </p:txBody>
      </p:sp>
      <p:sp>
        <p:nvSpPr>
          <p:cNvPr id="74" name="OTLSHAPE_M_5e76b6fa311048489110e828ba562a68_Date">
            <a:extLst>
              <a:ext uri="{FF2B5EF4-FFF2-40B4-BE49-F238E27FC236}">
                <a16:creationId xmlns:a16="http://schemas.microsoft.com/office/drawing/2014/main" id="{C1EE3A61-3C00-4B1D-B6D4-AC3588D78590}"/>
              </a:ext>
            </a:extLst>
          </p:cNvPr>
          <p:cNvSpPr txBox="1"/>
          <p:nvPr>
            <p:custDataLst>
              <p:tags r:id="rId67"/>
            </p:custDataLst>
          </p:nvPr>
        </p:nvSpPr>
        <p:spPr>
          <a:xfrm>
            <a:off x="5496478" y="2298103"/>
            <a:ext cx="50482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12 Dec, 2017</a:t>
            </a:r>
          </a:p>
        </p:txBody>
      </p:sp>
      <p:sp>
        <p:nvSpPr>
          <p:cNvPr id="75" name="OTLSHAPE_M_5e76b6fa311048489110e828ba562a68_Shape">
            <a:extLst>
              <a:ext uri="{FF2B5EF4-FFF2-40B4-BE49-F238E27FC236}">
                <a16:creationId xmlns:a16="http://schemas.microsoft.com/office/drawing/2014/main" id="{F776E10A-E1DF-4754-82CD-C632690A4085}"/>
              </a:ext>
            </a:extLst>
          </p:cNvPr>
          <p:cNvSpPr/>
          <p:nvPr>
            <p:custDataLst>
              <p:tags r:id="rId68"/>
            </p:custDataLst>
          </p:nvPr>
        </p:nvSpPr>
        <p:spPr>
          <a:xfrm rot="16200000">
            <a:off x="5375644" y="2436811"/>
            <a:ext cx="184536" cy="112360"/>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TLSHAPE_M_c0acd33b93c148efb42e392c6b138eb8_Title">
            <a:extLst>
              <a:ext uri="{FF2B5EF4-FFF2-40B4-BE49-F238E27FC236}">
                <a16:creationId xmlns:a16="http://schemas.microsoft.com/office/drawing/2014/main" id="{4A5027C1-80BC-4941-84B4-5BF265DE944B}"/>
              </a:ext>
            </a:extLst>
          </p:cNvPr>
          <p:cNvSpPr txBox="1"/>
          <p:nvPr>
            <p:custDataLst>
              <p:tags r:id="rId69"/>
            </p:custDataLst>
          </p:nvPr>
        </p:nvSpPr>
        <p:spPr>
          <a:xfrm>
            <a:off x="6947913" y="2977520"/>
            <a:ext cx="809625" cy="126958"/>
          </a:xfrm>
          <a:prstGeom prst="rect">
            <a:avLst/>
          </a:prstGeom>
          <a:noFill/>
          <a:ln w="25400">
            <a:solidFill>
              <a:srgbClr val="7030A0"/>
            </a:solidFill>
            <a:prstDash val="sysDash"/>
          </a:ln>
        </p:spPr>
        <p:txBody>
          <a:bodyPr vert="horz" wrap="square" lIns="0" tIns="0" rIns="0" bIns="0" rtlCol="0" anchor="ctr" anchorCtr="0">
            <a:spAutoFit/>
          </a:bodyPr>
          <a:lstStyle/>
          <a:p>
            <a:r>
              <a:rPr lang="en-US" sz="825" b="1" spc="-3" dirty="0">
                <a:solidFill>
                  <a:schemeClr val="dk1"/>
                </a:solidFill>
                <a:latin typeface="Calibri" panose="020F0502020204030204" pitchFamily="34" charset="0"/>
              </a:rPr>
              <a:t>Final MTEF Budget</a:t>
            </a:r>
          </a:p>
        </p:txBody>
      </p:sp>
      <p:sp>
        <p:nvSpPr>
          <p:cNvPr id="77" name="OTLSHAPE_M_c0acd33b93c148efb42e392c6b138eb8_Date">
            <a:extLst>
              <a:ext uri="{FF2B5EF4-FFF2-40B4-BE49-F238E27FC236}">
                <a16:creationId xmlns:a16="http://schemas.microsoft.com/office/drawing/2014/main" id="{FB40908F-8EE3-48F7-8EF3-33264F5B0DA4}"/>
              </a:ext>
            </a:extLst>
          </p:cNvPr>
          <p:cNvSpPr txBox="1"/>
          <p:nvPr>
            <p:custDataLst>
              <p:tags r:id="rId70"/>
            </p:custDataLst>
          </p:nvPr>
        </p:nvSpPr>
        <p:spPr>
          <a:xfrm>
            <a:off x="6827817" y="2834903"/>
            <a:ext cx="48577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Jan, 2018</a:t>
            </a:r>
          </a:p>
        </p:txBody>
      </p:sp>
      <p:sp>
        <p:nvSpPr>
          <p:cNvPr id="78" name="OTLSHAPE_M_c0acd33b93c148efb42e392c6b138eb8_Shape">
            <a:extLst>
              <a:ext uri="{FF2B5EF4-FFF2-40B4-BE49-F238E27FC236}">
                <a16:creationId xmlns:a16="http://schemas.microsoft.com/office/drawing/2014/main" id="{E9067CEF-86CE-4D45-A217-532FBF4F2C45}"/>
              </a:ext>
            </a:extLst>
          </p:cNvPr>
          <p:cNvSpPr/>
          <p:nvPr>
            <p:custDataLst>
              <p:tags r:id="rId71"/>
            </p:custDataLst>
          </p:nvPr>
        </p:nvSpPr>
        <p:spPr>
          <a:xfrm rot="16200000">
            <a:off x="6700446" y="2961204"/>
            <a:ext cx="265016" cy="182294"/>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TLSHAPE_M_22a432c413c84f60bf9ed42c6a7e1f36_Title">
            <a:extLst>
              <a:ext uri="{FF2B5EF4-FFF2-40B4-BE49-F238E27FC236}">
                <a16:creationId xmlns:a16="http://schemas.microsoft.com/office/drawing/2014/main" id="{26073B2D-9022-43AB-AD26-ED1AC013B188}"/>
              </a:ext>
            </a:extLst>
          </p:cNvPr>
          <p:cNvSpPr txBox="1"/>
          <p:nvPr>
            <p:custDataLst>
              <p:tags r:id="rId72"/>
            </p:custDataLst>
          </p:nvPr>
        </p:nvSpPr>
        <p:spPr>
          <a:xfrm>
            <a:off x="6737161" y="2085732"/>
            <a:ext cx="1905000" cy="207749"/>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12</a:t>
            </a:r>
            <a:r>
              <a:rPr lang="en-US" sz="1350" b="1" dirty="0">
                <a:latin typeface="Calibri" panose="020F0502020204030204" pitchFamily="34" charset="0"/>
              </a:rPr>
              <a:t>. </a:t>
            </a:r>
            <a:r>
              <a:rPr lang="en-US" sz="600" b="1" spc="-2" dirty="0">
                <a:latin typeface="Calibri" panose="020F0502020204030204" pitchFamily="34" charset="0"/>
              </a:rPr>
              <a:t>Final Provincial Targets by 7 Feb 2018</a:t>
            </a:r>
          </a:p>
        </p:txBody>
      </p:sp>
      <p:sp>
        <p:nvSpPr>
          <p:cNvPr id="80" name="OTLSHAPE_M_22a432c413c84f60bf9ed42c6a7e1f36_Date">
            <a:extLst>
              <a:ext uri="{FF2B5EF4-FFF2-40B4-BE49-F238E27FC236}">
                <a16:creationId xmlns:a16="http://schemas.microsoft.com/office/drawing/2014/main" id="{3486D793-68BB-4D71-B6C3-68FA5107DFC7}"/>
              </a:ext>
            </a:extLst>
          </p:cNvPr>
          <p:cNvSpPr txBox="1"/>
          <p:nvPr>
            <p:custDataLst>
              <p:tags r:id="rId73"/>
            </p:custDataLst>
          </p:nvPr>
        </p:nvSpPr>
        <p:spPr>
          <a:xfrm>
            <a:off x="6675269" y="1881397"/>
            <a:ext cx="750603"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7 Feb 2018</a:t>
            </a:r>
          </a:p>
        </p:txBody>
      </p:sp>
      <p:sp>
        <p:nvSpPr>
          <p:cNvPr id="81" name="OTLSHAPE_M_22a432c413c84f60bf9ed42c6a7e1f36_Shape">
            <a:extLst>
              <a:ext uri="{FF2B5EF4-FFF2-40B4-BE49-F238E27FC236}">
                <a16:creationId xmlns:a16="http://schemas.microsoft.com/office/drawing/2014/main" id="{766374B9-49C3-4587-8781-9D89E42C4E1B}"/>
              </a:ext>
            </a:extLst>
          </p:cNvPr>
          <p:cNvSpPr/>
          <p:nvPr>
            <p:custDataLst>
              <p:tags r:id="rId74"/>
            </p:custDataLst>
          </p:nvPr>
        </p:nvSpPr>
        <p:spPr>
          <a:xfrm rot="16200000">
            <a:off x="6609339" y="2083052"/>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TLSHAPE_M_4a2da0fca81d482a9f7bb22ba3c0ab99_Title">
            <a:extLst>
              <a:ext uri="{FF2B5EF4-FFF2-40B4-BE49-F238E27FC236}">
                <a16:creationId xmlns:a16="http://schemas.microsoft.com/office/drawing/2014/main" id="{83100507-3EB6-4AD6-A532-47CC79645EED}"/>
              </a:ext>
            </a:extLst>
          </p:cNvPr>
          <p:cNvSpPr txBox="1"/>
          <p:nvPr>
            <p:custDataLst>
              <p:tags r:id="rId75"/>
            </p:custDataLst>
          </p:nvPr>
        </p:nvSpPr>
        <p:spPr>
          <a:xfrm>
            <a:off x="7965367" y="2382537"/>
            <a:ext cx="1019175" cy="334707"/>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13.</a:t>
            </a:r>
            <a:r>
              <a:rPr lang="en-US" sz="825" b="1" spc="-3" dirty="0">
                <a:solidFill>
                  <a:schemeClr val="dk1"/>
                </a:solidFill>
                <a:latin typeface="Calibri" panose="020F0502020204030204" pitchFamily="34" charset="0"/>
              </a:rPr>
              <a:t> Final Provincial APP</a:t>
            </a:r>
          </a:p>
        </p:txBody>
      </p:sp>
      <p:sp>
        <p:nvSpPr>
          <p:cNvPr id="83" name="OTLSHAPE_M_4a2da0fca81d482a9f7bb22ba3c0ab99_Date">
            <a:extLst>
              <a:ext uri="{FF2B5EF4-FFF2-40B4-BE49-F238E27FC236}">
                <a16:creationId xmlns:a16="http://schemas.microsoft.com/office/drawing/2014/main" id="{709F8782-64AF-4B06-98DF-C53A29D917B4}"/>
              </a:ext>
            </a:extLst>
          </p:cNvPr>
          <p:cNvSpPr txBox="1"/>
          <p:nvPr>
            <p:custDataLst>
              <p:tags r:id="rId76"/>
            </p:custDataLst>
          </p:nvPr>
        </p:nvSpPr>
        <p:spPr>
          <a:xfrm>
            <a:off x="8175436" y="2589265"/>
            <a:ext cx="46672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8 Mar, 2018</a:t>
            </a:r>
          </a:p>
        </p:txBody>
      </p:sp>
      <p:sp>
        <p:nvSpPr>
          <p:cNvPr id="84" name="OTLSHAPE_M_4a2da0fca81d482a9f7bb22ba3c0ab99_Shape">
            <a:extLst>
              <a:ext uri="{FF2B5EF4-FFF2-40B4-BE49-F238E27FC236}">
                <a16:creationId xmlns:a16="http://schemas.microsoft.com/office/drawing/2014/main" id="{9679654E-FC1C-48B5-AA20-B948B9934876}"/>
              </a:ext>
            </a:extLst>
          </p:cNvPr>
          <p:cNvSpPr/>
          <p:nvPr>
            <p:custDataLst>
              <p:tags r:id="rId77"/>
            </p:custDataLst>
          </p:nvPr>
        </p:nvSpPr>
        <p:spPr>
          <a:xfrm rot="16200000">
            <a:off x="7817729" y="2569924"/>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TLSHAPE_M_aaeb392010cb428eb5741ef923360fda_Title">
            <a:extLst>
              <a:ext uri="{FF2B5EF4-FFF2-40B4-BE49-F238E27FC236}">
                <a16:creationId xmlns:a16="http://schemas.microsoft.com/office/drawing/2014/main" id="{8F94F9C2-AA0D-4C29-AFFC-11422629C00F}"/>
              </a:ext>
            </a:extLst>
          </p:cNvPr>
          <p:cNvSpPr txBox="1"/>
          <p:nvPr>
            <p:custDataLst>
              <p:tags r:id="rId78"/>
            </p:custDataLst>
          </p:nvPr>
        </p:nvSpPr>
        <p:spPr>
          <a:xfrm>
            <a:off x="1747994" y="4148144"/>
            <a:ext cx="1438275" cy="253916"/>
          </a:xfrm>
          <a:prstGeom prst="rect">
            <a:avLst/>
          </a:prstGeom>
          <a:noFill/>
          <a:ln w="22225">
            <a:solidFill>
              <a:srgbClr val="92D050"/>
            </a:solidFill>
            <a:prstDash val="sysDash"/>
          </a:ln>
        </p:spPr>
        <p:txBody>
          <a:bodyPr vert="horz" wrap="square" lIns="0" tIns="0" rIns="0" bIns="0" rtlCol="0" anchor="ctr" anchorCtr="0">
            <a:spAutoFit/>
          </a:bodyPr>
          <a:lstStyle/>
          <a:p>
            <a:r>
              <a:rPr lang="en-US" sz="825" b="1" dirty="0">
                <a:solidFill>
                  <a:schemeClr val="dk1"/>
                </a:solidFill>
                <a:latin typeface="Calibri" panose="020F0502020204030204" pitchFamily="34" charset="0"/>
              </a:rPr>
              <a:t>DHER and First Draft Budgets for forthcoming FY</a:t>
            </a:r>
          </a:p>
        </p:txBody>
      </p:sp>
      <p:sp>
        <p:nvSpPr>
          <p:cNvPr id="86" name="OTLSHAPE_M_aaeb392010cb428eb5741ef923360fda_Date">
            <a:extLst>
              <a:ext uri="{FF2B5EF4-FFF2-40B4-BE49-F238E27FC236}">
                <a16:creationId xmlns:a16="http://schemas.microsoft.com/office/drawing/2014/main" id="{9C1E9666-780D-4605-AF97-414F8E51F885}"/>
              </a:ext>
            </a:extLst>
          </p:cNvPr>
          <p:cNvSpPr txBox="1"/>
          <p:nvPr>
            <p:custDataLst>
              <p:tags r:id="rId79"/>
            </p:custDataLst>
          </p:nvPr>
        </p:nvSpPr>
        <p:spPr>
          <a:xfrm>
            <a:off x="1747595" y="4034279"/>
            <a:ext cx="466725" cy="115416"/>
          </a:xfrm>
          <a:prstGeom prst="rect">
            <a:avLst/>
          </a:prstGeom>
          <a:noFill/>
        </p:spPr>
        <p:txBody>
          <a:bodyPr vert="horz" wrap="square" lIns="0" tIns="0" rIns="0" bIns="0" rtlCol="0" anchor="ctr" anchorCtr="0">
            <a:spAutoFit/>
          </a:bodyPr>
          <a:lstStyle/>
          <a:p>
            <a:r>
              <a:rPr lang="en-US" sz="750" spc="-5">
                <a:solidFill>
                  <a:srgbClr val="1F497E"/>
                </a:solidFill>
                <a:latin typeface="Calibri" panose="020F0502020204030204" pitchFamily="34" charset="0"/>
              </a:rPr>
              <a:t>31 Jul, 2017</a:t>
            </a:r>
          </a:p>
        </p:txBody>
      </p:sp>
      <p:sp>
        <p:nvSpPr>
          <p:cNvPr id="87" name="OTLSHAPE_M_aaeb392010cb428eb5741ef923360fda_Shape">
            <a:extLst>
              <a:ext uri="{FF2B5EF4-FFF2-40B4-BE49-F238E27FC236}">
                <a16:creationId xmlns:a16="http://schemas.microsoft.com/office/drawing/2014/main" id="{CB8A147D-E638-48EA-BF98-C826EEC60706}"/>
              </a:ext>
            </a:extLst>
          </p:cNvPr>
          <p:cNvSpPr/>
          <p:nvPr>
            <p:custDataLst>
              <p:tags r:id="rId80"/>
            </p:custDataLst>
          </p:nvPr>
        </p:nvSpPr>
        <p:spPr>
          <a:xfrm rot="16200000">
            <a:off x="1505677" y="4178490"/>
            <a:ext cx="252920" cy="183292"/>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TLSHAPE_M_5a0c59d97c8341e882c89866679691b2_Title">
            <a:extLst>
              <a:ext uri="{FF2B5EF4-FFF2-40B4-BE49-F238E27FC236}">
                <a16:creationId xmlns:a16="http://schemas.microsoft.com/office/drawing/2014/main" id="{1DD8EEE8-CADA-4D52-86E2-5D504398F727}"/>
              </a:ext>
            </a:extLst>
          </p:cNvPr>
          <p:cNvSpPr txBox="1"/>
          <p:nvPr>
            <p:custDataLst>
              <p:tags r:id="rId81"/>
            </p:custDataLst>
          </p:nvPr>
        </p:nvSpPr>
        <p:spPr>
          <a:xfrm>
            <a:off x="2157562" y="4645472"/>
            <a:ext cx="1328032" cy="871635"/>
          </a:xfrm>
          <a:prstGeom prst="rect">
            <a:avLst/>
          </a:prstGeom>
          <a:noFill/>
        </p:spPr>
        <p:txBody>
          <a:bodyPr vert="horz" wrap="square" lIns="0" tIns="0" rIns="0" bIns="0" rtlCol="0" anchor="ctr" anchorCtr="0">
            <a:noAutofit/>
          </a:bodyPr>
          <a:lstStyle/>
          <a:p>
            <a:r>
              <a:rPr lang="en-US" sz="1350" b="1" dirty="0">
                <a:solidFill>
                  <a:srgbClr val="FF0000"/>
                </a:solidFill>
                <a:latin typeface="Calibri" panose="020F0502020204030204" pitchFamily="34" charset="0"/>
              </a:rPr>
              <a:t>2. </a:t>
            </a:r>
            <a:r>
              <a:rPr lang="en-US" sz="600" b="1" dirty="0">
                <a:latin typeface="Calibri" panose="020F0502020204030204" pitchFamily="34" charset="0"/>
              </a:rPr>
              <a:t>District Strategic Workshops: (Stages 1,2,3) based on Provincial Targets</a:t>
            </a:r>
          </a:p>
        </p:txBody>
      </p:sp>
      <p:sp>
        <p:nvSpPr>
          <p:cNvPr id="89" name="OTLSHAPE_M_5a0c59d97c8341e882c89866679691b2_Date">
            <a:extLst>
              <a:ext uri="{FF2B5EF4-FFF2-40B4-BE49-F238E27FC236}">
                <a16:creationId xmlns:a16="http://schemas.microsoft.com/office/drawing/2014/main" id="{6B9333AB-FC3A-41F7-8499-789AF4986F85}"/>
              </a:ext>
            </a:extLst>
          </p:cNvPr>
          <p:cNvSpPr txBox="1"/>
          <p:nvPr>
            <p:custDataLst>
              <p:tags r:id="rId82"/>
            </p:custDataLst>
          </p:nvPr>
        </p:nvSpPr>
        <p:spPr>
          <a:xfrm>
            <a:off x="2144627" y="4845877"/>
            <a:ext cx="466725" cy="115416"/>
          </a:xfrm>
          <a:prstGeom prst="rect">
            <a:avLst/>
          </a:prstGeom>
          <a:noFill/>
        </p:spPr>
        <p:txBody>
          <a:bodyPr vert="horz" wrap="square" lIns="0" tIns="0" rIns="0" bIns="0" rtlCol="0" anchor="ctr" anchorCtr="0">
            <a:spAutoFit/>
          </a:bodyPr>
          <a:lstStyle/>
          <a:p>
            <a:r>
              <a:rPr lang="en-US" sz="750" spc="-3" dirty="0">
                <a:solidFill>
                  <a:srgbClr val="1F497E"/>
                </a:solidFill>
                <a:latin typeface="Calibri" panose="020F0502020204030204" pitchFamily="34" charset="0"/>
              </a:rPr>
              <a:t>4 Aug 2017</a:t>
            </a:r>
          </a:p>
        </p:txBody>
      </p:sp>
      <p:sp>
        <p:nvSpPr>
          <p:cNvPr id="90" name="OTLSHAPE_M_7572ec1bd7ab45b0b5a9eb04dae747e7_Title">
            <a:extLst>
              <a:ext uri="{FF2B5EF4-FFF2-40B4-BE49-F238E27FC236}">
                <a16:creationId xmlns:a16="http://schemas.microsoft.com/office/drawing/2014/main" id="{0C15B626-F2B6-4C79-9FEE-86FCEF800EAD}"/>
              </a:ext>
            </a:extLst>
          </p:cNvPr>
          <p:cNvSpPr txBox="1"/>
          <p:nvPr>
            <p:custDataLst>
              <p:tags r:id="rId83"/>
            </p:custDataLst>
          </p:nvPr>
        </p:nvSpPr>
        <p:spPr>
          <a:xfrm>
            <a:off x="2883877" y="4536058"/>
            <a:ext cx="1143366" cy="300082"/>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3.</a:t>
            </a:r>
            <a:r>
              <a:rPr lang="en-US" sz="825" b="1" dirty="0">
                <a:solidFill>
                  <a:schemeClr val="dk1"/>
                </a:solidFill>
                <a:latin typeface="Calibri" panose="020F0502020204030204" pitchFamily="34" charset="0"/>
              </a:rPr>
              <a:t> </a:t>
            </a:r>
            <a:r>
              <a:rPr lang="en-US" sz="600" b="1" dirty="0">
                <a:latin typeface="Calibri" panose="020F0502020204030204" pitchFamily="34" charset="0"/>
              </a:rPr>
              <a:t>Draft DHP with situational analysis and Draft Targets</a:t>
            </a:r>
          </a:p>
        </p:txBody>
      </p:sp>
      <p:sp>
        <p:nvSpPr>
          <p:cNvPr id="91" name="OTLSHAPE_M_7572ec1bd7ab45b0b5a9eb04dae747e7_Date">
            <a:extLst>
              <a:ext uri="{FF2B5EF4-FFF2-40B4-BE49-F238E27FC236}">
                <a16:creationId xmlns:a16="http://schemas.microsoft.com/office/drawing/2014/main" id="{7B27958F-C002-4A1E-AECF-E1AA9726BC65}"/>
              </a:ext>
            </a:extLst>
          </p:cNvPr>
          <p:cNvSpPr txBox="1"/>
          <p:nvPr>
            <p:custDataLst>
              <p:tags r:id="rId84"/>
            </p:custDataLst>
          </p:nvPr>
        </p:nvSpPr>
        <p:spPr>
          <a:xfrm>
            <a:off x="2960231" y="4468735"/>
            <a:ext cx="586177" cy="115416"/>
          </a:xfrm>
          <a:prstGeom prst="rect">
            <a:avLst/>
          </a:prstGeom>
          <a:noFill/>
        </p:spPr>
        <p:txBody>
          <a:bodyPr vert="horz" wrap="square" lIns="0" tIns="0" rIns="0" bIns="0" rtlCol="0" anchor="ctr" anchorCtr="0">
            <a:spAutoFit/>
          </a:bodyPr>
          <a:lstStyle/>
          <a:p>
            <a:r>
              <a:rPr lang="en-US" sz="750" spc="-3" dirty="0">
                <a:solidFill>
                  <a:srgbClr val="1F497E"/>
                </a:solidFill>
                <a:latin typeface="Calibri" panose="020F0502020204030204" pitchFamily="34" charset="0"/>
              </a:rPr>
              <a:t>21 Sept 2017</a:t>
            </a:r>
          </a:p>
        </p:txBody>
      </p:sp>
      <p:sp>
        <p:nvSpPr>
          <p:cNvPr id="92" name="OTLSHAPE_M_7572ec1bd7ab45b0b5a9eb04dae747e7_Shape">
            <a:extLst>
              <a:ext uri="{FF2B5EF4-FFF2-40B4-BE49-F238E27FC236}">
                <a16:creationId xmlns:a16="http://schemas.microsoft.com/office/drawing/2014/main" id="{D30F20FD-7AE4-4346-9544-F302A5E8A7F7}"/>
              </a:ext>
            </a:extLst>
          </p:cNvPr>
          <p:cNvSpPr/>
          <p:nvPr>
            <p:custDataLst>
              <p:tags r:id="rId85"/>
            </p:custDataLst>
          </p:nvPr>
        </p:nvSpPr>
        <p:spPr>
          <a:xfrm rot="16200000">
            <a:off x="2808251" y="4460326"/>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TLSHAPE_M_79faf034114040ff96141ddfa62ad313_Title">
            <a:extLst>
              <a:ext uri="{FF2B5EF4-FFF2-40B4-BE49-F238E27FC236}">
                <a16:creationId xmlns:a16="http://schemas.microsoft.com/office/drawing/2014/main" id="{D3B0C874-6183-4C49-8641-A380DE7A74DB}"/>
              </a:ext>
            </a:extLst>
          </p:cNvPr>
          <p:cNvSpPr txBox="1"/>
          <p:nvPr>
            <p:custDataLst>
              <p:tags r:id="rId86"/>
            </p:custDataLst>
          </p:nvPr>
        </p:nvSpPr>
        <p:spPr>
          <a:xfrm>
            <a:off x="3397611" y="5460297"/>
            <a:ext cx="1771650" cy="300082"/>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5. </a:t>
            </a:r>
            <a:r>
              <a:rPr lang="en-US" sz="600" b="1" dirty="0">
                <a:solidFill>
                  <a:schemeClr val="dk1"/>
                </a:solidFill>
                <a:latin typeface="Calibri" panose="020F0502020204030204" pitchFamily="34" charset="0"/>
              </a:rPr>
              <a:t>District Workshops (Stages 4; 5 (10 Oct – 31 Oct 2017)</a:t>
            </a:r>
            <a:endParaRPr lang="en-US" sz="600" b="1" dirty="0">
              <a:solidFill>
                <a:srgbClr val="FF0000"/>
              </a:solidFill>
              <a:latin typeface="Calibri" panose="020F0502020204030204" pitchFamily="34" charset="0"/>
            </a:endParaRPr>
          </a:p>
        </p:txBody>
      </p:sp>
      <p:sp>
        <p:nvSpPr>
          <p:cNvPr id="94" name="OTLSHAPE_M_79faf034114040ff96141ddfa62ad313_Date">
            <a:extLst>
              <a:ext uri="{FF2B5EF4-FFF2-40B4-BE49-F238E27FC236}">
                <a16:creationId xmlns:a16="http://schemas.microsoft.com/office/drawing/2014/main" id="{646A88C1-8C48-4D4B-838B-2A747CB76364}"/>
              </a:ext>
            </a:extLst>
          </p:cNvPr>
          <p:cNvSpPr txBox="1"/>
          <p:nvPr>
            <p:custDataLst>
              <p:tags r:id="rId87"/>
            </p:custDataLst>
          </p:nvPr>
        </p:nvSpPr>
        <p:spPr>
          <a:xfrm>
            <a:off x="3623688" y="5353578"/>
            <a:ext cx="50482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10 Oct. 2017</a:t>
            </a:r>
          </a:p>
        </p:txBody>
      </p:sp>
      <p:sp>
        <p:nvSpPr>
          <p:cNvPr id="95" name="OTLSHAPE_M_79faf034114040ff96141ddfa62ad313_Shape">
            <a:extLst>
              <a:ext uri="{FF2B5EF4-FFF2-40B4-BE49-F238E27FC236}">
                <a16:creationId xmlns:a16="http://schemas.microsoft.com/office/drawing/2014/main" id="{FB21C221-C0F2-4EF9-B7D2-2AF9516BA0E5}"/>
              </a:ext>
            </a:extLst>
          </p:cNvPr>
          <p:cNvSpPr/>
          <p:nvPr>
            <p:custDataLst>
              <p:tags r:id="rId88"/>
            </p:custDataLst>
          </p:nvPr>
        </p:nvSpPr>
        <p:spPr>
          <a:xfrm rot="16200000">
            <a:off x="3497025" y="5366026"/>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TLSHAPE_M_d7e2fccb66db4d3b9cbcb1111008ba42_Title">
            <a:extLst>
              <a:ext uri="{FF2B5EF4-FFF2-40B4-BE49-F238E27FC236}">
                <a16:creationId xmlns:a16="http://schemas.microsoft.com/office/drawing/2014/main" id="{26CE59A4-D434-49E6-B23D-F11E8691B0B6}"/>
              </a:ext>
            </a:extLst>
          </p:cNvPr>
          <p:cNvSpPr txBox="1"/>
          <p:nvPr>
            <p:custDataLst>
              <p:tags r:id="rId89"/>
            </p:custDataLst>
          </p:nvPr>
        </p:nvSpPr>
        <p:spPr>
          <a:xfrm>
            <a:off x="4296676" y="4641431"/>
            <a:ext cx="1931402" cy="507831"/>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0" tIns="0" rIns="0" bIns="0" rtlCol="0" anchor="ctr" anchorCtr="0">
            <a:spAutoFit/>
          </a:bodyPr>
          <a:lstStyle/>
          <a:p>
            <a:r>
              <a:rPr lang="en-US" sz="1350" b="1" dirty="0">
                <a:solidFill>
                  <a:srgbClr val="FF0000"/>
                </a:solidFill>
                <a:latin typeface="Calibri" panose="020F0502020204030204" pitchFamily="34" charset="0"/>
              </a:rPr>
              <a:t>6.a. </a:t>
            </a:r>
            <a:r>
              <a:rPr lang="en-US" sz="600" b="1" dirty="0">
                <a:solidFill>
                  <a:schemeClr val="dk1"/>
                </a:solidFill>
                <a:latin typeface="Calibri" panose="020F0502020204030204" pitchFamily="34" charset="0"/>
              </a:rPr>
              <a:t>Submit Draft 2</a:t>
            </a:r>
            <a:r>
              <a:rPr lang="en-US" sz="600" b="1" baseline="30000" dirty="0">
                <a:solidFill>
                  <a:schemeClr val="dk1"/>
                </a:solidFill>
                <a:latin typeface="Calibri" panose="020F0502020204030204" pitchFamily="34" charset="0"/>
              </a:rPr>
              <a:t>nd</a:t>
            </a:r>
            <a:r>
              <a:rPr lang="en-US" sz="600" b="1" dirty="0">
                <a:solidFill>
                  <a:schemeClr val="dk1"/>
                </a:solidFill>
                <a:latin typeface="Calibri" panose="020F0502020204030204" pitchFamily="34" charset="0"/>
              </a:rPr>
              <a:t> DHP with Key-priorities and intervention Plan (Refine Stages 1-5); and</a:t>
            </a:r>
          </a:p>
          <a:p>
            <a:r>
              <a:rPr lang="en-US" sz="1350" b="1" dirty="0">
                <a:solidFill>
                  <a:srgbClr val="FF0000"/>
                </a:solidFill>
                <a:latin typeface="Calibri" panose="020F0502020204030204" pitchFamily="34" charset="0"/>
              </a:rPr>
              <a:t>6.b</a:t>
            </a:r>
            <a:r>
              <a:rPr lang="en-US" sz="600" b="1" dirty="0">
                <a:latin typeface="Calibri" panose="020F0502020204030204" pitchFamily="34" charset="0"/>
              </a:rPr>
              <a:t>. Draft District OP Plan by 31 Oct 2017</a:t>
            </a:r>
          </a:p>
        </p:txBody>
      </p:sp>
      <p:sp>
        <p:nvSpPr>
          <p:cNvPr id="97" name="OTLSHAPE_M_d7e2fccb66db4d3b9cbcb1111008ba42_Date">
            <a:extLst>
              <a:ext uri="{FF2B5EF4-FFF2-40B4-BE49-F238E27FC236}">
                <a16:creationId xmlns:a16="http://schemas.microsoft.com/office/drawing/2014/main" id="{2498CC3C-FA44-474D-8DBE-3F174691252B}"/>
              </a:ext>
            </a:extLst>
          </p:cNvPr>
          <p:cNvSpPr txBox="1"/>
          <p:nvPr>
            <p:custDataLst>
              <p:tags r:id="rId90"/>
            </p:custDataLst>
          </p:nvPr>
        </p:nvSpPr>
        <p:spPr>
          <a:xfrm>
            <a:off x="4224350" y="4449621"/>
            <a:ext cx="826924"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Oct, 2017</a:t>
            </a:r>
          </a:p>
        </p:txBody>
      </p:sp>
      <p:sp>
        <p:nvSpPr>
          <p:cNvPr id="98" name="OTLSHAPE_M_d7e2fccb66db4d3b9cbcb1111008ba42_Shape">
            <a:extLst>
              <a:ext uri="{FF2B5EF4-FFF2-40B4-BE49-F238E27FC236}">
                <a16:creationId xmlns:a16="http://schemas.microsoft.com/office/drawing/2014/main" id="{9B0C193D-D32C-4B5A-9E60-4A693A791499}"/>
              </a:ext>
            </a:extLst>
          </p:cNvPr>
          <p:cNvSpPr/>
          <p:nvPr>
            <p:custDataLst>
              <p:tags r:id="rId91"/>
            </p:custDataLst>
          </p:nvPr>
        </p:nvSpPr>
        <p:spPr>
          <a:xfrm rot="16200000">
            <a:off x="4186804" y="4703618"/>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OTLSHAPE_M_e5ed9cc8a2324b799777f38d92ea7d6b_Title">
            <a:extLst>
              <a:ext uri="{FF2B5EF4-FFF2-40B4-BE49-F238E27FC236}">
                <a16:creationId xmlns:a16="http://schemas.microsoft.com/office/drawing/2014/main" id="{47318630-B3F7-498D-A246-AAA8508BFE0A}"/>
              </a:ext>
            </a:extLst>
          </p:cNvPr>
          <p:cNvSpPr txBox="1"/>
          <p:nvPr>
            <p:custDataLst>
              <p:tags r:id="rId92"/>
            </p:custDataLst>
          </p:nvPr>
        </p:nvSpPr>
        <p:spPr>
          <a:xfrm>
            <a:off x="6283443" y="4075874"/>
            <a:ext cx="1149756" cy="415498"/>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9-10. </a:t>
            </a:r>
            <a:r>
              <a:rPr lang="en-US" sz="675" b="1" spc="-2" dirty="0">
                <a:solidFill>
                  <a:schemeClr val="dk1"/>
                </a:solidFill>
                <a:latin typeface="Calibri" panose="020F0502020204030204" pitchFamily="34" charset="0"/>
              </a:rPr>
              <a:t>Final Target setting and intervention workshops supported by Provincial </a:t>
            </a:r>
            <a:r>
              <a:rPr lang="en-US" sz="675" b="1" spc="-2" dirty="0" err="1">
                <a:solidFill>
                  <a:schemeClr val="dk1"/>
                </a:solidFill>
                <a:latin typeface="Calibri" panose="020F0502020204030204" pitchFamily="34" charset="0"/>
              </a:rPr>
              <a:t>DoH</a:t>
            </a:r>
            <a:endParaRPr lang="en-US" sz="675" b="1" spc="-2" dirty="0">
              <a:solidFill>
                <a:schemeClr val="dk1"/>
              </a:solidFill>
              <a:latin typeface="Calibri" panose="020F0502020204030204" pitchFamily="34" charset="0"/>
            </a:endParaRPr>
          </a:p>
        </p:txBody>
      </p:sp>
      <p:sp>
        <p:nvSpPr>
          <p:cNvPr id="100" name="OTLSHAPE_M_e5ed9cc8a2324b799777f38d92ea7d6b_Date">
            <a:extLst>
              <a:ext uri="{FF2B5EF4-FFF2-40B4-BE49-F238E27FC236}">
                <a16:creationId xmlns:a16="http://schemas.microsoft.com/office/drawing/2014/main" id="{09B8D0AB-AF9C-4E8A-8EBE-9022E4ED56BD}"/>
              </a:ext>
            </a:extLst>
          </p:cNvPr>
          <p:cNvSpPr txBox="1"/>
          <p:nvPr>
            <p:custDataLst>
              <p:tags r:id="rId93"/>
            </p:custDataLst>
          </p:nvPr>
        </p:nvSpPr>
        <p:spPr>
          <a:xfrm>
            <a:off x="5900448" y="3888285"/>
            <a:ext cx="48577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26 Jan, 2018</a:t>
            </a:r>
          </a:p>
        </p:txBody>
      </p:sp>
      <p:sp>
        <p:nvSpPr>
          <p:cNvPr id="101" name="OTLSHAPE_M_e5ed9cc8a2324b799777f38d92ea7d6b_Shape">
            <a:extLst>
              <a:ext uri="{FF2B5EF4-FFF2-40B4-BE49-F238E27FC236}">
                <a16:creationId xmlns:a16="http://schemas.microsoft.com/office/drawing/2014/main" id="{15BEBC4D-7153-480D-A98D-30FBD927F021}"/>
              </a:ext>
            </a:extLst>
          </p:cNvPr>
          <p:cNvSpPr/>
          <p:nvPr>
            <p:custDataLst>
              <p:tags r:id="rId94"/>
            </p:custDataLst>
          </p:nvPr>
        </p:nvSpPr>
        <p:spPr>
          <a:xfrm rot="16200000">
            <a:off x="6249686" y="3975037"/>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OTLSHAPE_M_65ab0106e2ad4a22b54caacd818c18a7_Title">
            <a:extLst>
              <a:ext uri="{FF2B5EF4-FFF2-40B4-BE49-F238E27FC236}">
                <a16:creationId xmlns:a16="http://schemas.microsoft.com/office/drawing/2014/main" id="{226D66A1-8511-413C-BDEE-9412C0103B38}"/>
              </a:ext>
            </a:extLst>
          </p:cNvPr>
          <p:cNvSpPr txBox="1"/>
          <p:nvPr>
            <p:custDataLst>
              <p:tags r:id="rId95"/>
            </p:custDataLst>
          </p:nvPr>
        </p:nvSpPr>
        <p:spPr>
          <a:xfrm>
            <a:off x="6678801" y="5114052"/>
            <a:ext cx="1800225" cy="207749"/>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11. </a:t>
            </a:r>
            <a:r>
              <a:rPr lang="en-US" sz="600" b="1" spc="-2" dirty="0">
                <a:solidFill>
                  <a:schemeClr val="dk1"/>
                </a:solidFill>
                <a:latin typeface="Calibri" panose="020F0502020204030204" pitchFamily="34" charset="0"/>
              </a:rPr>
              <a:t>Final Draft DHP</a:t>
            </a:r>
          </a:p>
        </p:txBody>
      </p:sp>
      <p:sp>
        <p:nvSpPr>
          <p:cNvPr id="103" name="OTLSHAPE_M_65ab0106e2ad4a22b54caacd818c18a7_Date">
            <a:extLst>
              <a:ext uri="{FF2B5EF4-FFF2-40B4-BE49-F238E27FC236}">
                <a16:creationId xmlns:a16="http://schemas.microsoft.com/office/drawing/2014/main" id="{86883921-E3F1-48C7-8FC1-E4CA38549943}"/>
              </a:ext>
            </a:extLst>
          </p:cNvPr>
          <p:cNvSpPr txBox="1"/>
          <p:nvPr>
            <p:custDataLst>
              <p:tags r:id="rId96"/>
            </p:custDataLst>
          </p:nvPr>
        </p:nvSpPr>
        <p:spPr>
          <a:xfrm>
            <a:off x="6840812" y="5020738"/>
            <a:ext cx="48577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29 Jan, 2018</a:t>
            </a:r>
          </a:p>
        </p:txBody>
      </p:sp>
      <p:sp>
        <p:nvSpPr>
          <p:cNvPr id="104" name="OTLSHAPE_M_65ab0106e2ad4a22b54caacd818c18a7_Shape">
            <a:extLst>
              <a:ext uri="{FF2B5EF4-FFF2-40B4-BE49-F238E27FC236}">
                <a16:creationId xmlns:a16="http://schemas.microsoft.com/office/drawing/2014/main" id="{2AFA0A87-C99C-4EE4-9F7C-A75C2FDC9E72}"/>
              </a:ext>
            </a:extLst>
          </p:cNvPr>
          <p:cNvSpPr/>
          <p:nvPr>
            <p:custDataLst>
              <p:tags r:id="rId97"/>
            </p:custDataLst>
          </p:nvPr>
        </p:nvSpPr>
        <p:spPr>
          <a:xfrm rot="16200000">
            <a:off x="6547426" y="5104568"/>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TLSHAPE_M_ca34935d346c42e885ecaf5c32637be2_Title">
            <a:extLst>
              <a:ext uri="{FF2B5EF4-FFF2-40B4-BE49-F238E27FC236}">
                <a16:creationId xmlns:a16="http://schemas.microsoft.com/office/drawing/2014/main" id="{B8CCBB46-4B89-4D9C-9696-700059C8D8C0}"/>
              </a:ext>
            </a:extLst>
          </p:cNvPr>
          <p:cNvSpPr txBox="1"/>
          <p:nvPr>
            <p:custDataLst>
              <p:tags r:id="rId98"/>
            </p:custDataLst>
          </p:nvPr>
        </p:nvSpPr>
        <p:spPr>
          <a:xfrm>
            <a:off x="6731170" y="4660379"/>
            <a:ext cx="606202" cy="253916"/>
          </a:xfrm>
          <a:prstGeom prst="rect">
            <a:avLst/>
          </a:prstGeom>
          <a:noFill/>
          <a:ln w="22225">
            <a:solidFill>
              <a:srgbClr val="92D050"/>
            </a:solidFill>
            <a:prstDash val="sysDash"/>
          </a:ln>
        </p:spPr>
        <p:txBody>
          <a:bodyPr vert="horz" wrap="square" lIns="0" tIns="0" rIns="0" bIns="0" rtlCol="0" anchor="ctr" anchorCtr="0">
            <a:spAutoFit/>
          </a:bodyPr>
          <a:lstStyle>
            <a:defPPr>
              <a:defRPr lang="en-US"/>
            </a:defPPr>
            <a:lvl1pPr>
              <a:defRPr sz="1100" b="1">
                <a:solidFill>
                  <a:schemeClr val="dk1"/>
                </a:solidFill>
                <a:latin typeface="Calibri" panose="020F0502020204030204" pitchFamily="34" charset="0"/>
              </a:defRPr>
            </a:lvl1pPr>
          </a:lstStyle>
          <a:p>
            <a:r>
              <a:rPr lang="en-US" sz="825" dirty="0"/>
              <a:t>Final  Budget</a:t>
            </a:r>
          </a:p>
          <a:p>
            <a:endParaRPr lang="en-US" sz="825" dirty="0"/>
          </a:p>
        </p:txBody>
      </p:sp>
      <p:sp>
        <p:nvSpPr>
          <p:cNvPr id="106" name="OTLSHAPE_M_ca34935d346c42e885ecaf5c32637be2_Date">
            <a:extLst>
              <a:ext uri="{FF2B5EF4-FFF2-40B4-BE49-F238E27FC236}">
                <a16:creationId xmlns:a16="http://schemas.microsoft.com/office/drawing/2014/main" id="{2798D5C2-173C-4962-AC86-9F18E89207AE}"/>
              </a:ext>
            </a:extLst>
          </p:cNvPr>
          <p:cNvSpPr txBox="1"/>
          <p:nvPr>
            <p:custDataLst>
              <p:tags r:id="rId99"/>
            </p:custDataLst>
          </p:nvPr>
        </p:nvSpPr>
        <p:spPr>
          <a:xfrm>
            <a:off x="6780514" y="4540531"/>
            <a:ext cx="48577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31 Jan, 2018</a:t>
            </a:r>
          </a:p>
        </p:txBody>
      </p:sp>
      <p:sp>
        <p:nvSpPr>
          <p:cNvPr id="107" name="OTLSHAPE_M_ca34935d346c42e885ecaf5c32637be2_Shape">
            <a:extLst>
              <a:ext uri="{FF2B5EF4-FFF2-40B4-BE49-F238E27FC236}">
                <a16:creationId xmlns:a16="http://schemas.microsoft.com/office/drawing/2014/main" id="{FF322EB6-A0E7-4CE2-991F-BB04653FB79B}"/>
              </a:ext>
            </a:extLst>
          </p:cNvPr>
          <p:cNvSpPr/>
          <p:nvPr>
            <p:custDataLst>
              <p:tags r:id="rId100"/>
            </p:custDataLst>
          </p:nvPr>
        </p:nvSpPr>
        <p:spPr>
          <a:xfrm rot="16200000">
            <a:off x="6446653" y="4671009"/>
            <a:ext cx="271349" cy="218450"/>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TLSHAPE_M_ed5d5b273fcf441f83ce0319a0047394_Title">
            <a:extLst>
              <a:ext uri="{FF2B5EF4-FFF2-40B4-BE49-F238E27FC236}">
                <a16:creationId xmlns:a16="http://schemas.microsoft.com/office/drawing/2014/main" id="{46A747E0-3D4A-441E-9BC2-93D38C1A14F3}"/>
              </a:ext>
            </a:extLst>
          </p:cNvPr>
          <p:cNvSpPr txBox="1"/>
          <p:nvPr>
            <p:custDataLst>
              <p:tags r:id="rId101"/>
            </p:custDataLst>
          </p:nvPr>
        </p:nvSpPr>
        <p:spPr>
          <a:xfrm>
            <a:off x="8248854" y="4118942"/>
            <a:ext cx="566597" cy="392415"/>
          </a:xfrm>
          <a:prstGeom prst="rect">
            <a:avLst/>
          </a:prstGeom>
          <a:noFill/>
        </p:spPr>
        <p:txBody>
          <a:bodyPr vert="horz" wrap="square" lIns="0" tIns="0" rIns="0" bIns="0" rtlCol="0" anchor="ctr" anchorCtr="0">
            <a:spAutoFit/>
          </a:bodyPr>
          <a:lstStyle/>
          <a:p>
            <a:r>
              <a:rPr lang="en-US" sz="1350" b="1" dirty="0">
                <a:solidFill>
                  <a:srgbClr val="FF0000"/>
                </a:solidFill>
                <a:latin typeface="Calibri" panose="020F0502020204030204" pitchFamily="34" charset="0"/>
              </a:rPr>
              <a:t>14</a:t>
            </a:r>
            <a:r>
              <a:rPr lang="en-US" sz="825" b="1" dirty="0">
                <a:solidFill>
                  <a:schemeClr val="dk1"/>
                </a:solidFill>
                <a:latin typeface="Calibri" panose="020F0502020204030204" pitchFamily="34" charset="0"/>
              </a:rPr>
              <a:t>. </a:t>
            </a:r>
            <a:r>
              <a:rPr lang="en-US" sz="600" b="1" spc="-2" dirty="0">
                <a:solidFill>
                  <a:schemeClr val="dk1"/>
                </a:solidFill>
                <a:latin typeface="Calibri" panose="020F0502020204030204" pitchFamily="34" charset="0"/>
              </a:rPr>
              <a:t>Final DHP with OP plan completed</a:t>
            </a:r>
          </a:p>
        </p:txBody>
      </p:sp>
      <p:sp>
        <p:nvSpPr>
          <p:cNvPr id="109" name="OTLSHAPE_M_ed5d5b273fcf441f83ce0319a0047394_Date">
            <a:extLst>
              <a:ext uri="{FF2B5EF4-FFF2-40B4-BE49-F238E27FC236}">
                <a16:creationId xmlns:a16="http://schemas.microsoft.com/office/drawing/2014/main" id="{1839D4B0-CDA3-4A34-B8BB-97143C42A4C4}"/>
              </a:ext>
            </a:extLst>
          </p:cNvPr>
          <p:cNvSpPr txBox="1"/>
          <p:nvPr>
            <p:custDataLst>
              <p:tags r:id="rId102"/>
            </p:custDataLst>
          </p:nvPr>
        </p:nvSpPr>
        <p:spPr>
          <a:xfrm>
            <a:off x="8301101" y="4043559"/>
            <a:ext cx="51435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30 Mar, 2018</a:t>
            </a:r>
          </a:p>
        </p:txBody>
      </p:sp>
      <p:sp>
        <p:nvSpPr>
          <p:cNvPr id="110" name="OTLSHAPE_M_ed5d5b273fcf441f83ce0319a0047394_Shape">
            <a:extLst>
              <a:ext uri="{FF2B5EF4-FFF2-40B4-BE49-F238E27FC236}">
                <a16:creationId xmlns:a16="http://schemas.microsoft.com/office/drawing/2014/main" id="{BA6EAC83-E388-4C62-AC82-BFBD163E498D}"/>
              </a:ext>
            </a:extLst>
          </p:cNvPr>
          <p:cNvSpPr/>
          <p:nvPr>
            <p:custDataLst>
              <p:tags r:id="rId103"/>
            </p:custDataLst>
          </p:nvPr>
        </p:nvSpPr>
        <p:spPr>
          <a:xfrm rot="16200000">
            <a:off x="8149315" y="4048973"/>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OTLSHAPE_M_5bf0ba9452e14631889cab19d779c332_Title">
            <a:extLst>
              <a:ext uri="{FF2B5EF4-FFF2-40B4-BE49-F238E27FC236}">
                <a16:creationId xmlns:a16="http://schemas.microsoft.com/office/drawing/2014/main" id="{3F3DFB18-0FF5-4CF3-A505-ADC60285B778}"/>
              </a:ext>
            </a:extLst>
          </p:cNvPr>
          <p:cNvSpPr txBox="1"/>
          <p:nvPr>
            <p:custDataLst>
              <p:tags r:id="rId104"/>
            </p:custDataLst>
          </p:nvPr>
        </p:nvSpPr>
        <p:spPr>
          <a:xfrm>
            <a:off x="3437238" y="4293991"/>
            <a:ext cx="1114425" cy="126958"/>
          </a:xfrm>
          <a:prstGeom prst="rect">
            <a:avLst/>
          </a:prstGeom>
          <a:noFill/>
          <a:ln w="22225">
            <a:solidFill>
              <a:srgbClr val="92D050"/>
            </a:solidFill>
            <a:prstDash val="sysDash"/>
          </a:ln>
        </p:spPr>
        <p:txBody>
          <a:bodyPr vert="horz" wrap="square" lIns="0" tIns="0" rIns="0" bIns="0" rtlCol="0" anchor="ctr" anchorCtr="0">
            <a:spAutoFit/>
          </a:bodyPr>
          <a:lstStyle>
            <a:defPPr>
              <a:defRPr lang="en-US"/>
            </a:defPPr>
            <a:lvl1pPr>
              <a:defRPr sz="1100" b="1">
                <a:solidFill>
                  <a:schemeClr val="dk1"/>
                </a:solidFill>
                <a:latin typeface="Calibri" panose="020F0502020204030204" pitchFamily="34" charset="0"/>
              </a:defRPr>
            </a:lvl1pPr>
          </a:lstStyle>
          <a:p>
            <a:r>
              <a:rPr lang="en-US" sz="825" dirty="0"/>
              <a:t>2nd draft of MTEF Budget</a:t>
            </a:r>
          </a:p>
        </p:txBody>
      </p:sp>
      <p:sp>
        <p:nvSpPr>
          <p:cNvPr id="112" name="OTLSHAPE_M_5bf0ba9452e14631889cab19d779c332_Date">
            <a:extLst>
              <a:ext uri="{FF2B5EF4-FFF2-40B4-BE49-F238E27FC236}">
                <a16:creationId xmlns:a16="http://schemas.microsoft.com/office/drawing/2014/main" id="{58F05B8E-C9C6-41B5-8676-B5D93D7687F4}"/>
              </a:ext>
            </a:extLst>
          </p:cNvPr>
          <p:cNvSpPr txBox="1"/>
          <p:nvPr>
            <p:custDataLst>
              <p:tags r:id="rId105"/>
            </p:custDataLst>
          </p:nvPr>
        </p:nvSpPr>
        <p:spPr>
          <a:xfrm>
            <a:off x="3443351" y="4064430"/>
            <a:ext cx="50482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29 Sep, 2017</a:t>
            </a:r>
          </a:p>
        </p:txBody>
      </p:sp>
      <p:sp>
        <p:nvSpPr>
          <p:cNvPr id="113" name="OTLSHAPE_M_5bf0ba9452e14631889cab19d779c332_Shape">
            <a:extLst>
              <a:ext uri="{FF2B5EF4-FFF2-40B4-BE49-F238E27FC236}">
                <a16:creationId xmlns:a16="http://schemas.microsoft.com/office/drawing/2014/main" id="{C28C4B21-3A2A-464C-A369-A2FB45D670D3}"/>
              </a:ext>
            </a:extLst>
          </p:cNvPr>
          <p:cNvSpPr/>
          <p:nvPr>
            <p:custDataLst>
              <p:tags r:id="rId106"/>
            </p:custDataLst>
          </p:nvPr>
        </p:nvSpPr>
        <p:spPr>
          <a:xfrm rot="16200000">
            <a:off x="3183180" y="4177203"/>
            <a:ext cx="262862" cy="20985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4" name="Picture 113">
            <a:extLst>
              <a:ext uri="{FF2B5EF4-FFF2-40B4-BE49-F238E27FC236}">
                <a16:creationId xmlns:a16="http://schemas.microsoft.com/office/drawing/2014/main" id="{714397F4-AB47-4FF6-A50B-A9360A998D5F}"/>
              </a:ext>
            </a:extLst>
          </p:cNvPr>
          <p:cNvPicPr>
            <a:picLocks noChangeAspect="1"/>
          </p:cNvPicPr>
          <p:nvPr/>
        </p:nvPicPr>
        <p:blipFill>
          <a:blip r:embed="rId109"/>
          <a:stretch>
            <a:fillRect/>
          </a:stretch>
        </p:blipFill>
        <p:spPr>
          <a:xfrm>
            <a:off x="1938057" y="4854514"/>
            <a:ext cx="193150" cy="169179"/>
          </a:xfrm>
          <a:prstGeom prst="rect">
            <a:avLst/>
          </a:prstGeom>
        </p:spPr>
      </p:pic>
      <p:cxnSp>
        <p:nvCxnSpPr>
          <p:cNvPr id="115" name="Straight Connector 114">
            <a:extLst>
              <a:ext uri="{FF2B5EF4-FFF2-40B4-BE49-F238E27FC236}">
                <a16:creationId xmlns:a16="http://schemas.microsoft.com/office/drawing/2014/main" id="{3FD8ABDE-5D34-4609-8758-C080AFA31442}"/>
              </a:ext>
            </a:extLst>
          </p:cNvPr>
          <p:cNvCxnSpPr/>
          <p:nvPr/>
        </p:nvCxnSpPr>
        <p:spPr>
          <a:xfrm>
            <a:off x="724064" y="1780467"/>
            <a:ext cx="23585" cy="4214539"/>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6" name="Picture 115">
            <a:extLst>
              <a:ext uri="{FF2B5EF4-FFF2-40B4-BE49-F238E27FC236}">
                <a16:creationId xmlns:a16="http://schemas.microsoft.com/office/drawing/2014/main" id="{7E151871-F75E-4525-8370-891265FEAE5C}"/>
              </a:ext>
            </a:extLst>
          </p:cNvPr>
          <p:cNvPicPr>
            <a:picLocks noChangeAspect="1"/>
          </p:cNvPicPr>
          <p:nvPr/>
        </p:nvPicPr>
        <p:blipFill>
          <a:blip r:embed="rId110"/>
          <a:stretch>
            <a:fillRect/>
          </a:stretch>
        </p:blipFill>
        <p:spPr>
          <a:xfrm rot="5400000">
            <a:off x="1828100" y="278905"/>
            <a:ext cx="386950" cy="2595025"/>
          </a:xfrm>
          <a:prstGeom prst="rect">
            <a:avLst/>
          </a:prstGeom>
        </p:spPr>
      </p:pic>
      <p:pic>
        <p:nvPicPr>
          <p:cNvPr id="117" name="Picture 116">
            <a:extLst>
              <a:ext uri="{FF2B5EF4-FFF2-40B4-BE49-F238E27FC236}">
                <a16:creationId xmlns:a16="http://schemas.microsoft.com/office/drawing/2014/main" id="{341586D2-4BD2-489E-B8CB-731172AAD335}"/>
              </a:ext>
            </a:extLst>
          </p:cNvPr>
          <p:cNvPicPr>
            <a:picLocks noChangeAspect="1"/>
          </p:cNvPicPr>
          <p:nvPr/>
        </p:nvPicPr>
        <p:blipFill>
          <a:blip r:embed="rId111"/>
          <a:stretch>
            <a:fillRect/>
          </a:stretch>
        </p:blipFill>
        <p:spPr>
          <a:xfrm>
            <a:off x="3397530" y="1322748"/>
            <a:ext cx="2502812" cy="391262"/>
          </a:xfrm>
          <a:prstGeom prst="rect">
            <a:avLst/>
          </a:prstGeom>
        </p:spPr>
      </p:pic>
      <p:pic>
        <p:nvPicPr>
          <p:cNvPr id="118" name="Picture 117">
            <a:extLst>
              <a:ext uri="{FF2B5EF4-FFF2-40B4-BE49-F238E27FC236}">
                <a16:creationId xmlns:a16="http://schemas.microsoft.com/office/drawing/2014/main" id="{39B3FDF1-D3F0-4164-A0B0-FD36B1332FCA}"/>
              </a:ext>
            </a:extLst>
          </p:cNvPr>
          <p:cNvPicPr>
            <a:picLocks noChangeAspect="1"/>
          </p:cNvPicPr>
          <p:nvPr/>
        </p:nvPicPr>
        <p:blipFill>
          <a:blip r:embed="rId111"/>
          <a:stretch>
            <a:fillRect/>
          </a:stretch>
        </p:blipFill>
        <p:spPr>
          <a:xfrm>
            <a:off x="5873858" y="1354992"/>
            <a:ext cx="2523478" cy="388654"/>
          </a:xfrm>
          <a:prstGeom prst="rect">
            <a:avLst/>
          </a:prstGeom>
        </p:spPr>
      </p:pic>
      <p:sp>
        <p:nvSpPr>
          <p:cNvPr id="119" name="TextBox 118">
            <a:extLst>
              <a:ext uri="{FF2B5EF4-FFF2-40B4-BE49-F238E27FC236}">
                <a16:creationId xmlns:a16="http://schemas.microsoft.com/office/drawing/2014/main" id="{654BF6D5-0DA1-404A-BD6B-261B759C2302}"/>
              </a:ext>
            </a:extLst>
          </p:cNvPr>
          <p:cNvSpPr txBox="1"/>
          <p:nvPr/>
        </p:nvSpPr>
        <p:spPr>
          <a:xfrm>
            <a:off x="1812534" y="1072411"/>
            <a:ext cx="473231" cy="300082"/>
          </a:xfrm>
          <a:prstGeom prst="rect">
            <a:avLst/>
          </a:prstGeom>
          <a:noFill/>
        </p:spPr>
        <p:txBody>
          <a:bodyPr wrap="square" rtlCol="0">
            <a:spAutoFit/>
          </a:bodyPr>
          <a:lstStyle/>
          <a:p>
            <a:r>
              <a:rPr lang="en-US" sz="1350" dirty="0"/>
              <a:t>Q2</a:t>
            </a:r>
          </a:p>
        </p:txBody>
      </p:sp>
      <p:sp>
        <p:nvSpPr>
          <p:cNvPr id="120" name="TextBox 119">
            <a:extLst>
              <a:ext uri="{FF2B5EF4-FFF2-40B4-BE49-F238E27FC236}">
                <a16:creationId xmlns:a16="http://schemas.microsoft.com/office/drawing/2014/main" id="{A36C1406-0191-4FB5-B611-088B70F8DA36}"/>
              </a:ext>
            </a:extLst>
          </p:cNvPr>
          <p:cNvSpPr txBox="1"/>
          <p:nvPr/>
        </p:nvSpPr>
        <p:spPr>
          <a:xfrm>
            <a:off x="4438369" y="1093594"/>
            <a:ext cx="540353" cy="300082"/>
          </a:xfrm>
          <a:prstGeom prst="rect">
            <a:avLst/>
          </a:prstGeom>
          <a:noFill/>
        </p:spPr>
        <p:txBody>
          <a:bodyPr wrap="square" rtlCol="0">
            <a:spAutoFit/>
          </a:bodyPr>
          <a:lstStyle/>
          <a:p>
            <a:r>
              <a:rPr lang="en-US" sz="1350" dirty="0"/>
              <a:t>Q3</a:t>
            </a:r>
          </a:p>
        </p:txBody>
      </p:sp>
      <p:sp>
        <p:nvSpPr>
          <p:cNvPr id="121" name="TextBox 120">
            <a:extLst>
              <a:ext uri="{FF2B5EF4-FFF2-40B4-BE49-F238E27FC236}">
                <a16:creationId xmlns:a16="http://schemas.microsoft.com/office/drawing/2014/main" id="{36DAFEE4-EA76-42A6-B1AF-AA47737653FB}"/>
              </a:ext>
            </a:extLst>
          </p:cNvPr>
          <p:cNvSpPr txBox="1"/>
          <p:nvPr/>
        </p:nvSpPr>
        <p:spPr>
          <a:xfrm>
            <a:off x="6964891" y="1086216"/>
            <a:ext cx="516560" cy="300082"/>
          </a:xfrm>
          <a:prstGeom prst="rect">
            <a:avLst/>
          </a:prstGeom>
          <a:noFill/>
        </p:spPr>
        <p:txBody>
          <a:bodyPr wrap="square" rtlCol="0">
            <a:spAutoFit/>
          </a:bodyPr>
          <a:lstStyle/>
          <a:p>
            <a:r>
              <a:rPr lang="en-US" sz="1350" dirty="0"/>
              <a:t>Q4</a:t>
            </a:r>
          </a:p>
        </p:txBody>
      </p:sp>
      <p:pic>
        <p:nvPicPr>
          <p:cNvPr id="126" name="Picture 125">
            <a:extLst>
              <a:ext uri="{FF2B5EF4-FFF2-40B4-BE49-F238E27FC236}">
                <a16:creationId xmlns:a16="http://schemas.microsoft.com/office/drawing/2014/main" id="{C715B36E-8160-43B7-8E00-56DC4002C0C6}"/>
              </a:ext>
            </a:extLst>
          </p:cNvPr>
          <p:cNvPicPr>
            <a:picLocks noChangeAspect="1"/>
          </p:cNvPicPr>
          <p:nvPr/>
        </p:nvPicPr>
        <p:blipFill>
          <a:blip r:embed="rId112"/>
          <a:stretch>
            <a:fillRect/>
          </a:stretch>
        </p:blipFill>
        <p:spPr>
          <a:xfrm>
            <a:off x="3331029" y="1357194"/>
            <a:ext cx="60339" cy="4246919"/>
          </a:xfrm>
          <a:prstGeom prst="rect">
            <a:avLst/>
          </a:prstGeom>
        </p:spPr>
      </p:pic>
      <p:pic>
        <p:nvPicPr>
          <p:cNvPr id="127" name="Picture 126">
            <a:extLst>
              <a:ext uri="{FF2B5EF4-FFF2-40B4-BE49-F238E27FC236}">
                <a16:creationId xmlns:a16="http://schemas.microsoft.com/office/drawing/2014/main" id="{CE6A15FF-48E6-4926-8794-D9B5179D529B}"/>
              </a:ext>
            </a:extLst>
          </p:cNvPr>
          <p:cNvPicPr>
            <a:picLocks noChangeAspect="1"/>
          </p:cNvPicPr>
          <p:nvPr/>
        </p:nvPicPr>
        <p:blipFill>
          <a:blip r:embed="rId112"/>
          <a:stretch>
            <a:fillRect/>
          </a:stretch>
        </p:blipFill>
        <p:spPr>
          <a:xfrm>
            <a:off x="8379079" y="1729750"/>
            <a:ext cx="59441" cy="4183742"/>
          </a:xfrm>
          <a:prstGeom prst="rect">
            <a:avLst/>
          </a:prstGeom>
        </p:spPr>
      </p:pic>
      <p:sp>
        <p:nvSpPr>
          <p:cNvPr id="128" name="TextBox 127">
            <a:extLst>
              <a:ext uri="{FF2B5EF4-FFF2-40B4-BE49-F238E27FC236}">
                <a16:creationId xmlns:a16="http://schemas.microsoft.com/office/drawing/2014/main" id="{E0C5D0A4-7B7A-44BE-8B07-F558FBFA43AA}"/>
              </a:ext>
            </a:extLst>
          </p:cNvPr>
          <p:cNvSpPr txBox="1"/>
          <p:nvPr/>
        </p:nvSpPr>
        <p:spPr>
          <a:xfrm>
            <a:off x="462891" y="1126083"/>
            <a:ext cx="911075" cy="300082"/>
          </a:xfrm>
          <a:prstGeom prst="rect">
            <a:avLst/>
          </a:prstGeom>
          <a:noFill/>
          <a:ln w="28575">
            <a:solidFill>
              <a:srgbClr val="7030A0"/>
            </a:solidFill>
            <a:prstDash val="dash"/>
          </a:ln>
        </p:spPr>
        <p:txBody>
          <a:bodyPr wrap="square" rtlCol="0">
            <a:spAutoFit/>
          </a:bodyPr>
          <a:lstStyle/>
          <a:p>
            <a:r>
              <a:rPr lang="en-US" sz="1350" dirty="0"/>
              <a:t>Budgets</a:t>
            </a:r>
          </a:p>
        </p:txBody>
      </p:sp>
      <p:sp>
        <p:nvSpPr>
          <p:cNvPr id="129" name="TextBox 128">
            <a:extLst>
              <a:ext uri="{FF2B5EF4-FFF2-40B4-BE49-F238E27FC236}">
                <a16:creationId xmlns:a16="http://schemas.microsoft.com/office/drawing/2014/main" id="{8DABB07A-DB5B-4EE3-9CC8-3BABEF766BA7}"/>
              </a:ext>
            </a:extLst>
          </p:cNvPr>
          <p:cNvSpPr txBox="1"/>
          <p:nvPr/>
        </p:nvSpPr>
        <p:spPr>
          <a:xfrm>
            <a:off x="119688" y="4167233"/>
            <a:ext cx="864976" cy="300082"/>
          </a:xfrm>
          <a:prstGeom prst="rect">
            <a:avLst/>
          </a:prstGeom>
          <a:noFill/>
          <a:ln w="41275">
            <a:solidFill>
              <a:srgbClr val="92D050"/>
            </a:solidFill>
            <a:prstDash val="dash"/>
          </a:ln>
        </p:spPr>
        <p:txBody>
          <a:bodyPr wrap="square" rtlCol="0">
            <a:spAutoFit/>
          </a:bodyPr>
          <a:lstStyle/>
          <a:p>
            <a:r>
              <a:rPr lang="en-US" sz="1350" dirty="0"/>
              <a:t>Budget</a:t>
            </a:r>
          </a:p>
        </p:txBody>
      </p:sp>
      <p:pic>
        <p:nvPicPr>
          <p:cNvPr id="130" name="Picture 129">
            <a:extLst>
              <a:ext uri="{FF2B5EF4-FFF2-40B4-BE49-F238E27FC236}">
                <a16:creationId xmlns:a16="http://schemas.microsoft.com/office/drawing/2014/main" id="{3CB29A6D-F795-4A83-AA50-CA9629A1BF28}"/>
              </a:ext>
            </a:extLst>
          </p:cNvPr>
          <p:cNvPicPr>
            <a:picLocks noChangeAspect="1"/>
          </p:cNvPicPr>
          <p:nvPr/>
        </p:nvPicPr>
        <p:blipFill>
          <a:blip r:embed="rId113"/>
          <a:stretch>
            <a:fillRect/>
          </a:stretch>
        </p:blipFill>
        <p:spPr>
          <a:xfrm flipH="1">
            <a:off x="8151439" y="3946805"/>
            <a:ext cx="45719" cy="136154"/>
          </a:xfrm>
          <a:prstGeom prst="rect">
            <a:avLst/>
          </a:prstGeom>
        </p:spPr>
      </p:pic>
      <p:pic>
        <p:nvPicPr>
          <p:cNvPr id="131" name="Picture 130">
            <a:extLst>
              <a:ext uri="{FF2B5EF4-FFF2-40B4-BE49-F238E27FC236}">
                <a16:creationId xmlns:a16="http://schemas.microsoft.com/office/drawing/2014/main" id="{44D5C75A-591D-4F0A-8633-07C6C4FBA62A}"/>
              </a:ext>
            </a:extLst>
          </p:cNvPr>
          <p:cNvPicPr>
            <a:picLocks noChangeAspect="1"/>
          </p:cNvPicPr>
          <p:nvPr/>
        </p:nvPicPr>
        <p:blipFill>
          <a:blip r:embed="rId114"/>
          <a:stretch>
            <a:fillRect/>
          </a:stretch>
        </p:blipFill>
        <p:spPr>
          <a:xfrm>
            <a:off x="4270792" y="3829428"/>
            <a:ext cx="544115" cy="370364"/>
          </a:xfrm>
          <a:prstGeom prst="rect">
            <a:avLst/>
          </a:prstGeom>
        </p:spPr>
      </p:pic>
      <p:pic>
        <p:nvPicPr>
          <p:cNvPr id="132" name="Picture 131">
            <a:extLst>
              <a:ext uri="{FF2B5EF4-FFF2-40B4-BE49-F238E27FC236}">
                <a16:creationId xmlns:a16="http://schemas.microsoft.com/office/drawing/2014/main" id="{6A4DB552-F533-4BF4-95A6-D7600FD99AAC}"/>
              </a:ext>
            </a:extLst>
          </p:cNvPr>
          <p:cNvPicPr>
            <a:picLocks noChangeAspect="1"/>
          </p:cNvPicPr>
          <p:nvPr/>
        </p:nvPicPr>
        <p:blipFill>
          <a:blip r:embed="rId115"/>
          <a:stretch>
            <a:fillRect/>
          </a:stretch>
        </p:blipFill>
        <p:spPr>
          <a:xfrm>
            <a:off x="6819320" y="3797026"/>
            <a:ext cx="544115" cy="370364"/>
          </a:xfrm>
          <a:prstGeom prst="rect">
            <a:avLst/>
          </a:prstGeom>
        </p:spPr>
      </p:pic>
      <p:pic>
        <p:nvPicPr>
          <p:cNvPr id="133" name="Picture 132">
            <a:extLst>
              <a:ext uri="{FF2B5EF4-FFF2-40B4-BE49-F238E27FC236}">
                <a16:creationId xmlns:a16="http://schemas.microsoft.com/office/drawing/2014/main" id="{1AEEE870-565F-4F7C-874F-ACD4DFBA8BD5}"/>
              </a:ext>
            </a:extLst>
          </p:cNvPr>
          <p:cNvPicPr>
            <a:picLocks noChangeAspect="1"/>
          </p:cNvPicPr>
          <p:nvPr/>
        </p:nvPicPr>
        <p:blipFill>
          <a:blip r:embed="rId112"/>
          <a:stretch>
            <a:fillRect/>
          </a:stretch>
        </p:blipFill>
        <p:spPr>
          <a:xfrm>
            <a:off x="5810013" y="1742009"/>
            <a:ext cx="59499" cy="4187806"/>
          </a:xfrm>
          <a:prstGeom prst="rect">
            <a:avLst/>
          </a:prstGeom>
        </p:spPr>
      </p:pic>
      <p:sp>
        <p:nvSpPr>
          <p:cNvPr id="134" name="TextBox 133">
            <a:extLst>
              <a:ext uri="{FF2B5EF4-FFF2-40B4-BE49-F238E27FC236}">
                <a16:creationId xmlns:a16="http://schemas.microsoft.com/office/drawing/2014/main" id="{69186C53-E5B9-443B-A46E-243895D8DEA8}"/>
              </a:ext>
            </a:extLst>
          </p:cNvPr>
          <p:cNvSpPr txBox="1"/>
          <p:nvPr/>
        </p:nvSpPr>
        <p:spPr>
          <a:xfrm>
            <a:off x="3338257" y="1220850"/>
            <a:ext cx="858868" cy="923330"/>
          </a:xfrm>
          <a:prstGeom prst="rect">
            <a:avLst/>
          </a:prstGeom>
          <a:ln w="34925">
            <a:solidFill>
              <a:schemeClr val="accent6">
                <a:alpha val="40000"/>
              </a:schemeClr>
            </a:solidFill>
            <a:prstDash val="sysDash"/>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dirty="0" err="1">
                <a:solidFill>
                  <a:schemeClr val="dk1"/>
                </a:solidFill>
                <a:latin typeface="Calibri" panose="020F0502020204030204" pitchFamily="34" charset="0"/>
              </a:rPr>
              <a:t>NDoH</a:t>
            </a:r>
            <a:r>
              <a:rPr lang="en-US" sz="900" dirty="0">
                <a:solidFill>
                  <a:schemeClr val="dk1"/>
                </a:solidFill>
                <a:latin typeface="Calibri" panose="020F0502020204030204" pitchFamily="34" charset="0"/>
              </a:rPr>
              <a:t> review Prov. Targets to calculate NDoH targets (</a:t>
            </a:r>
            <a:r>
              <a:rPr lang="en-US" sz="900">
                <a:solidFill>
                  <a:schemeClr val="dk1"/>
                </a:solidFill>
                <a:latin typeface="Calibri" panose="020F0502020204030204" pitchFamily="34" charset="0"/>
              </a:rPr>
              <a:t>1 Oct </a:t>
            </a:r>
            <a:r>
              <a:rPr lang="en-US" sz="900" dirty="0">
                <a:solidFill>
                  <a:schemeClr val="dk1"/>
                </a:solidFill>
                <a:latin typeface="Calibri" panose="020F0502020204030204" pitchFamily="34" charset="0"/>
              </a:rPr>
              <a:t>– 15 Oct)</a:t>
            </a:r>
          </a:p>
        </p:txBody>
      </p:sp>
      <p:cxnSp>
        <p:nvCxnSpPr>
          <p:cNvPr id="135" name="Straight Arrow Connector 134">
            <a:extLst>
              <a:ext uri="{FF2B5EF4-FFF2-40B4-BE49-F238E27FC236}">
                <a16:creationId xmlns:a16="http://schemas.microsoft.com/office/drawing/2014/main" id="{222370F6-10EC-4223-9AB5-B668E15DDB64}"/>
              </a:ext>
            </a:extLst>
          </p:cNvPr>
          <p:cNvCxnSpPr/>
          <p:nvPr/>
        </p:nvCxnSpPr>
        <p:spPr>
          <a:xfrm>
            <a:off x="3222520" y="2178112"/>
            <a:ext cx="1074156" cy="0"/>
          </a:xfrm>
          <a:prstGeom prst="straightConnector1">
            <a:avLst/>
          </a:prstGeom>
          <a:ln w="28575">
            <a:prstDash val="sysDash"/>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6" name="Straight Arrow Connector 135">
            <a:extLst>
              <a:ext uri="{FF2B5EF4-FFF2-40B4-BE49-F238E27FC236}">
                <a16:creationId xmlns:a16="http://schemas.microsoft.com/office/drawing/2014/main" id="{DD09DA54-58BF-4BF7-9FF4-585358ABBD53}"/>
              </a:ext>
            </a:extLst>
          </p:cNvPr>
          <p:cNvCxnSpPr/>
          <p:nvPr/>
        </p:nvCxnSpPr>
        <p:spPr>
          <a:xfrm flipH="1" flipV="1">
            <a:off x="3319089" y="3061034"/>
            <a:ext cx="980486" cy="6587"/>
          </a:xfrm>
          <a:prstGeom prst="straightConnector1">
            <a:avLst/>
          </a:prstGeom>
          <a:ln>
            <a:prstDash val="sysDash"/>
            <a:tailEnd type="triangle"/>
          </a:ln>
        </p:spPr>
        <p:style>
          <a:lnRef idx="2">
            <a:schemeClr val="accent4"/>
          </a:lnRef>
          <a:fillRef idx="0">
            <a:schemeClr val="accent4"/>
          </a:fillRef>
          <a:effectRef idx="1">
            <a:schemeClr val="accent4"/>
          </a:effectRef>
          <a:fontRef idx="minor">
            <a:schemeClr val="tx1"/>
          </a:fontRef>
        </p:style>
      </p:cxnSp>
      <p:sp>
        <p:nvSpPr>
          <p:cNvPr id="137" name="Rectangle 136">
            <a:extLst>
              <a:ext uri="{FF2B5EF4-FFF2-40B4-BE49-F238E27FC236}">
                <a16:creationId xmlns:a16="http://schemas.microsoft.com/office/drawing/2014/main" id="{095E2612-AE7E-451F-8ED6-C0C4EB449031}"/>
              </a:ext>
            </a:extLst>
          </p:cNvPr>
          <p:cNvSpPr/>
          <p:nvPr/>
        </p:nvSpPr>
        <p:spPr>
          <a:xfrm>
            <a:off x="4468766" y="3764206"/>
            <a:ext cx="206467" cy="215444"/>
          </a:xfrm>
          <a:prstGeom prst="rect">
            <a:avLst/>
          </a:prstGeom>
        </p:spPr>
        <p:txBody>
          <a:bodyPr wrap="none">
            <a:spAutoFit/>
          </a:bodyPr>
          <a:lstStyle/>
          <a:p>
            <a:r>
              <a:rPr lang="en-US" sz="800" spc="-5" dirty="0">
                <a:solidFill>
                  <a:srgbClr val="1F497E"/>
                </a:solidFill>
                <a:latin typeface="Calibri" panose="020F0502020204030204" pitchFamily="34" charset="0"/>
              </a:rPr>
              <a:t> </a:t>
            </a:r>
            <a:endParaRPr lang="en-US" dirty="0"/>
          </a:p>
        </p:txBody>
      </p:sp>
      <p:pic>
        <p:nvPicPr>
          <p:cNvPr id="138" name="Picture 137">
            <a:extLst>
              <a:ext uri="{FF2B5EF4-FFF2-40B4-BE49-F238E27FC236}">
                <a16:creationId xmlns:a16="http://schemas.microsoft.com/office/drawing/2014/main" id="{A24EE6F2-3F5C-4540-BADE-3F2B8EBB1B38}"/>
              </a:ext>
            </a:extLst>
          </p:cNvPr>
          <p:cNvPicPr>
            <a:picLocks noChangeAspect="1"/>
          </p:cNvPicPr>
          <p:nvPr/>
        </p:nvPicPr>
        <p:blipFill>
          <a:blip r:embed="rId116"/>
          <a:stretch>
            <a:fillRect/>
          </a:stretch>
        </p:blipFill>
        <p:spPr>
          <a:xfrm>
            <a:off x="4183644" y="5098994"/>
            <a:ext cx="158510" cy="152413"/>
          </a:xfrm>
          <a:prstGeom prst="rect">
            <a:avLst/>
          </a:prstGeom>
        </p:spPr>
      </p:pic>
      <p:sp>
        <p:nvSpPr>
          <p:cNvPr id="139" name="TextBox 138">
            <a:extLst>
              <a:ext uri="{FF2B5EF4-FFF2-40B4-BE49-F238E27FC236}">
                <a16:creationId xmlns:a16="http://schemas.microsoft.com/office/drawing/2014/main" id="{023503C6-703B-4B4C-AA78-BD97A56575E2}"/>
              </a:ext>
            </a:extLst>
          </p:cNvPr>
          <p:cNvSpPr txBox="1"/>
          <p:nvPr/>
        </p:nvSpPr>
        <p:spPr>
          <a:xfrm>
            <a:off x="3107257" y="3096767"/>
            <a:ext cx="1282064" cy="546303"/>
          </a:xfrm>
          <a:prstGeom prst="rect">
            <a:avLst/>
          </a:prstGeom>
          <a:noFill/>
        </p:spPr>
        <p:txBody>
          <a:bodyPr wrap="square" rtlCol="0">
            <a:spAutoFit/>
          </a:bodyPr>
          <a:lstStyle/>
          <a:p>
            <a:r>
              <a:rPr lang="en-US" sz="1350" b="1" dirty="0">
                <a:solidFill>
                  <a:srgbClr val="FF0000"/>
                </a:solidFill>
                <a:latin typeface="Calibri" panose="020F0502020204030204" pitchFamily="34" charset="0"/>
              </a:rPr>
              <a:t>4b</a:t>
            </a:r>
            <a:r>
              <a:rPr lang="en-US" sz="800" b="1" dirty="0">
                <a:solidFill>
                  <a:srgbClr val="FF0000"/>
                </a:solidFill>
                <a:latin typeface="Calibri" panose="020F0502020204030204" pitchFamily="34" charset="0"/>
              </a:rPr>
              <a:t>. </a:t>
            </a:r>
            <a:r>
              <a:rPr lang="en-US" sz="800" b="1" dirty="0">
                <a:latin typeface="Calibri" panose="020F0502020204030204" pitchFamily="34" charset="0"/>
              </a:rPr>
              <a:t>Updated 1</a:t>
            </a:r>
            <a:r>
              <a:rPr lang="en-US" sz="800" b="1" baseline="30000" dirty="0">
                <a:latin typeface="Calibri" panose="020F0502020204030204" pitchFamily="34" charset="0"/>
              </a:rPr>
              <a:t>st</a:t>
            </a:r>
            <a:r>
              <a:rPr lang="en-US" sz="800" b="1" dirty="0">
                <a:latin typeface="Calibri" panose="020F0502020204030204" pitchFamily="34" charset="0"/>
              </a:rPr>
              <a:t> draft APP to </a:t>
            </a:r>
            <a:r>
              <a:rPr lang="en-US" sz="800" b="1" dirty="0" err="1">
                <a:latin typeface="Calibri" panose="020F0502020204030204" pitchFamily="34" charset="0"/>
              </a:rPr>
              <a:t>NDoH</a:t>
            </a:r>
            <a:r>
              <a:rPr lang="en-US" sz="800" b="1" dirty="0">
                <a:latin typeface="Calibri" panose="020F0502020204030204" pitchFamily="34" charset="0"/>
              </a:rPr>
              <a:t> with Targets end Sept 2017</a:t>
            </a:r>
          </a:p>
        </p:txBody>
      </p:sp>
      <p:pic>
        <p:nvPicPr>
          <p:cNvPr id="140" name="Picture 139">
            <a:extLst>
              <a:ext uri="{FF2B5EF4-FFF2-40B4-BE49-F238E27FC236}">
                <a16:creationId xmlns:a16="http://schemas.microsoft.com/office/drawing/2014/main" id="{C0B82491-DAAD-47B0-9EC9-6839C47469E8}"/>
              </a:ext>
            </a:extLst>
          </p:cNvPr>
          <p:cNvPicPr>
            <a:picLocks noChangeAspect="1"/>
          </p:cNvPicPr>
          <p:nvPr/>
        </p:nvPicPr>
        <p:blipFill>
          <a:blip r:embed="rId117"/>
          <a:stretch>
            <a:fillRect/>
          </a:stretch>
        </p:blipFill>
        <p:spPr>
          <a:xfrm>
            <a:off x="3059857" y="3197910"/>
            <a:ext cx="152413" cy="152413"/>
          </a:xfrm>
          <a:prstGeom prst="rect">
            <a:avLst/>
          </a:prstGeom>
        </p:spPr>
      </p:pic>
      <p:cxnSp>
        <p:nvCxnSpPr>
          <p:cNvPr id="141" name="Straight Connector 140">
            <a:extLst>
              <a:ext uri="{FF2B5EF4-FFF2-40B4-BE49-F238E27FC236}">
                <a16:creationId xmlns:a16="http://schemas.microsoft.com/office/drawing/2014/main" id="{603D6BA7-206F-4A00-9132-D44BAB589D0A}"/>
              </a:ext>
            </a:extLst>
          </p:cNvPr>
          <p:cNvCxnSpPr/>
          <p:nvPr/>
        </p:nvCxnSpPr>
        <p:spPr>
          <a:xfrm>
            <a:off x="5386693" y="4014610"/>
            <a:ext cx="871864" cy="9345"/>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5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1000"/>
                                        <p:tgtEl>
                                          <p:spTgt spid="78"/>
                                        </p:tgtEl>
                                      </p:cBhvr>
                                    </p:animEffect>
                                    <p:anim calcmode="lin" valueType="num">
                                      <p:cBhvr>
                                        <p:cTn id="73" dur="1000" fill="hold"/>
                                        <p:tgtEl>
                                          <p:spTgt spid="78"/>
                                        </p:tgtEl>
                                        <p:attrNameLst>
                                          <p:attrName>ppt_x</p:attrName>
                                        </p:attrNameLst>
                                      </p:cBhvr>
                                      <p:tavLst>
                                        <p:tav tm="0">
                                          <p:val>
                                            <p:strVal val="#ppt_x"/>
                                          </p:val>
                                        </p:tav>
                                        <p:tav tm="100000">
                                          <p:val>
                                            <p:strVal val="#ppt_x"/>
                                          </p:val>
                                        </p:tav>
                                      </p:tavLst>
                                    </p:anim>
                                    <p:anim calcmode="lin" valueType="num">
                                      <p:cBhvr>
                                        <p:cTn id="74" dur="100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1000"/>
                                        <p:tgtEl>
                                          <p:spTgt spid="76"/>
                                        </p:tgtEl>
                                      </p:cBhvr>
                                    </p:animEffect>
                                    <p:anim calcmode="lin" valueType="num">
                                      <p:cBhvr>
                                        <p:cTn id="78" dur="1000" fill="hold"/>
                                        <p:tgtEl>
                                          <p:spTgt spid="76"/>
                                        </p:tgtEl>
                                        <p:attrNameLst>
                                          <p:attrName>ppt_x</p:attrName>
                                        </p:attrNameLst>
                                      </p:cBhvr>
                                      <p:tavLst>
                                        <p:tav tm="0">
                                          <p:val>
                                            <p:strVal val="#ppt_x"/>
                                          </p:val>
                                        </p:tav>
                                        <p:tav tm="100000">
                                          <p:val>
                                            <p:strVal val="#ppt_x"/>
                                          </p:val>
                                        </p:tav>
                                      </p:tavLst>
                                    </p:anim>
                                    <p:anim calcmode="lin" valueType="num">
                                      <p:cBhvr>
                                        <p:cTn id="79" dur="1000" fill="hold"/>
                                        <p:tgtEl>
                                          <p:spTgt spid="7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1000"/>
                                        <p:tgtEl>
                                          <p:spTgt spid="84"/>
                                        </p:tgtEl>
                                      </p:cBhvr>
                                    </p:animEffect>
                                    <p:anim calcmode="lin" valueType="num">
                                      <p:cBhvr>
                                        <p:cTn id="83" dur="1000" fill="hold"/>
                                        <p:tgtEl>
                                          <p:spTgt spid="84"/>
                                        </p:tgtEl>
                                        <p:attrNameLst>
                                          <p:attrName>ppt_x</p:attrName>
                                        </p:attrNameLst>
                                      </p:cBhvr>
                                      <p:tavLst>
                                        <p:tav tm="0">
                                          <p:val>
                                            <p:strVal val="#ppt_x"/>
                                          </p:val>
                                        </p:tav>
                                        <p:tav tm="100000">
                                          <p:val>
                                            <p:strVal val="#ppt_x"/>
                                          </p:val>
                                        </p:tav>
                                      </p:tavLst>
                                    </p:anim>
                                    <p:anim calcmode="lin" valueType="num">
                                      <p:cBhvr>
                                        <p:cTn id="84" dur="1000" fill="hold"/>
                                        <p:tgtEl>
                                          <p:spTgt spid="8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fade">
                                      <p:cBhvr>
                                        <p:cTn id="87" dur="1000"/>
                                        <p:tgtEl>
                                          <p:spTgt spid="83"/>
                                        </p:tgtEl>
                                      </p:cBhvr>
                                    </p:animEffect>
                                    <p:anim calcmode="lin" valueType="num">
                                      <p:cBhvr>
                                        <p:cTn id="88" dur="1000" fill="hold"/>
                                        <p:tgtEl>
                                          <p:spTgt spid="83"/>
                                        </p:tgtEl>
                                        <p:attrNameLst>
                                          <p:attrName>ppt_x</p:attrName>
                                        </p:attrNameLst>
                                      </p:cBhvr>
                                      <p:tavLst>
                                        <p:tav tm="0">
                                          <p:val>
                                            <p:strVal val="#ppt_x"/>
                                          </p:val>
                                        </p:tav>
                                        <p:tav tm="100000">
                                          <p:val>
                                            <p:strVal val="#ppt_x"/>
                                          </p:val>
                                        </p:tav>
                                      </p:tavLst>
                                    </p:anim>
                                    <p:anim calcmode="lin" valueType="num">
                                      <p:cBhvr>
                                        <p:cTn id="89" dur="1000" fill="hold"/>
                                        <p:tgtEl>
                                          <p:spTgt spid="8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1000"/>
                                        <p:tgtEl>
                                          <p:spTgt spid="82"/>
                                        </p:tgtEl>
                                      </p:cBhvr>
                                    </p:animEffect>
                                    <p:anim calcmode="lin" valueType="num">
                                      <p:cBhvr>
                                        <p:cTn id="93" dur="1000" fill="hold"/>
                                        <p:tgtEl>
                                          <p:spTgt spid="82"/>
                                        </p:tgtEl>
                                        <p:attrNameLst>
                                          <p:attrName>ppt_x</p:attrName>
                                        </p:attrNameLst>
                                      </p:cBhvr>
                                      <p:tavLst>
                                        <p:tav tm="0">
                                          <p:val>
                                            <p:strVal val="#ppt_x"/>
                                          </p:val>
                                        </p:tav>
                                        <p:tav tm="100000">
                                          <p:val>
                                            <p:strVal val="#ppt_x"/>
                                          </p:val>
                                        </p:tav>
                                      </p:tavLst>
                                    </p:anim>
                                    <p:anim calcmode="lin" valueType="num">
                                      <p:cBhvr>
                                        <p:cTn id="9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34"/>
                                        </p:tgtEl>
                                        <p:attrNameLst>
                                          <p:attrName>style.visibility</p:attrName>
                                        </p:attrNameLst>
                                      </p:cBhvr>
                                      <p:to>
                                        <p:strVal val="visible"/>
                                      </p:to>
                                    </p:set>
                                    <p:animEffect transition="in" filter="circle(in)">
                                      <p:cBhvr>
                                        <p:cTn id="99" dur="2000"/>
                                        <p:tgtEl>
                                          <p:spTgt spid="134"/>
                                        </p:tgtEl>
                                      </p:cBhvr>
                                    </p:animEffect>
                                  </p:childTnLst>
                                </p:cTn>
                              </p:par>
                              <p:par>
                                <p:cTn id="100" presetID="6" presetClass="entr" presetSubtype="16" fill="hold" nodeType="with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circle(in)">
                                      <p:cBhvr>
                                        <p:cTn id="102" dur="2000"/>
                                        <p:tgtEl>
                                          <p:spTgt spid="135"/>
                                        </p:tgtEl>
                                      </p:cBhvr>
                                    </p:animEffect>
                                  </p:childTnLst>
                                </p:cTn>
                              </p:par>
                              <p:par>
                                <p:cTn id="103" presetID="6" presetClass="entr" presetSubtype="16" fill="hold"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circle(in)">
                                      <p:cBhvr>
                                        <p:cTn id="105" dur="2000"/>
                                        <p:tgtEl>
                                          <p:spTgt spid="136"/>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circle(in)">
                                      <p:cBhvr>
                                        <p:cTn id="108" dur="2000"/>
                                        <p:tgtEl>
                                          <p:spTgt spid="69"/>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circle(in)">
                                      <p:cBhvr>
                                        <p:cTn id="111" dur="2000"/>
                                        <p:tgtEl>
                                          <p:spTgt spid="68"/>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circle(in)">
                                      <p:cBhvr>
                                        <p:cTn id="114" dur="2000"/>
                                        <p:tgtEl>
                                          <p:spTgt spid="74"/>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circle(in)">
                                      <p:cBhvr>
                                        <p:cTn id="117" dur="2000"/>
                                        <p:tgtEl>
                                          <p:spTgt spid="7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circle(in)">
                                      <p:cBhvr>
                                        <p:cTn id="120" dur="2000"/>
                                        <p:tgtEl>
                                          <p:spTgt spid="7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circle(in)">
                                      <p:cBhvr>
                                        <p:cTn id="123" dur="2000"/>
                                        <p:tgtEl>
                                          <p:spTgt spid="80"/>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Effect transition="in" filter="circle(in)">
                                      <p:cBhvr>
                                        <p:cTn id="126" dur="2000"/>
                                        <p:tgtEl>
                                          <p:spTgt spid="75"/>
                                        </p:tgtEl>
                                      </p:cBhvr>
                                    </p:animEffect>
                                  </p:childTnLst>
                                </p:cTn>
                              </p:par>
                              <p:par>
                                <p:cTn id="127" presetID="6" presetClass="entr" presetSubtype="16"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circle(in)">
                                      <p:cBhvr>
                                        <p:cTn id="129" dur="2000"/>
                                        <p:tgtEl>
                                          <p:spTgt spid="79"/>
                                        </p:tgtEl>
                                      </p:cBhvr>
                                    </p:animEffect>
                                  </p:childTnLst>
                                </p:cTn>
                              </p:par>
                              <p:par>
                                <p:cTn id="130" presetID="6" presetClass="entr" presetSubtype="16"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Effect transition="in" filter="circle(in)">
                                      <p:cBhvr>
                                        <p:cTn id="132" dur="2000"/>
                                        <p:tgtEl>
                                          <p:spTgt spid="81"/>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randombar(horizontal)">
                                      <p:cBhvr>
                                        <p:cTn id="137" dur="500"/>
                                        <p:tgtEl>
                                          <p:spTgt spid="64"/>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randombar(horizontal)">
                                      <p:cBhvr>
                                        <p:cTn id="140" dur="500"/>
                                        <p:tgtEl>
                                          <p:spTgt spid="65"/>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randombar(horizontal)">
                                      <p:cBhvr>
                                        <p:cTn id="143" dur="500"/>
                                        <p:tgtEl>
                                          <p:spTgt spid="63"/>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randombar(horizontal)">
                                      <p:cBhvr>
                                        <p:cTn id="146" dur="500"/>
                                        <p:tgtEl>
                                          <p:spTgt spid="113"/>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randombar(horizontal)">
                                      <p:cBhvr>
                                        <p:cTn id="149" dur="500"/>
                                        <p:tgtEl>
                                          <p:spTgt spid="87"/>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randombar(horizontal)">
                                      <p:cBhvr>
                                        <p:cTn id="152" dur="500"/>
                                        <p:tgtEl>
                                          <p:spTgt spid="86"/>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85"/>
                                        </p:tgtEl>
                                        <p:attrNameLst>
                                          <p:attrName>style.visibility</p:attrName>
                                        </p:attrNameLst>
                                      </p:cBhvr>
                                      <p:to>
                                        <p:strVal val="visible"/>
                                      </p:to>
                                    </p:set>
                                    <p:animEffect transition="in" filter="randombar(horizontal)">
                                      <p:cBhvr>
                                        <p:cTn id="155" dur="500"/>
                                        <p:tgtEl>
                                          <p:spTgt spid="85"/>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Effect transition="in" filter="randombar(horizontal)">
                                      <p:cBhvr>
                                        <p:cTn id="158" dur="500"/>
                                        <p:tgtEl>
                                          <p:spTgt spid="89"/>
                                        </p:tgtEl>
                                      </p:cBhvr>
                                    </p:animEffect>
                                  </p:childTnLst>
                                </p:cTn>
                              </p:par>
                              <p:par>
                                <p:cTn id="159" presetID="14" presetClass="entr" presetSubtype="10" fill="hold" nodeType="withEffect">
                                  <p:stCondLst>
                                    <p:cond delay="0"/>
                                  </p:stCondLst>
                                  <p:childTnLst>
                                    <p:set>
                                      <p:cBhvr>
                                        <p:cTn id="160" dur="1" fill="hold">
                                          <p:stCondLst>
                                            <p:cond delay="0"/>
                                          </p:stCondLst>
                                        </p:cTn>
                                        <p:tgtEl>
                                          <p:spTgt spid="114"/>
                                        </p:tgtEl>
                                        <p:attrNameLst>
                                          <p:attrName>style.visibility</p:attrName>
                                        </p:attrNameLst>
                                      </p:cBhvr>
                                      <p:to>
                                        <p:strVal val="visible"/>
                                      </p:to>
                                    </p:set>
                                    <p:animEffect transition="in" filter="randombar(horizontal)">
                                      <p:cBhvr>
                                        <p:cTn id="161" dur="500"/>
                                        <p:tgtEl>
                                          <p:spTgt spid="114"/>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88"/>
                                        </p:tgtEl>
                                        <p:attrNameLst>
                                          <p:attrName>style.visibility</p:attrName>
                                        </p:attrNameLst>
                                      </p:cBhvr>
                                      <p:to>
                                        <p:strVal val="visible"/>
                                      </p:to>
                                    </p:set>
                                    <p:animEffect transition="in" filter="randombar(horizontal)">
                                      <p:cBhvr>
                                        <p:cTn id="164" dur="500"/>
                                        <p:tgtEl>
                                          <p:spTgt spid="88"/>
                                        </p:tgtEl>
                                      </p:cBhvr>
                                    </p:animEffect>
                                  </p:childTnLst>
                                </p:cTn>
                              </p:par>
                              <p:par>
                                <p:cTn id="165" presetID="14" presetClass="entr" presetSubtype="10" fill="hold" grpId="0" nodeType="withEffect">
                                  <p:stCondLst>
                                    <p:cond delay="0"/>
                                  </p:stCondLst>
                                  <p:childTnLst>
                                    <p:set>
                                      <p:cBhvr>
                                        <p:cTn id="166" dur="1" fill="hold">
                                          <p:stCondLst>
                                            <p:cond delay="0"/>
                                          </p:stCondLst>
                                        </p:cTn>
                                        <p:tgtEl>
                                          <p:spTgt spid="112"/>
                                        </p:tgtEl>
                                        <p:attrNameLst>
                                          <p:attrName>style.visibility</p:attrName>
                                        </p:attrNameLst>
                                      </p:cBhvr>
                                      <p:to>
                                        <p:strVal val="visible"/>
                                      </p:to>
                                    </p:set>
                                    <p:animEffect transition="in" filter="randombar(horizontal)">
                                      <p:cBhvr>
                                        <p:cTn id="167" dur="500"/>
                                        <p:tgtEl>
                                          <p:spTgt spid="112"/>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111"/>
                                        </p:tgtEl>
                                        <p:attrNameLst>
                                          <p:attrName>style.visibility</p:attrName>
                                        </p:attrNameLst>
                                      </p:cBhvr>
                                      <p:to>
                                        <p:strVal val="visible"/>
                                      </p:to>
                                    </p:set>
                                    <p:animEffect transition="in" filter="randombar(horizontal)">
                                      <p:cBhvr>
                                        <p:cTn id="170" dur="500"/>
                                        <p:tgtEl>
                                          <p:spTgt spid="111"/>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106"/>
                                        </p:tgtEl>
                                        <p:attrNameLst>
                                          <p:attrName>style.visibility</p:attrName>
                                        </p:attrNameLst>
                                      </p:cBhvr>
                                      <p:to>
                                        <p:strVal val="visible"/>
                                      </p:to>
                                    </p:set>
                                    <p:animEffect transition="in" filter="randombar(horizontal)">
                                      <p:cBhvr>
                                        <p:cTn id="173" dur="500"/>
                                        <p:tgtEl>
                                          <p:spTgt spid="106"/>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Effect transition="in" filter="randombar(horizontal)">
                                      <p:cBhvr>
                                        <p:cTn id="176" dur="500"/>
                                        <p:tgtEl>
                                          <p:spTgt spid="107"/>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105"/>
                                        </p:tgtEl>
                                        <p:attrNameLst>
                                          <p:attrName>style.visibility</p:attrName>
                                        </p:attrNameLst>
                                      </p:cBhvr>
                                      <p:to>
                                        <p:strVal val="visible"/>
                                      </p:to>
                                    </p:set>
                                    <p:animEffect transition="in" filter="randombar(horizontal)">
                                      <p:cBhvr>
                                        <p:cTn id="179" dur="500"/>
                                        <p:tgtEl>
                                          <p:spTgt spid="105"/>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91"/>
                                        </p:tgtEl>
                                        <p:attrNameLst>
                                          <p:attrName>style.visibility</p:attrName>
                                        </p:attrNameLst>
                                      </p:cBhvr>
                                      <p:to>
                                        <p:strVal val="visible"/>
                                      </p:to>
                                    </p:set>
                                    <p:animEffect transition="in" filter="randombar(horizontal)">
                                      <p:cBhvr>
                                        <p:cTn id="182" dur="500"/>
                                        <p:tgtEl>
                                          <p:spTgt spid="91"/>
                                        </p:tgtEl>
                                      </p:cBhvr>
                                    </p:animEffect>
                                  </p:childTnLst>
                                </p:cTn>
                              </p:par>
                              <p:par>
                                <p:cTn id="183" presetID="14" presetClass="entr" presetSubtype="10" fill="hold" grpId="0" nodeType="withEffect">
                                  <p:stCondLst>
                                    <p:cond delay="0"/>
                                  </p:stCondLst>
                                  <p:childTnLst>
                                    <p:set>
                                      <p:cBhvr>
                                        <p:cTn id="184" dur="1" fill="hold">
                                          <p:stCondLst>
                                            <p:cond delay="0"/>
                                          </p:stCondLst>
                                        </p:cTn>
                                        <p:tgtEl>
                                          <p:spTgt spid="92"/>
                                        </p:tgtEl>
                                        <p:attrNameLst>
                                          <p:attrName>style.visibility</p:attrName>
                                        </p:attrNameLst>
                                      </p:cBhvr>
                                      <p:to>
                                        <p:strVal val="visible"/>
                                      </p:to>
                                    </p:set>
                                    <p:animEffect transition="in" filter="randombar(horizontal)">
                                      <p:cBhvr>
                                        <p:cTn id="185" dur="500"/>
                                        <p:tgtEl>
                                          <p:spTgt spid="92"/>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90"/>
                                        </p:tgtEl>
                                        <p:attrNameLst>
                                          <p:attrName>style.visibility</p:attrName>
                                        </p:attrNameLst>
                                      </p:cBhvr>
                                      <p:to>
                                        <p:strVal val="visible"/>
                                      </p:to>
                                    </p:set>
                                    <p:animEffect transition="in" filter="randombar(horizontal)">
                                      <p:cBhvr>
                                        <p:cTn id="188" dur="500"/>
                                        <p:tgtEl>
                                          <p:spTgt spid="90"/>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00"/>
                                        </p:tgtEl>
                                        <p:attrNameLst>
                                          <p:attrName>style.visibility</p:attrName>
                                        </p:attrNameLst>
                                      </p:cBhvr>
                                      <p:to>
                                        <p:strVal val="visible"/>
                                      </p:to>
                                    </p:set>
                                    <p:animEffect transition="in" filter="randombar(horizontal)">
                                      <p:cBhvr>
                                        <p:cTn id="191" dur="500"/>
                                        <p:tgtEl>
                                          <p:spTgt spid="100"/>
                                        </p:tgtEl>
                                      </p:cBhvr>
                                    </p:animEffect>
                                  </p:childTnLst>
                                </p:cTn>
                              </p:par>
                              <p:par>
                                <p:cTn id="192" presetID="14" presetClass="entr" presetSubtype="10" fill="hold" grpId="0" nodeType="withEffect">
                                  <p:stCondLst>
                                    <p:cond delay="0"/>
                                  </p:stCondLst>
                                  <p:childTnLst>
                                    <p:set>
                                      <p:cBhvr>
                                        <p:cTn id="193" dur="1" fill="hold">
                                          <p:stCondLst>
                                            <p:cond delay="0"/>
                                          </p:stCondLst>
                                        </p:cTn>
                                        <p:tgtEl>
                                          <p:spTgt spid="101"/>
                                        </p:tgtEl>
                                        <p:attrNameLst>
                                          <p:attrName>style.visibility</p:attrName>
                                        </p:attrNameLst>
                                      </p:cBhvr>
                                      <p:to>
                                        <p:strVal val="visible"/>
                                      </p:to>
                                    </p:set>
                                    <p:animEffect transition="in" filter="randombar(horizontal)">
                                      <p:cBhvr>
                                        <p:cTn id="194" dur="500"/>
                                        <p:tgtEl>
                                          <p:spTgt spid="101"/>
                                        </p:tgtEl>
                                      </p:cBhvr>
                                    </p:animEffect>
                                  </p:childTnLst>
                                </p:cTn>
                              </p:par>
                              <p:par>
                                <p:cTn id="195" presetID="14" presetClass="entr" presetSubtype="10"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animEffect transition="in" filter="randombar(horizontal)">
                                      <p:cBhvr>
                                        <p:cTn id="197" dur="500"/>
                                        <p:tgtEl>
                                          <p:spTgt spid="99"/>
                                        </p:tgtEl>
                                      </p:cBhvr>
                                    </p:animEffect>
                                  </p:childTnLst>
                                </p:cTn>
                              </p:par>
                              <p:par>
                                <p:cTn id="198" presetID="14" presetClass="entr" presetSubtype="10" fill="hold" grpId="0" nodeType="withEffect">
                                  <p:stCondLst>
                                    <p:cond delay="0"/>
                                  </p:stCondLst>
                                  <p:childTnLst>
                                    <p:set>
                                      <p:cBhvr>
                                        <p:cTn id="199" dur="1" fill="hold">
                                          <p:stCondLst>
                                            <p:cond delay="0"/>
                                          </p:stCondLst>
                                        </p:cTn>
                                        <p:tgtEl>
                                          <p:spTgt spid="103"/>
                                        </p:tgtEl>
                                        <p:attrNameLst>
                                          <p:attrName>style.visibility</p:attrName>
                                        </p:attrNameLst>
                                      </p:cBhvr>
                                      <p:to>
                                        <p:strVal val="visible"/>
                                      </p:to>
                                    </p:set>
                                    <p:animEffect transition="in" filter="randombar(horizontal)">
                                      <p:cBhvr>
                                        <p:cTn id="200" dur="500"/>
                                        <p:tgtEl>
                                          <p:spTgt spid="103"/>
                                        </p:tgtEl>
                                      </p:cBhvr>
                                    </p:animEffect>
                                  </p:childTnLst>
                                </p:cTn>
                              </p:par>
                              <p:par>
                                <p:cTn id="201" presetID="14" presetClass="entr" presetSubtype="10" fill="hold" grpId="0" nodeType="withEffect">
                                  <p:stCondLst>
                                    <p:cond delay="0"/>
                                  </p:stCondLst>
                                  <p:childTnLst>
                                    <p:set>
                                      <p:cBhvr>
                                        <p:cTn id="202" dur="1" fill="hold">
                                          <p:stCondLst>
                                            <p:cond delay="0"/>
                                          </p:stCondLst>
                                        </p:cTn>
                                        <p:tgtEl>
                                          <p:spTgt spid="104"/>
                                        </p:tgtEl>
                                        <p:attrNameLst>
                                          <p:attrName>style.visibility</p:attrName>
                                        </p:attrNameLst>
                                      </p:cBhvr>
                                      <p:to>
                                        <p:strVal val="visible"/>
                                      </p:to>
                                    </p:set>
                                    <p:animEffect transition="in" filter="randombar(horizontal)">
                                      <p:cBhvr>
                                        <p:cTn id="203" dur="500"/>
                                        <p:tgtEl>
                                          <p:spTgt spid="104"/>
                                        </p:tgtEl>
                                      </p:cBhvr>
                                    </p:animEffect>
                                  </p:childTnLst>
                                </p:cTn>
                              </p:par>
                              <p:par>
                                <p:cTn id="204" presetID="14" presetClass="entr" presetSubtype="10" fill="hold" grpId="0" nodeType="withEffect">
                                  <p:stCondLst>
                                    <p:cond delay="0"/>
                                  </p:stCondLst>
                                  <p:childTnLst>
                                    <p:set>
                                      <p:cBhvr>
                                        <p:cTn id="205" dur="1" fill="hold">
                                          <p:stCondLst>
                                            <p:cond delay="0"/>
                                          </p:stCondLst>
                                        </p:cTn>
                                        <p:tgtEl>
                                          <p:spTgt spid="102"/>
                                        </p:tgtEl>
                                        <p:attrNameLst>
                                          <p:attrName>style.visibility</p:attrName>
                                        </p:attrNameLst>
                                      </p:cBhvr>
                                      <p:to>
                                        <p:strVal val="visible"/>
                                      </p:to>
                                    </p:set>
                                    <p:animEffect transition="in" filter="randombar(horizontal)">
                                      <p:cBhvr>
                                        <p:cTn id="206" dur="500"/>
                                        <p:tgtEl>
                                          <p:spTgt spid="102"/>
                                        </p:tgtEl>
                                      </p:cBhvr>
                                    </p:animEffect>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94"/>
                                        </p:tgtEl>
                                        <p:attrNameLst>
                                          <p:attrName>style.visibility</p:attrName>
                                        </p:attrNameLst>
                                      </p:cBhvr>
                                      <p:to>
                                        <p:strVal val="visible"/>
                                      </p:to>
                                    </p:set>
                                    <p:animEffect transition="in" filter="wipe(down)">
                                      <p:cBhvr>
                                        <p:cTn id="211" dur="580">
                                          <p:stCondLst>
                                            <p:cond delay="0"/>
                                          </p:stCondLst>
                                        </p:cTn>
                                        <p:tgtEl>
                                          <p:spTgt spid="94"/>
                                        </p:tgtEl>
                                      </p:cBhvr>
                                    </p:animEffect>
                                    <p:anim calcmode="lin" valueType="num">
                                      <p:cBhvr>
                                        <p:cTn id="212"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217" dur="26">
                                          <p:stCondLst>
                                            <p:cond delay="650"/>
                                          </p:stCondLst>
                                        </p:cTn>
                                        <p:tgtEl>
                                          <p:spTgt spid="94"/>
                                        </p:tgtEl>
                                      </p:cBhvr>
                                      <p:to x="100000" y="60000"/>
                                    </p:animScale>
                                    <p:animScale>
                                      <p:cBhvr>
                                        <p:cTn id="218" dur="166" decel="50000">
                                          <p:stCondLst>
                                            <p:cond delay="676"/>
                                          </p:stCondLst>
                                        </p:cTn>
                                        <p:tgtEl>
                                          <p:spTgt spid="94"/>
                                        </p:tgtEl>
                                      </p:cBhvr>
                                      <p:to x="100000" y="100000"/>
                                    </p:animScale>
                                    <p:animScale>
                                      <p:cBhvr>
                                        <p:cTn id="219" dur="26">
                                          <p:stCondLst>
                                            <p:cond delay="1312"/>
                                          </p:stCondLst>
                                        </p:cTn>
                                        <p:tgtEl>
                                          <p:spTgt spid="94"/>
                                        </p:tgtEl>
                                      </p:cBhvr>
                                      <p:to x="100000" y="80000"/>
                                    </p:animScale>
                                    <p:animScale>
                                      <p:cBhvr>
                                        <p:cTn id="220" dur="166" decel="50000">
                                          <p:stCondLst>
                                            <p:cond delay="1338"/>
                                          </p:stCondLst>
                                        </p:cTn>
                                        <p:tgtEl>
                                          <p:spTgt spid="94"/>
                                        </p:tgtEl>
                                      </p:cBhvr>
                                      <p:to x="100000" y="100000"/>
                                    </p:animScale>
                                    <p:animScale>
                                      <p:cBhvr>
                                        <p:cTn id="221" dur="26">
                                          <p:stCondLst>
                                            <p:cond delay="1642"/>
                                          </p:stCondLst>
                                        </p:cTn>
                                        <p:tgtEl>
                                          <p:spTgt spid="94"/>
                                        </p:tgtEl>
                                      </p:cBhvr>
                                      <p:to x="100000" y="90000"/>
                                    </p:animScale>
                                    <p:animScale>
                                      <p:cBhvr>
                                        <p:cTn id="222" dur="166" decel="50000">
                                          <p:stCondLst>
                                            <p:cond delay="1668"/>
                                          </p:stCondLst>
                                        </p:cTn>
                                        <p:tgtEl>
                                          <p:spTgt spid="94"/>
                                        </p:tgtEl>
                                      </p:cBhvr>
                                      <p:to x="100000" y="100000"/>
                                    </p:animScale>
                                    <p:animScale>
                                      <p:cBhvr>
                                        <p:cTn id="223" dur="26">
                                          <p:stCondLst>
                                            <p:cond delay="1808"/>
                                          </p:stCondLst>
                                        </p:cTn>
                                        <p:tgtEl>
                                          <p:spTgt spid="94"/>
                                        </p:tgtEl>
                                      </p:cBhvr>
                                      <p:to x="100000" y="95000"/>
                                    </p:animScale>
                                    <p:animScale>
                                      <p:cBhvr>
                                        <p:cTn id="224" dur="166" decel="50000">
                                          <p:stCondLst>
                                            <p:cond delay="1834"/>
                                          </p:stCondLst>
                                        </p:cTn>
                                        <p:tgtEl>
                                          <p:spTgt spid="94"/>
                                        </p:tgtEl>
                                      </p:cBhvr>
                                      <p:to x="100000" y="100000"/>
                                    </p:animScale>
                                  </p:childTnLst>
                                </p:cTn>
                              </p:par>
                              <p:par>
                                <p:cTn id="225" presetID="26" presetClass="entr" presetSubtype="0" fill="hold" grpId="0" nodeType="withEffect">
                                  <p:stCondLst>
                                    <p:cond delay="0"/>
                                  </p:stCondLst>
                                  <p:childTnLst>
                                    <p:set>
                                      <p:cBhvr>
                                        <p:cTn id="226" dur="1" fill="hold">
                                          <p:stCondLst>
                                            <p:cond delay="0"/>
                                          </p:stCondLst>
                                        </p:cTn>
                                        <p:tgtEl>
                                          <p:spTgt spid="95"/>
                                        </p:tgtEl>
                                        <p:attrNameLst>
                                          <p:attrName>style.visibility</p:attrName>
                                        </p:attrNameLst>
                                      </p:cBhvr>
                                      <p:to>
                                        <p:strVal val="visible"/>
                                      </p:to>
                                    </p:set>
                                    <p:animEffect transition="in" filter="wipe(down)">
                                      <p:cBhvr>
                                        <p:cTn id="227" dur="580">
                                          <p:stCondLst>
                                            <p:cond delay="0"/>
                                          </p:stCondLst>
                                        </p:cTn>
                                        <p:tgtEl>
                                          <p:spTgt spid="95"/>
                                        </p:tgtEl>
                                      </p:cBhvr>
                                    </p:animEffect>
                                    <p:anim calcmode="lin" valueType="num">
                                      <p:cBhvr>
                                        <p:cTn id="228"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233" dur="26">
                                          <p:stCondLst>
                                            <p:cond delay="650"/>
                                          </p:stCondLst>
                                        </p:cTn>
                                        <p:tgtEl>
                                          <p:spTgt spid="95"/>
                                        </p:tgtEl>
                                      </p:cBhvr>
                                      <p:to x="100000" y="60000"/>
                                    </p:animScale>
                                    <p:animScale>
                                      <p:cBhvr>
                                        <p:cTn id="234" dur="166" decel="50000">
                                          <p:stCondLst>
                                            <p:cond delay="676"/>
                                          </p:stCondLst>
                                        </p:cTn>
                                        <p:tgtEl>
                                          <p:spTgt spid="95"/>
                                        </p:tgtEl>
                                      </p:cBhvr>
                                      <p:to x="100000" y="100000"/>
                                    </p:animScale>
                                    <p:animScale>
                                      <p:cBhvr>
                                        <p:cTn id="235" dur="26">
                                          <p:stCondLst>
                                            <p:cond delay="1312"/>
                                          </p:stCondLst>
                                        </p:cTn>
                                        <p:tgtEl>
                                          <p:spTgt spid="95"/>
                                        </p:tgtEl>
                                      </p:cBhvr>
                                      <p:to x="100000" y="80000"/>
                                    </p:animScale>
                                    <p:animScale>
                                      <p:cBhvr>
                                        <p:cTn id="236" dur="166" decel="50000">
                                          <p:stCondLst>
                                            <p:cond delay="1338"/>
                                          </p:stCondLst>
                                        </p:cTn>
                                        <p:tgtEl>
                                          <p:spTgt spid="95"/>
                                        </p:tgtEl>
                                      </p:cBhvr>
                                      <p:to x="100000" y="100000"/>
                                    </p:animScale>
                                    <p:animScale>
                                      <p:cBhvr>
                                        <p:cTn id="237" dur="26">
                                          <p:stCondLst>
                                            <p:cond delay="1642"/>
                                          </p:stCondLst>
                                        </p:cTn>
                                        <p:tgtEl>
                                          <p:spTgt spid="95"/>
                                        </p:tgtEl>
                                      </p:cBhvr>
                                      <p:to x="100000" y="90000"/>
                                    </p:animScale>
                                    <p:animScale>
                                      <p:cBhvr>
                                        <p:cTn id="238" dur="166" decel="50000">
                                          <p:stCondLst>
                                            <p:cond delay="1668"/>
                                          </p:stCondLst>
                                        </p:cTn>
                                        <p:tgtEl>
                                          <p:spTgt spid="95"/>
                                        </p:tgtEl>
                                      </p:cBhvr>
                                      <p:to x="100000" y="100000"/>
                                    </p:animScale>
                                    <p:animScale>
                                      <p:cBhvr>
                                        <p:cTn id="239" dur="26">
                                          <p:stCondLst>
                                            <p:cond delay="1808"/>
                                          </p:stCondLst>
                                        </p:cTn>
                                        <p:tgtEl>
                                          <p:spTgt spid="95"/>
                                        </p:tgtEl>
                                      </p:cBhvr>
                                      <p:to x="100000" y="95000"/>
                                    </p:animScale>
                                    <p:animScale>
                                      <p:cBhvr>
                                        <p:cTn id="240" dur="166" decel="50000">
                                          <p:stCondLst>
                                            <p:cond delay="1834"/>
                                          </p:stCondLst>
                                        </p:cTn>
                                        <p:tgtEl>
                                          <p:spTgt spid="95"/>
                                        </p:tgtEl>
                                      </p:cBhvr>
                                      <p:to x="100000" y="100000"/>
                                    </p:animScale>
                                  </p:childTnLst>
                                </p:cTn>
                              </p:par>
                              <p:par>
                                <p:cTn id="241" presetID="26" presetClass="entr" presetSubtype="0" fill="hold" grpId="0" nodeType="withEffect">
                                  <p:stCondLst>
                                    <p:cond delay="0"/>
                                  </p:stCondLst>
                                  <p:childTnLst>
                                    <p:set>
                                      <p:cBhvr>
                                        <p:cTn id="242" dur="1" fill="hold">
                                          <p:stCondLst>
                                            <p:cond delay="0"/>
                                          </p:stCondLst>
                                        </p:cTn>
                                        <p:tgtEl>
                                          <p:spTgt spid="93"/>
                                        </p:tgtEl>
                                        <p:attrNameLst>
                                          <p:attrName>style.visibility</p:attrName>
                                        </p:attrNameLst>
                                      </p:cBhvr>
                                      <p:to>
                                        <p:strVal val="visible"/>
                                      </p:to>
                                    </p:set>
                                    <p:animEffect transition="in" filter="wipe(down)">
                                      <p:cBhvr>
                                        <p:cTn id="243" dur="580">
                                          <p:stCondLst>
                                            <p:cond delay="0"/>
                                          </p:stCondLst>
                                        </p:cTn>
                                        <p:tgtEl>
                                          <p:spTgt spid="93"/>
                                        </p:tgtEl>
                                      </p:cBhvr>
                                    </p:animEffect>
                                    <p:anim calcmode="lin" valueType="num">
                                      <p:cBhvr>
                                        <p:cTn id="244"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249" dur="26">
                                          <p:stCondLst>
                                            <p:cond delay="650"/>
                                          </p:stCondLst>
                                        </p:cTn>
                                        <p:tgtEl>
                                          <p:spTgt spid="93"/>
                                        </p:tgtEl>
                                      </p:cBhvr>
                                      <p:to x="100000" y="60000"/>
                                    </p:animScale>
                                    <p:animScale>
                                      <p:cBhvr>
                                        <p:cTn id="250" dur="166" decel="50000">
                                          <p:stCondLst>
                                            <p:cond delay="676"/>
                                          </p:stCondLst>
                                        </p:cTn>
                                        <p:tgtEl>
                                          <p:spTgt spid="93"/>
                                        </p:tgtEl>
                                      </p:cBhvr>
                                      <p:to x="100000" y="100000"/>
                                    </p:animScale>
                                    <p:animScale>
                                      <p:cBhvr>
                                        <p:cTn id="251" dur="26">
                                          <p:stCondLst>
                                            <p:cond delay="1312"/>
                                          </p:stCondLst>
                                        </p:cTn>
                                        <p:tgtEl>
                                          <p:spTgt spid="93"/>
                                        </p:tgtEl>
                                      </p:cBhvr>
                                      <p:to x="100000" y="80000"/>
                                    </p:animScale>
                                    <p:animScale>
                                      <p:cBhvr>
                                        <p:cTn id="252" dur="166" decel="50000">
                                          <p:stCondLst>
                                            <p:cond delay="1338"/>
                                          </p:stCondLst>
                                        </p:cTn>
                                        <p:tgtEl>
                                          <p:spTgt spid="93"/>
                                        </p:tgtEl>
                                      </p:cBhvr>
                                      <p:to x="100000" y="100000"/>
                                    </p:animScale>
                                    <p:animScale>
                                      <p:cBhvr>
                                        <p:cTn id="253" dur="26">
                                          <p:stCondLst>
                                            <p:cond delay="1642"/>
                                          </p:stCondLst>
                                        </p:cTn>
                                        <p:tgtEl>
                                          <p:spTgt spid="93"/>
                                        </p:tgtEl>
                                      </p:cBhvr>
                                      <p:to x="100000" y="90000"/>
                                    </p:animScale>
                                    <p:animScale>
                                      <p:cBhvr>
                                        <p:cTn id="254" dur="166" decel="50000">
                                          <p:stCondLst>
                                            <p:cond delay="1668"/>
                                          </p:stCondLst>
                                        </p:cTn>
                                        <p:tgtEl>
                                          <p:spTgt spid="93"/>
                                        </p:tgtEl>
                                      </p:cBhvr>
                                      <p:to x="100000" y="100000"/>
                                    </p:animScale>
                                    <p:animScale>
                                      <p:cBhvr>
                                        <p:cTn id="255" dur="26">
                                          <p:stCondLst>
                                            <p:cond delay="1808"/>
                                          </p:stCondLst>
                                        </p:cTn>
                                        <p:tgtEl>
                                          <p:spTgt spid="93"/>
                                        </p:tgtEl>
                                      </p:cBhvr>
                                      <p:to x="100000" y="95000"/>
                                    </p:animScale>
                                    <p:animScale>
                                      <p:cBhvr>
                                        <p:cTn id="256" dur="166" decel="50000">
                                          <p:stCondLst>
                                            <p:cond delay="1834"/>
                                          </p:stCondLst>
                                        </p:cTn>
                                        <p:tgtEl>
                                          <p:spTgt spid="93"/>
                                        </p:tgtEl>
                                      </p:cBhvr>
                                      <p:to x="100000" y="100000"/>
                                    </p:animScale>
                                  </p:childTnLst>
                                </p:cTn>
                              </p:par>
                              <p:par>
                                <p:cTn id="257" presetID="26" presetClass="entr" presetSubtype="0" fill="hold" grpId="0" nodeType="withEffect">
                                  <p:stCondLst>
                                    <p:cond delay="0"/>
                                  </p:stCondLst>
                                  <p:childTnLst>
                                    <p:set>
                                      <p:cBhvr>
                                        <p:cTn id="258" dur="1" fill="hold">
                                          <p:stCondLst>
                                            <p:cond delay="0"/>
                                          </p:stCondLst>
                                        </p:cTn>
                                        <p:tgtEl>
                                          <p:spTgt spid="97"/>
                                        </p:tgtEl>
                                        <p:attrNameLst>
                                          <p:attrName>style.visibility</p:attrName>
                                        </p:attrNameLst>
                                      </p:cBhvr>
                                      <p:to>
                                        <p:strVal val="visible"/>
                                      </p:to>
                                    </p:set>
                                    <p:animEffect transition="in" filter="wipe(down)">
                                      <p:cBhvr>
                                        <p:cTn id="259" dur="580">
                                          <p:stCondLst>
                                            <p:cond delay="0"/>
                                          </p:stCondLst>
                                        </p:cTn>
                                        <p:tgtEl>
                                          <p:spTgt spid="97"/>
                                        </p:tgtEl>
                                      </p:cBhvr>
                                    </p:animEffect>
                                    <p:anim calcmode="lin" valueType="num">
                                      <p:cBhvr>
                                        <p:cTn id="26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265" dur="26">
                                          <p:stCondLst>
                                            <p:cond delay="650"/>
                                          </p:stCondLst>
                                        </p:cTn>
                                        <p:tgtEl>
                                          <p:spTgt spid="97"/>
                                        </p:tgtEl>
                                      </p:cBhvr>
                                      <p:to x="100000" y="60000"/>
                                    </p:animScale>
                                    <p:animScale>
                                      <p:cBhvr>
                                        <p:cTn id="266" dur="166" decel="50000">
                                          <p:stCondLst>
                                            <p:cond delay="676"/>
                                          </p:stCondLst>
                                        </p:cTn>
                                        <p:tgtEl>
                                          <p:spTgt spid="97"/>
                                        </p:tgtEl>
                                      </p:cBhvr>
                                      <p:to x="100000" y="100000"/>
                                    </p:animScale>
                                    <p:animScale>
                                      <p:cBhvr>
                                        <p:cTn id="267" dur="26">
                                          <p:stCondLst>
                                            <p:cond delay="1312"/>
                                          </p:stCondLst>
                                        </p:cTn>
                                        <p:tgtEl>
                                          <p:spTgt spid="97"/>
                                        </p:tgtEl>
                                      </p:cBhvr>
                                      <p:to x="100000" y="80000"/>
                                    </p:animScale>
                                    <p:animScale>
                                      <p:cBhvr>
                                        <p:cTn id="268" dur="166" decel="50000">
                                          <p:stCondLst>
                                            <p:cond delay="1338"/>
                                          </p:stCondLst>
                                        </p:cTn>
                                        <p:tgtEl>
                                          <p:spTgt spid="97"/>
                                        </p:tgtEl>
                                      </p:cBhvr>
                                      <p:to x="100000" y="100000"/>
                                    </p:animScale>
                                    <p:animScale>
                                      <p:cBhvr>
                                        <p:cTn id="269" dur="26">
                                          <p:stCondLst>
                                            <p:cond delay="1642"/>
                                          </p:stCondLst>
                                        </p:cTn>
                                        <p:tgtEl>
                                          <p:spTgt spid="97"/>
                                        </p:tgtEl>
                                      </p:cBhvr>
                                      <p:to x="100000" y="90000"/>
                                    </p:animScale>
                                    <p:animScale>
                                      <p:cBhvr>
                                        <p:cTn id="270" dur="166" decel="50000">
                                          <p:stCondLst>
                                            <p:cond delay="1668"/>
                                          </p:stCondLst>
                                        </p:cTn>
                                        <p:tgtEl>
                                          <p:spTgt spid="97"/>
                                        </p:tgtEl>
                                      </p:cBhvr>
                                      <p:to x="100000" y="100000"/>
                                    </p:animScale>
                                    <p:animScale>
                                      <p:cBhvr>
                                        <p:cTn id="271" dur="26">
                                          <p:stCondLst>
                                            <p:cond delay="1808"/>
                                          </p:stCondLst>
                                        </p:cTn>
                                        <p:tgtEl>
                                          <p:spTgt spid="97"/>
                                        </p:tgtEl>
                                      </p:cBhvr>
                                      <p:to x="100000" y="95000"/>
                                    </p:animScale>
                                    <p:animScale>
                                      <p:cBhvr>
                                        <p:cTn id="272" dur="166" decel="50000">
                                          <p:stCondLst>
                                            <p:cond delay="1834"/>
                                          </p:stCondLst>
                                        </p:cTn>
                                        <p:tgtEl>
                                          <p:spTgt spid="97"/>
                                        </p:tgtEl>
                                      </p:cBhvr>
                                      <p:to x="100000" y="100000"/>
                                    </p:animScale>
                                  </p:childTnLst>
                                </p:cTn>
                              </p:par>
                              <p:par>
                                <p:cTn id="273" presetID="26" presetClass="entr" presetSubtype="0" fill="hold" grpId="0" nodeType="with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wipe(down)">
                                      <p:cBhvr>
                                        <p:cTn id="275" dur="580">
                                          <p:stCondLst>
                                            <p:cond delay="0"/>
                                          </p:stCondLst>
                                        </p:cTn>
                                        <p:tgtEl>
                                          <p:spTgt spid="98"/>
                                        </p:tgtEl>
                                      </p:cBhvr>
                                    </p:animEffect>
                                    <p:anim calcmode="lin" valueType="num">
                                      <p:cBhvr>
                                        <p:cTn id="276" dur="1822"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277" dur="664"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278" dur="664" tmFilter="0, 0; 0.125,0.2665; 0.25,0.4; 0.375,0.465; 0.5,0.5;  0.625,0.535; 0.75,0.6; 0.875,0.7335; 1,1">
                                          <p:stCondLst>
                                            <p:cond delay="664"/>
                                          </p:stCondLst>
                                        </p:cTn>
                                        <p:tgtEl>
                                          <p:spTgt spid="98"/>
                                        </p:tgtEl>
                                        <p:attrNameLst>
                                          <p:attrName>ppt_y</p:attrName>
                                        </p:attrNameLst>
                                      </p:cBhvr>
                                      <p:tavLst>
                                        <p:tav tm="0" fmla="#ppt_y-sin(pi*$)/9">
                                          <p:val>
                                            <p:fltVal val="0"/>
                                          </p:val>
                                        </p:tav>
                                        <p:tav tm="100000">
                                          <p:val>
                                            <p:fltVal val="1"/>
                                          </p:val>
                                        </p:tav>
                                      </p:tavLst>
                                    </p:anim>
                                    <p:anim calcmode="lin" valueType="num">
                                      <p:cBhvr>
                                        <p:cTn id="279" dur="332" tmFilter="0, 0; 0.125,0.2665; 0.25,0.4; 0.375,0.465; 0.5,0.5;  0.625,0.535; 0.75,0.6; 0.875,0.7335; 1,1">
                                          <p:stCondLst>
                                            <p:cond delay="1324"/>
                                          </p:stCondLst>
                                        </p:cTn>
                                        <p:tgtEl>
                                          <p:spTgt spid="98"/>
                                        </p:tgtEl>
                                        <p:attrNameLst>
                                          <p:attrName>ppt_y</p:attrName>
                                        </p:attrNameLst>
                                      </p:cBhvr>
                                      <p:tavLst>
                                        <p:tav tm="0" fmla="#ppt_y-sin(pi*$)/27">
                                          <p:val>
                                            <p:fltVal val="0"/>
                                          </p:val>
                                        </p:tav>
                                        <p:tav tm="100000">
                                          <p:val>
                                            <p:fltVal val="1"/>
                                          </p:val>
                                        </p:tav>
                                      </p:tavLst>
                                    </p:anim>
                                    <p:anim calcmode="lin" valueType="num">
                                      <p:cBhvr>
                                        <p:cTn id="280" dur="164" tmFilter="0, 0; 0.125,0.2665; 0.25,0.4; 0.375,0.465; 0.5,0.5;  0.625,0.535; 0.75,0.6; 0.875,0.7335; 1,1">
                                          <p:stCondLst>
                                            <p:cond delay="1656"/>
                                          </p:stCondLst>
                                        </p:cTn>
                                        <p:tgtEl>
                                          <p:spTgt spid="98"/>
                                        </p:tgtEl>
                                        <p:attrNameLst>
                                          <p:attrName>ppt_y</p:attrName>
                                        </p:attrNameLst>
                                      </p:cBhvr>
                                      <p:tavLst>
                                        <p:tav tm="0" fmla="#ppt_y-sin(pi*$)/81">
                                          <p:val>
                                            <p:fltVal val="0"/>
                                          </p:val>
                                        </p:tav>
                                        <p:tav tm="100000">
                                          <p:val>
                                            <p:fltVal val="1"/>
                                          </p:val>
                                        </p:tav>
                                      </p:tavLst>
                                    </p:anim>
                                    <p:animScale>
                                      <p:cBhvr>
                                        <p:cTn id="281" dur="26">
                                          <p:stCondLst>
                                            <p:cond delay="650"/>
                                          </p:stCondLst>
                                        </p:cTn>
                                        <p:tgtEl>
                                          <p:spTgt spid="98"/>
                                        </p:tgtEl>
                                      </p:cBhvr>
                                      <p:to x="100000" y="60000"/>
                                    </p:animScale>
                                    <p:animScale>
                                      <p:cBhvr>
                                        <p:cTn id="282" dur="166" decel="50000">
                                          <p:stCondLst>
                                            <p:cond delay="676"/>
                                          </p:stCondLst>
                                        </p:cTn>
                                        <p:tgtEl>
                                          <p:spTgt spid="98"/>
                                        </p:tgtEl>
                                      </p:cBhvr>
                                      <p:to x="100000" y="100000"/>
                                    </p:animScale>
                                    <p:animScale>
                                      <p:cBhvr>
                                        <p:cTn id="283" dur="26">
                                          <p:stCondLst>
                                            <p:cond delay="1312"/>
                                          </p:stCondLst>
                                        </p:cTn>
                                        <p:tgtEl>
                                          <p:spTgt spid="98"/>
                                        </p:tgtEl>
                                      </p:cBhvr>
                                      <p:to x="100000" y="80000"/>
                                    </p:animScale>
                                    <p:animScale>
                                      <p:cBhvr>
                                        <p:cTn id="284" dur="166" decel="50000">
                                          <p:stCondLst>
                                            <p:cond delay="1338"/>
                                          </p:stCondLst>
                                        </p:cTn>
                                        <p:tgtEl>
                                          <p:spTgt spid="98"/>
                                        </p:tgtEl>
                                      </p:cBhvr>
                                      <p:to x="100000" y="100000"/>
                                    </p:animScale>
                                    <p:animScale>
                                      <p:cBhvr>
                                        <p:cTn id="285" dur="26">
                                          <p:stCondLst>
                                            <p:cond delay="1642"/>
                                          </p:stCondLst>
                                        </p:cTn>
                                        <p:tgtEl>
                                          <p:spTgt spid="98"/>
                                        </p:tgtEl>
                                      </p:cBhvr>
                                      <p:to x="100000" y="90000"/>
                                    </p:animScale>
                                    <p:animScale>
                                      <p:cBhvr>
                                        <p:cTn id="286" dur="166" decel="50000">
                                          <p:stCondLst>
                                            <p:cond delay="1668"/>
                                          </p:stCondLst>
                                        </p:cTn>
                                        <p:tgtEl>
                                          <p:spTgt spid="98"/>
                                        </p:tgtEl>
                                      </p:cBhvr>
                                      <p:to x="100000" y="100000"/>
                                    </p:animScale>
                                    <p:animScale>
                                      <p:cBhvr>
                                        <p:cTn id="287" dur="26">
                                          <p:stCondLst>
                                            <p:cond delay="1808"/>
                                          </p:stCondLst>
                                        </p:cTn>
                                        <p:tgtEl>
                                          <p:spTgt spid="98"/>
                                        </p:tgtEl>
                                      </p:cBhvr>
                                      <p:to x="100000" y="95000"/>
                                    </p:animScale>
                                    <p:animScale>
                                      <p:cBhvr>
                                        <p:cTn id="288" dur="166" decel="50000">
                                          <p:stCondLst>
                                            <p:cond delay="1834"/>
                                          </p:stCondLst>
                                        </p:cTn>
                                        <p:tgtEl>
                                          <p:spTgt spid="98"/>
                                        </p:tgtEl>
                                      </p:cBhvr>
                                      <p:to x="100000" y="100000"/>
                                    </p:animScale>
                                  </p:childTnLst>
                                </p:cTn>
                              </p:par>
                              <p:par>
                                <p:cTn id="289" presetID="26" presetClass="entr" presetSubtype="0" fill="hold" grpId="0" nodeType="withEffect">
                                  <p:stCondLst>
                                    <p:cond delay="0"/>
                                  </p:stCondLst>
                                  <p:childTnLst>
                                    <p:set>
                                      <p:cBhvr>
                                        <p:cTn id="290" dur="1" fill="hold">
                                          <p:stCondLst>
                                            <p:cond delay="0"/>
                                          </p:stCondLst>
                                        </p:cTn>
                                        <p:tgtEl>
                                          <p:spTgt spid="96"/>
                                        </p:tgtEl>
                                        <p:attrNameLst>
                                          <p:attrName>style.visibility</p:attrName>
                                        </p:attrNameLst>
                                      </p:cBhvr>
                                      <p:to>
                                        <p:strVal val="visible"/>
                                      </p:to>
                                    </p:set>
                                    <p:animEffect transition="in" filter="wipe(down)">
                                      <p:cBhvr>
                                        <p:cTn id="291" dur="580">
                                          <p:stCondLst>
                                            <p:cond delay="0"/>
                                          </p:stCondLst>
                                        </p:cTn>
                                        <p:tgtEl>
                                          <p:spTgt spid="96"/>
                                        </p:tgtEl>
                                      </p:cBhvr>
                                    </p:animEffect>
                                    <p:anim calcmode="lin" valueType="num">
                                      <p:cBhvr>
                                        <p:cTn id="292"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93"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94"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295"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296"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297" dur="26">
                                          <p:stCondLst>
                                            <p:cond delay="650"/>
                                          </p:stCondLst>
                                        </p:cTn>
                                        <p:tgtEl>
                                          <p:spTgt spid="96"/>
                                        </p:tgtEl>
                                      </p:cBhvr>
                                      <p:to x="100000" y="60000"/>
                                    </p:animScale>
                                    <p:animScale>
                                      <p:cBhvr>
                                        <p:cTn id="298" dur="166" decel="50000">
                                          <p:stCondLst>
                                            <p:cond delay="676"/>
                                          </p:stCondLst>
                                        </p:cTn>
                                        <p:tgtEl>
                                          <p:spTgt spid="96"/>
                                        </p:tgtEl>
                                      </p:cBhvr>
                                      <p:to x="100000" y="100000"/>
                                    </p:animScale>
                                    <p:animScale>
                                      <p:cBhvr>
                                        <p:cTn id="299" dur="26">
                                          <p:stCondLst>
                                            <p:cond delay="1312"/>
                                          </p:stCondLst>
                                        </p:cTn>
                                        <p:tgtEl>
                                          <p:spTgt spid="96"/>
                                        </p:tgtEl>
                                      </p:cBhvr>
                                      <p:to x="100000" y="80000"/>
                                    </p:animScale>
                                    <p:animScale>
                                      <p:cBhvr>
                                        <p:cTn id="300" dur="166" decel="50000">
                                          <p:stCondLst>
                                            <p:cond delay="1338"/>
                                          </p:stCondLst>
                                        </p:cTn>
                                        <p:tgtEl>
                                          <p:spTgt spid="96"/>
                                        </p:tgtEl>
                                      </p:cBhvr>
                                      <p:to x="100000" y="100000"/>
                                    </p:animScale>
                                    <p:animScale>
                                      <p:cBhvr>
                                        <p:cTn id="301" dur="26">
                                          <p:stCondLst>
                                            <p:cond delay="1642"/>
                                          </p:stCondLst>
                                        </p:cTn>
                                        <p:tgtEl>
                                          <p:spTgt spid="96"/>
                                        </p:tgtEl>
                                      </p:cBhvr>
                                      <p:to x="100000" y="90000"/>
                                    </p:animScale>
                                    <p:animScale>
                                      <p:cBhvr>
                                        <p:cTn id="302" dur="166" decel="50000">
                                          <p:stCondLst>
                                            <p:cond delay="1668"/>
                                          </p:stCondLst>
                                        </p:cTn>
                                        <p:tgtEl>
                                          <p:spTgt spid="96"/>
                                        </p:tgtEl>
                                      </p:cBhvr>
                                      <p:to x="100000" y="100000"/>
                                    </p:animScale>
                                    <p:animScale>
                                      <p:cBhvr>
                                        <p:cTn id="303" dur="26">
                                          <p:stCondLst>
                                            <p:cond delay="1808"/>
                                          </p:stCondLst>
                                        </p:cTn>
                                        <p:tgtEl>
                                          <p:spTgt spid="96"/>
                                        </p:tgtEl>
                                      </p:cBhvr>
                                      <p:to x="100000" y="95000"/>
                                    </p:animScale>
                                    <p:animScale>
                                      <p:cBhvr>
                                        <p:cTn id="304" dur="166" decel="50000">
                                          <p:stCondLst>
                                            <p:cond delay="1834"/>
                                          </p:stCondLst>
                                        </p:cTn>
                                        <p:tgtEl>
                                          <p:spTgt spid="96"/>
                                        </p:tgtEl>
                                      </p:cBhvr>
                                      <p:to x="100000" y="100000"/>
                                    </p:animScale>
                                  </p:childTnLst>
                                </p:cTn>
                              </p:par>
                              <p:par>
                                <p:cTn id="305" presetID="26" presetClass="entr" presetSubtype="0" fill="hold" grpId="0" nodeType="withEffect">
                                  <p:stCondLst>
                                    <p:cond delay="0"/>
                                  </p:stCondLst>
                                  <p:childTnLst>
                                    <p:set>
                                      <p:cBhvr>
                                        <p:cTn id="306" dur="1" fill="hold">
                                          <p:stCondLst>
                                            <p:cond delay="0"/>
                                          </p:stCondLst>
                                        </p:cTn>
                                        <p:tgtEl>
                                          <p:spTgt spid="109"/>
                                        </p:tgtEl>
                                        <p:attrNameLst>
                                          <p:attrName>style.visibility</p:attrName>
                                        </p:attrNameLst>
                                      </p:cBhvr>
                                      <p:to>
                                        <p:strVal val="visible"/>
                                      </p:to>
                                    </p:set>
                                    <p:animEffect transition="in" filter="wipe(down)">
                                      <p:cBhvr>
                                        <p:cTn id="307" dur="580">
                                          <p:stCondLst>
                                            <p:cond delay="0"/>
                                          </p:stCondLst>
                                        </p:cTn>
                                        <p:tgtEl>
                                          <p:spTgt spid="109"/>
                                        </p:tgtEl>
                                      </p:cBhvr>
                                    </p:animEffect>
                                    <p:anim calcmode="lin" valueType="num">
                                      <p:cBhvr>
                                        <p:cTn id="308"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309"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310"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311"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312"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313" dur="26">
                                          <p:stCondLst>
                                            <p:cond delay="650"/>
                                          </p:stCondLst>
                                        </p:cTn>
                                        <p:tgtEl>
                                          <p:spTgt spid="109"/>
                                        </p:tgtEl>
                                      </p:cBhvr>
                                      <p:to x="100000" y="60000"/>
                                    </p:animScale>
                                    <p:animScale>
                                      <p:cBhvr>
                                        <p:cTn id="314" dur="166" decel="50000">
                                          <p:stCondLst>
                                            <p:cond delay="676"/>
                                          </p:stCondLst>
                                        </p:cTn>
                                        <p:tgtEl>
                                          <p:spTgt spid="109"/>
                                        </p:tgtEl>
                                      </p:cBhvr>
                                      <p:to x="100000" y="100000"/>
                                    </p:animScale>
                                    <p:animScale>
                                      <p:cBhvr>
                                        <p:cTn id="315" dur="26">
                                          <p:stCondLst>
                                            <p:cond delay="1312"/>
                                          </p:stCondLst>
                                        </p:cTn>
                                        <p:tgtEl>
                                          <p:spTgt spid="109"/>
                                        </p:tgtEl>
                                      </p:cBhvr>
                                      <p:to x="100000" y="80000"/>
                                    </p:animScale>
                                    <p:animScale>
                                      <p:cBhvr>
                                        <p:cTn id="316" dur="166" decel="50000">
                                          <p:stCondLst>
                                            <p:cond delay="1338"/>
                                          </p:stCondLst>
                                        </p:cTn>
                                        <p:tgtEl>
                                          <p:spTgt spid="109"/>
                                        </p:tgtEl>
                                      </p:cBhvr>
                                      <p:to x="100000" y="100000"/>
                                    </p:animScale>
                                    <p:animScale>
                                      <p:cBhvr>
                                        <p:cTn id="317" dur="26">
                                          <p:stCondLst>
                                            <p:cond delay="1642"/>
                                          </p:stCondLst>
                                        </p:cTn>
                                        <p:tgtEl>
                                          <p:spTgt spid="109"/>
                                        </p:tgtEl>
                                      </p:cBhvr>
                                      <p:to x="100000" y="90000"/>
                                    </p:animScale>
                                    <p:animScale>
                                      <p:cBhvr>
                                        <p:cTn id="318" dur="166" decel="50000">
                                          <p:stCondLst>
                                            <p:cond delay="1668"/>
                                          </p:stCondLst>
                                        </p:cTn>
                                        <p:tgtEl>
                                          <p:spTgt spid="109"/>
                                        </p:tgtEl>
                                      </p:cBhvr>
                                      <p:to x="100000" y="100000"/>
                                    </p:animScale>
                                    <p:animScale>
                                      <p:cBhvr>
                                        <p:cTn id="319" dur="26">
                                          <p:stCondLst>
                                            <p:cond delay="1808"/>
                                          </p:stCondLst>
                                        </p:cTn>
                                        <p:tgtEl>
                                          <p:spTgt spid="109"/>
                                        </p:tgtEl>
                                      </p:cBhvr>
                                      <p:to x="100000" y="95000"/>
                                    </p:animScale>
                                    <p:animScale>
                                      <p:cBhvr>
                                        <p:cTn id="320" dur="166" decel="50000">
                                          <p:stCondLst>
                                            <p:cond delay="1834"/>
                                          </p:stCondLst>
                                        </p:cTn>
                                        <p:tgtEl>
                                          <p:spTgt spid="109"/>
                                        </p:tgtEl>
                                      </p:cBhvr>
                                      <p:to x="100000" y="100000"/>
                                    </p:animScale>
                                  </p:childTnLst>
                                </p:cTn>
                              </p:par>
                              <p:par>
                                <p:cTn id="321" presetID="26" presetClass="entr" presetSubtype="0" fill="hold" grpId="0" nodeType="withEffect">
                                  <p:stCondLst>
                                    <p:cond delay="0"/>
                                  </p:stCondLst>
                                  <p:childTnLst>
                                    <p:set>
                                      <p:cBhvr>
                                        <p:cTn id="322" dur="1" fill="hold">
                                          <p:stCondLst>
                                            <p:cond delay="0"/>
                                          </p:stCondLst>
                                        </p:cTn>
                                        <p:tgtEl>
                                          <p:spTgt spid="110"/>
                                        </p:tgtEl>
                                        <p:attrNameLst>
                                          <p:attrName>style.visibility</p:attrName>
                                        </p:attrNameLst>
                                      </p:cBhvr>
                                      <p:to>
                                        <p:strVal val="visible"/>
                                      </p:to>
                                    </p:set>
                                    <p:animEffect transition="in" filter="wipe(down)">
                                      <p:cBhvr>
                                        <p:cTn id="323" dur="580">
                                          <p:stCondLst>
                                            <p:cond delay="0"/>
                                          </p:stCondLst>
                                        </p:cTn>
                                        <p:tgtEl>
                                          <p:spTgt spid="110"/>
                                        </p:tgtEl>
                                      </p:cBhvr>
                                    </p:animEffect>
                                    <p:anim calcmode="lin" valueType="num">
                                      <p:cBhvr>
                                        <p:cTn id="324"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325"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326"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327"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328"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329" dur="26">
                                          <p:stCondLst>
                                            <p:cond delay="650"/>
                                          </p:stCondLst>
                                        </p:cTn>
                                        <p:tgtEl>
                                          <p:spTgt spid="110"/>
                                        </p:tgtEl>
                                      </p:cBhvr>
                                      <p:to x="100000" y="60000"/>
                                    </p:animScale>
                                    <p:animScale>
                                      <p:cBhvr>
                                        <p:cTn id="330" dur="166" decel="50000">
                                          <p:stCondLst>
                                            <p:cond delay="676"/>
                                          </p:stCondLst>
                                        </p:cTn>
                                        <p:tgtEl>
                                          <p:spTgt spid="110"/>
                                        </p:tgtEl>
                                      </p:cBhvr>
                                      <p:to x="100000" y="100000"/>
                                    </p:animScale>
                                    <p:animScale>
                                      <p:cBhvr>
                                        <p:cTn id="331" dur="26">
                                          <p:stCondLst>
                                            <p:cond delay="1312"/>
                                          </p:stCondLst>
                                        </p:cTn>
                                        <p:tgtEl>
                                          <p:spTgt spid="110"/>
                                        </p:tgtEl>
                                      </p:cBhvr>
                                      <p:to x="100000" y="80000"/>
                                    </p:animScale>
                                    <p:animScale>
                                      <p:cBhvr>
                                        <p:cTn id="332" dur="166" decel="50000">
                                          <p:stCondLst>
                                            <p:cond delay="1338"/>
                                          </p:stCondLst>
                                        </p:cTn>
                                        <p:tgtEl>
                                          <p:spTgt spid="110"/>
                                        </p:tgtEl>
                                      </p:cBhvr>
                                      <p:to x="100000" y="100000"/>
                                    </p:animScale>
                                    <p:animScale>
                                      <p:cBhvr>
                                        <p:cTn id="333" dur="26">
                                          <p:stCondLst>
                                            <p:cond delay="1642"/>
                                          </p:stCondLst>
                                        </p:cTn>
                                        <p:tgtEl>
                                          <p:spTgt spid="110"/>
                                        </p:tgtEl>
                                      </p:cBhvr>
                                      <p:to x="100000" y="90000"/>
                                    </p:animScale>
                                    <p:animScale>
                                      <p:cBhvr>
                                        <p:cTn id="334" dur="166" decel="50000">
                                          <p:stCondLst>
                                            <p:cond delay="1668"/>
                                          </p:stCondLst>
                                        </p:cTn>
                                        <p:tgtEl>
                                          <p:spTgt spid="110"/>
                                        </p:tgtEl>
                                      </p:cBhvr>
                                      <p:to x="100000" y="100000"/>
                                    </p:animScale>
                                    <p:animScale>
                                      <p:cBhvr>
                                        <p:cTn id="335" dur="26">
                                          <p:stCondLst>
                                            <p:cond delay="1808"/>
                                          </p:stCondLst>
                                        </p:cTn>
                                        <p:tgtEl>
                                          <p:spTgt spid="110"/>
                                        </p:tgtEl>
                                      </p:cBhvr>
                                      <p:to x="100000" y="95000"/>
                                    </p:animScale>
                                    <p:animScale>
                                      <p:cBhvr>
                                        <p:cTn id="336" dur="166" decel="50000">
                                          <p:stCondLst>
                                            <p:cond delay="1834"/>
                                          </p:stCondLst>
                                        </p:cTn>
                                        <p:tgtEl>
                                          <p:spTgt spid="110"/>
                                        </p:tgtEl>
                                      </p:cBhvr>
                                      <p:to x="100000" y="100000"/>
                                    </p:animScale>
                                  </p:childTnLst>
                                </p:cTn>
                              </p:par>
                              <p:par>
                                <p:cTn id="337" presetID="26" presetClass="entr" presetSubtype="0" fill="hold" grpId="0" nodeType="withEffect">
                                  <p:stCondLst>
                                    <p:cond delay="0"/>
                                  </p:stCondLst>
                                  <p:childTnLst>
                                    <p:set>
                                      <p:cBhvr>
                                        <p:cTn id="338" dur="1" fill="hold">
                                          <p:stCondLst>
                                            <p:cond delay="0"/>
                                          </p:stCondLst>
                                        </p:cTn>
                                        <p:tgtEl>
                                          <p:spTgt spid="108"/>
                                        </p:tgtEl>
                                        <p:attrNameLst>
                                          <p:attrName>style.visibility</p:attrName>
                                        </p:attrNameLst>
                                      </p:cBhvr>
                                      <p:to>
                                        <p:strVal val="visible"/>
                                      </p:to>
                                    </p:set>
                                    <p:animEffect transition="in" filter="wipe(down)">
                                      <p:cBhvr>
                                        <p:cTn id="339" dur="580">
                                          <p:stCondLst>
                                            <p:cond delay="0"/>
                                          </p:stCondLst>
                                        </p:cTn>
                                        <p:tgtEl>
                                          <p:spTgt spid="108"/>
                                        </p:tgtEl>
                                      </p:cBhvr>
                                    </p:animEffect>
                                    <p:anim calcmode="lin" valueType="num">
                                      <p:cBhvr>
                                        <p:cTn id="340"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341"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342"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343"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344"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345" dur="26">
                                          <p:stCondLst>
                                            <p:cond delay="650"/>
                                          </p:stCondLst>
                                        </p:cTn>
                                        <p:tgtEl>
                                          <p:spTgt spid="108"/>
                                        </p:tgtEl>
                                      </p:cBhvr>
                                      <p:to x="100000" y="60000"/>
                                    </p:animScale>
                                    <p:animScale>
                                      <p:cBhvr>
                                        <p:cTn id="346" dur="166" decel="50000">
                                          <p:stCondLst>
                                            <p:cond delay="676"/>
                                          </p:stCondLst>
                                        </p:cTn>
                                        <p:tgtEl>
                                          <p:spTgt spid="108"/>
                                        </p:tgtEl>
                                      </p:cBhvr>
                                      <p:to x="100000" y="100000"/>
                                    </p:animScale>
                                    <p:animScale>
                                      <p:cBhvr>
                                        <p:cTn id="347" dur="26">
                                          <p:stCondLst>
                                            <p:cond delay="1312"/>
                                          </p:stCondLst>
                                        </p:cTn>
                                        <p:tgtEl>
                                          <p:spTgt spid="108"/>
                                        </p:tgtEl>
                                      </p:cBhvr>
                                      <p:to x="100000" y="80000"/>
                                    </p:animScale>
                                    <p:animScale>
                                      <p:cBhvr>
                                        <p:cTn id="348" dur="166" decel="50000">
                                          <p:stCondLst>
                                            <p:cond delay="1338"/>
                                          </p:stCondLst>
                                        </p:cTn>
                                        <p:tgtEl>
                                          <p:spTgt spid="108"/>
                                        </p:tgtEl>
                                      </p:cBhvr>
                                      <p:to x="100000" y="100000"/>
                                    </p:animScale>
                                    <p:animScale>
                                      <p:cBhvr>
                                        <p:cTn id="349" dur="26">
                                          <p:stCondLst>
                                            <p:cond delay="1642"/>
                                          </p:stCondLst>
                                        </p:cTn>
                                        <p:tgtEl>
                                          <p:spTgt spid="108"/>
                                        </p:tgtEl>
                                      </p:cBhvr>
                                      <p:to x="100000" y="90000"/>
                                    </p:animScale>
                                    <p:animScale>
                                      <p:cBhvr>
                                        <p:cTn id="350" dur="166" decel="50000">
                                          <p:stCondLst>
                                            <p:cond delay="1668"/>
                                          </p:stCondLst>
                                        </p:cTn>
                                        <p:tgtEl>
                                          <p:spTgt spid="108"/>
                                        </p:tgtEl>
                                      </p:cBhvr>
                                      <p:to x="100000" y="100000"/>
                                    </p:animScale>
                                    <p:animScale>
                                      <p:cBhvr>
                                        <p:cTn id="351" dur="26">
                                          <p:stCondLst>
                                            <p:cond delay="1808"/>
                                          </p:stCondLst>
                                        </p:cTn>
                                        <p:tgtEl>
                                          <p:spTgt spid="108"/>
                                        </p:tgtEl>
                                      </p:cBhvr>
                                      <p:to x="100000" y="95000"/>
                                    </p:animScale>
                                    <p:animScale>
                                      <p:cBhvr>
                                        <p:cTn id="352" dur="166" decel="50000">
                                          <p:stCondLst>
                                            <p:cond delay="1834"/>
                                          </p:stCondLst>
                                        </p:cTn>
                                        <p:tgtEl>
                                          <p:spTgt spid="1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p:bldP spid="9" grpId="0" animBg="1"/>
      <p:bldP spid="10" grpId="0"/>
      <p:bldP spid="63" grpId="0"/>
      <p:bldP spid="64" grpId="0"/>
      <p:bldP spid="65" grpId="0" animBg="1"/>
      <p:bldP spid="66" grpId="0" animBg="1"/>
      <p:bldP spid="67" grpId="0" animBg="1"/>
      <p:bldP spid="68" grpId="0"/>
      <p:bldP spid="69" grpId="0"/>
      <p:bldP spid="70" grpId="0" animBg="1"/>
      <p:bldP spid="71" grpId="0"/>
      <p:bldP spid="72" grpId="0" animBg="1"/>
      <p:bldP spid="73" grpId="0"/>
      <p:bldP spid="74" grpId="0"/>
      <p:bldP spid="75" grpId="0" animBg="1"/>
      <p:bldP spid="76" grpId="0" animBg="1"/>
      <p:bldP spid="77" grpId="0"/>
      <p:bldP spid="78" grpId="0" animBg="1"/>
      <p:bldP spid="79" grpId="0"/>
      <p:bldP spid="80" grpId="0"/>
      <p:bldP spid="81" grpId="0" animBg="1"/>
      <p:bldP spid="82" grpId="0"/>
      <p:bldP spid="83" grpId="0"/>
      <p:bldP spid="84" grpId="0" animBg="1"/>
      <p:bldP spid="85" grpId="0" animBg="1"/>
      <p:bldP spid="86" grpId="0"/>
      <p:bldP spid="87" grpId="0" animBg="1"/>
      <p:bldP spid="88" grpId="0"/>
      <p:bldP spid="89" grpId="0"/>
      <p:bldP spid="90" grpId="0"/>
      <p:bldP spid="91" grpId="0"/>
      <p:bldP spid="92" grpId="0" animBg="1"/>
      <p:bldP spid="93" grpId="0"/>
      <p:bldP spid="94" grpId="0"/>
      <p:bldP spid="95" grpId="0" animBg="1"/>
      <p:bldP spid="96" grpId="0"/>
      <p:bldP spid="97" grpId="0"/>
      <p:bldP spid="98" grpId="0" animBg="1"/>
      <p:bldP spid="99" grpId="0"/>
      <p:bldP spid="100" grpId="0"/>
      <p:bldP spid="101" grpId="0" animBg="1"/>
      <p:bldP spid="102" grpId="0"/>
      <p:bldP spid="103" grpId="0"/>
      <p:bldP spid="104" grpId="0" animBg="1"/>
      <p:bldP spid="105" grpId="0" animBg="1"/>
      <p:bldP spid="106" grpId="0"/>
      <p:bldP spid="107" grpId="0" animBg="1"/>
      <p:bldP spid="108" grpId="0"/>
      <p:bldP spid="109" grpId="0"/>
      <p:bldP spid="110" grpId="0" animBg="1"/>
      <p:bldP spid="111" grpId="0" animBg="1"/>
      <p:bldP spid="112" grpId="0"/>
      <p:bldP spid="113" grpId="0" animBg="1"/>
      <p:bldP spid="1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Budgeting and Planning (2)</a:t>
            </a:r>
            <a:endParaRPr lang="en-US" dirty="0"/>
          </a:p>
        </p:txBody>
      </p:sp>
      <p:sp>
        <p:nvSpPr>
          <p:cNvPr id="4" name="Content Placeholder 3"/>
          <p:cNvSpPr>
            <a:spLocks noGrp="1"/>
          </p:cNvSpPr>
          <p:nvPr>
            <p:ph idx="1"/>
          </p:nvPr>
        </p:nvSpPr>
        <p:spPr>
          <a:xfrm>
            <a:off x="250825" y="1143000"/>
            <a:ext cx="8788072" cy="4732283"/>
          </a:xfrm>
        </p:spPr>
        <p:txBody>
          <a:bodyPr>
            <a:normAutofit fontScale="92500" lnSpcReduction="20000"/>
          </a:bodyPr>
          <a:lstStyle/>
          <a:p>
            <a:pPr marL="284163" indent="-284163">
              <a:buNone/>
            </a:pPr>
            <a:r>
              <a:rPr lang="en-US" sz="1400" b="1" dirty="0"/>
              <a:t>1.</a:t>
            </a:r>
            <a:r>
              <a:rPr lang="en-US" sz="1400" dirty="0"/>
              <a:t>  Provincial DoH with District Managers discuss Provincial Targets (Guided by Q1 Performance); Discuss high level interventions (strategies to attain targets); (</a:t>
            </a:r>
            <a:r>
              <a:rPr lang="en-US" sz="1400" u="sng" dirty="0"/>
              <a:t>during August 2017</a:t>
            </a:r>
            <a:r>
              <a:rPr lang="en-US" sz="1400" dirty="0"/>
              <a:t>)</a:t>
            </a:r>
          </a:p>
          <a:p>
            <a:pPr marL="284163" indent="-284163">
              <a:buNone/>
            </a:pPr>
            <a:r>
              <a:rPr lang="en-US" sz="1400" b="1" dirty="0"/>
              <a:t>2.</a:t>
            </a:r>
            <a:r>
              <a:rPr lang="en-US" sz="1400" dirty="0"/>
              <a:t> Workshops in Districts to start Planning discussions for next FY: Complete Goal Setting; and Diagnosis (refer to Steps 1, 2A, 2B, and 2C, 3 from the planning framework defined above) (commence during Aug 2017 to 21 Sept 2017)</a:t>
            </a:r>
          </a:p>
          <a:p>
            <a:pPr marL="284163" indent="-284163">
              <a:buNone/>
            </a:pPr>
            <a:r>
              <a:rPr lang="en-US" sz="1400" b="1" dirty="0"/>
              <a:t>3.</a:t>
            </a:r>
            <a:r>
              <a:rPr lang="en-US" sz="1400" dirty="0"/>
              <a:t> Districts complete their first Draft </a:t>
            </a:r>
            <a:r>
              <a:rPr lang="en-US" sz="1400" dirty="0" err="1"/>
              <a:t>DHP</a:t>
            </a:r>
            <a:r>
              <a:rPr lang="en-US" sz="1400" dirty="0"/>
              <a:t> (with situational analysis and draft targets) by 21 Sept 2017.</a:t>
            </a:r>
          </a:p>
          <a:p>
            <a:pPr marL="284163" indent="-284163">
              <a:buNone/>
            </a:pPr>
            <a:r>
              <a:rPr lang="en-US" sz="1400" b="1" dirty="0"/>
              <a:t>4a</a:t>
            </a:r>
            <a:r>
              <a:rPr lang="en-US" sz="1400" dirty="0"/>
              <a:t>. Provincial DoH submit 1</a:t>
            </a:r>
            <a:r>
              <a:rPr lang="en-US" sz="1400" baseline="30000" dirty="0"/>
              <a:t>st</a:t>
            </a:r>
            <a:r>
              <a:rPr lang="en-US" sz="1400" dirty="0"/>
              <a:t> Draft APP end August 2017 (as required by </a:t>
            </a:r>
            <a:r>
              <a:rPr lang="en-US" sz="1400" dirty="0" err="1"/>
              <a:t>PFMA</a:t>
            </a:r>
            <a:r>
              <a:rPr lang="en-US" sz="1400" dirty="0"/>
              <a:t>)</a:t>
            </a:r>
          </a:p>
          <a:p>
            <a:pPr marL="284163" indent="-284163">
              <a:buNone/>
            </a:pPr>
            <a:r>
              <a:rPr lang="en-US" sz="1400" b="1" dirty="0"/>
              <a:t>4b.</a:t>
            </a:r>
            <a:r>
              <a:rPr lang="en-US" sz="1400" dirty="0"/>
              <a:t> Provincial DoH submit updated 1</a:t>
            </a:r>
            <a:r>
              <a:rPr lang="en-US" sz="1400" baseline="30000" dirty="0"/>
              <a:t>st</a:t>
            </a:r>
            <a:r>
              <a:rPr lang="en-US" sz="1400" dirty="0"/>
              <a:t> Draft APP with proposed Provincial targets by end Sept 2017.</a:t>
            </a:r>
          </a:p>
          <a:p>
            <a:pPr marL="284163" indent="-284163">
              <a:buNone/>
            </a:pPr>
            <a:r>
              <a:rPr lang="en-US" sz="1400" b="1" dirty="0"/>
              <a:t>5.</a:t>
            </a:r>
            <a:r>
              <a:rPr lang="en-US" sz="1400" dirty="0"/>
              <a:t>    District level workshops to determine key priorities and Interventions to achieve Targets (Stages 4,5) proposed by Provincial Head Office Starts 10 October – 31 October 2017. (Refine targets if necessary). </a:t>
            </a:r>
          </a:p>
          <a:p>
            <a:pPr marL="284163" indent="-284163">
              <a:buNone/>
            </a:pPr>
            <a:r>
              <a:rPr lang="en-US" sz="1400" b="1" dirty="0"/>
              <a:t>6.</a:t>
            </a:r>
            <a:r>
              <a:rPr lang="en-US" sz="1400" dirty="0"/>
              <a:t>    </a:t>
            </a:r>
            <a:r>
              <a:rPr lang="en-US" sz="1400" b="1" dirty="0"/>
              <a:t>6a.</a:t>
            </a:r>
            <a:r>
              <a:rPr lang="en-US" sz="1400" dirty="0"/>
              <a:t> Submit Draft 2nd </a:t>
            </a:r>
            <a:r>
              <a:rPr lang="en-US" sz="1400" dirty="0" err="1"/>
              <a:t>DHP</a:t>
            </a:r>
            <a:r>
              <a:rPr lang="en-US" sz="1400" dirty="0"/>
              <a:t> with key priorities and intervention plan with targets submitted to Provincial Head Office by 31 October 2017. </a:t>
            </a:r>
            <a:r>
              <a:rPr lang="en-US" sz="1400" b="1" dirty="0"/>
              <a:t>6b.</a:t>
            </a:r>
            <a:r>
              <a:rPr lang="en-US" sz="1400" dirty="0"/>
              <a:t> Commence to draft District Operational Plan for 2018/19 </a:t>
            </a:r>
          </a:p>
          <a:p>
            <a:pPr marL="284163" indent="-284163">
              <a:buNone/>
            </a:pPr>
            <a:r>
              <a:rPr lang="en-US" sz="1400" b="1" dirty="0"/>
              <a:t>7.</a:t>
            </a:r>
            <a:r>
              <a:rPr lang="en-US" sz="1400" dirty="0"/>
              <a:t> National DoH will conduct workshops with Provincial </a:t>
            </a:r>
            <a:r>
              <a:rPr lang="en-US" sz="1400" dirty="0" err="1"/>
              <a:t>DoHs</a:t>
            </a:r>
            <a:r>
              <a:rPr lang="en-US" sz="1400" dirty="0"/>
              <a:t> to review proposed Provincial Targets  (Month of October)</a:t>
            </a:r>
          </a:p>
          <a:p>
            <a:pPr marL="284163" indent="-284163">
              <a:buNone/>
            </a:pPr>
            <a:r>
              <a:rPr lang="en-US" sz="1400" b="1" dirty="0"/>
              <a:t>8</a:t>
            </a:r>
            <a:r>
              <a:rPr lang="en-US" sz="1400" dirty="0"/>
              <a:t>. Provincial DoH to produce its 2</a:t>
            </a:r>
            <a:r>
              <a:rPr lang="en-US" sz="1400" baseline="30000" dirty="0"/>
              <a:t>nd</a:t>
            </a:r>
            <a:r>
              <a:rPr lang="en-US" sz="1400" dirty="0"/>
              <a:t> Draft APP with near final targets, and key interventions sourced from </a:t>
            </a:r>
            <a:r>
              <a:rPr lang="en-US" sz="1400" dirty="0" err="1"/>
              <a:t>DHPs</a:t>
            </a:r>
            <a:r>
              <a:rPr lang="en-US" sz="1400" dirty="0"/>
              <a:t> and submit by end November 2017 as required by </a:t>
            </a:r>
            <a:r>
              <a:rPr lang="en-US" sz="1400" dirty="0" err="1"/>
              <a:t>PFMA</a:t>
            </a:r>
            <a:r>
              <a:rPr lang="en-US" sz="1400" dirty="0"/>
              <a:t>. </a:t>
            </a:r>
          </a:p>
          <a:p>
            <a:pPr marL="284163" indent="-284163">
              <a:buNone/>
            </a:pPr>
            <a:r>
              <a:rPr lang="en-US" sz="1400" b="1" dirty="0"/>
              <a:t>9-10</a:t>
            </a:r>
            <a:r>
              <a:rPr lang="en-US" sz="1400" dirty="0"/>
              <a:t>. Provincial </a:t>
            </a:r>
            <a:r>
              <a:rPr lang="en-US" sz="1400" dirty="0" err="1"/>
              <a:t>DoHs</a:t>
            </a:r>
            <a:r>
              <a:rPr lang="en-US" sz="1400" dirty="0"/>
              <a:t> and Districts conduct workshops from beginning Dec 2017 to end Jan 2018 to finalize Provincial Targets and interventions based on outputs from workshops conducted at steps 5 and 7.</a:t>
            </a:r>
          </a:p>
          <a:p>
            <a:pPr marL="284163" indent="-284163">
              <a:buNone/>
            </a:pPr>
            <a:r>
              <a:rPr lang="en-US" sz="1400" b="1" dirty="0"/>
              <a:t>11.</a:t>
            </a:r>
            <a:r>
              <a:rPr lang="en-US" sz="1400" dirty="0"/>
              <a:t> Districts finalize </a:t>
            </a:r>
            <a:r>
              <a:rPr lang="en-US" sz="1400" dirty="0" err="1"/>
              <a:t>DHP</a:t>
            </a:r>
            <a:r>
              <a:rPr lang="en-US" sz="1400" dirty="0"/>
              <a:t> compiled with refined targets and interventions, and submit to Province and NDoH (end Jan 2018)</a:t>
            </a:r>
          </a:p>
          <a:p>
            <a:pPr marL="284163" indent="-284163">
              <a:buNone/>
            </a:pPr>
            <a:r>
              <a:rPr lang="en-US" sz="1400" b="1" dirty="0"/>
              <a:t>12.</a:t>
            </a:r>
            <a:r>
              <a:rPr lang="en-US" sz="1400" dirty="0"/>
              <a:t> Provincial DoH submit Final Provincial Targets (guided by </a:t>
            </a:r>
            <a:r>
              <a:rPr lang="en-US" sz="1400" dirty="0" err="1"/>
              <a:t>DHPs</a:t>
            </a:r>
            <a:r>
              <a:rPr lang="en-US" sz="1400" dirty="0"/>
              <a:t> and final budgets) to National DoH by 7 February 2018.</a:t>
            </a:r>
          </a:p>
          <a:p>
            <a:pPr marL="284163" indent="-284163">
              <a:buNone/>
            </a:pPr>
            <a:r>
              <a:rPr lang="en-US" sz="1400" b="1" dirty="0"/>
              <a:t>13.</a:t>
            </a:r>
            <a:r>
              <a:rPr lang="en-US" sz="1400" dirty="0"/>
              <a:t> Provincial DoH table Final Provincial APP according to legislature (around 8 Mar 2017)</a:t>
            </a:r>
          </a:p>
          <a:p>
            <a:pPr marL="284163" indent="-284163">
              <a:buNone/>
            </a:pPr>
            <a:r>
              <a:rPr lang="en-US" sz="1400" b="1" dirty="0"/>
              <a:t>14</a:t>
            </a:r>
            <a:r>
              <a:rPr lang="en-US" sz="1400" dirty="0"/>
              <a:t>. Final </a:t>
            </a:r>
            <a:r>
              <a:rPr lang="en-US" sz="1400" dirty="0" err="1"/>
              <a:t>DHP</a:t>
            </a:r>
            <a:r>
              <a:rPr lang="en-US" sz="1400" dirty="0"/>
              <a:t> and District Operational Plan completed by end Mar 2018, and signed copies sent to Director-General. </a:t>
            </a:r>
          </a:p>
          <a:p>
            <a:endParaRPr lang="en-US" dirty="0"/>
          </a:p>
        </p:txBody>
      </p:sp>
      <p:sp>
        <p:nvSpPr>
          <p:cNvPr id="2" name="Slide Number Placeholder 1"/>
          <p:cNvSpPr>
            <a:spLocks noGrp="1"/>
          </p:cNvSpPr>
          <p:nvPr>
            <p:ph type="sldNum" sz="quarter" idx="10"/>
          </p:nvPr>
        </p:nvSpPr>
        <p:spPr/>
        <p:txBody>
          <a:bodyPr/>
          <a:lstStyle/>
          <a:p>
            <a:fld id="{6F95C33E-24F2-452D-AE9F-D6633E523EED}" type="slidenum">
              <a:rPr lang="en-ZA" smtClean="0"/>
              <a:pPr/>
              <a:t>72</a:t>
            </a:fld>
            <a:endParaRPr lang="en-ZA"/>
          </a:p>
        </p:txBody>
      </p:sp>
    </p:spTree>
    <p:extLst>
      <p:ext uri="{BB962C8B-B14F-4D97-AF65-F5344CB8AC3E}">
        <p14:creationId xmlns:p14="http://schemas.microsoft.com/office/powerpoint/2010/main" val="2935435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E8AD06E6-4238-4AEE-B8DC-79154602C590}"/>
              </a:ext>
            </a:extLst>
          </p:cNvPr>
          <p:cNvSpPr/>
          <p:nvPr/>
        </p:nvSpPr>
        <p:spPr>
          <a:xfrm>
            <a:off x="0" y="0"/>
            <a:ext cx="91440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2D8EC2-BCF8-422C-8C46-7ECB3DD1D0A8}"/>
              </a:ext>
            </a:extLst>
          </p:cNvPr>
          <p:cNvSpPr>
            <a:spLocks noGrp="1"/>
          </p:cNvSpPr>
          <p:nvPr>
            <p:ph type="sldNum" sz="quarter" idx="11"/>
          </p:nvPr>
        </p:nvSpPr>
        <p:spPr/>
        <p:txBody>
          <a:bodyPr/>
          <a:lstStyle/>
          <a:p>
            <a:fld id="{6F95C33E-24F2-452D-AE9F-D6633E523EED}" type="slidenum">
              <a:rPr lang="en-ZA" smtClean="0"/>
              <a:pPr/>
              <a:t>73</a:t>
            </a:fld>
            <a:endParaRPr lang="en-ZA"/>
          </a:p>
        </p:txBody>
      </p:sp>
      <p:cxnSp>
        <p:nvCxnSpPr>
          <p:cNvPr id="3" name="OTLSHAPE_M_03d5344bcf404831a95716cbaffd9442_Connector1">
            <a:extLst>
              <a:ext uri="{FF2B5EF4-FFF2-40B4-BE49-F238E27FC236}">
                <a16:creationId xmlns:a16="http://schemas.microsoft.com/office/drawing/2014/main" id="{95C2CE8B-91A8-4076-822D-41345A7A099E}"/>
              </a:ext>
            </a:extLst>
          </p:cNvPr>
          <p:cNvCxnSpPr/>
          <p:nvPr>
            <p:custDataLst>
              <p:tags r:id="rId1"/>
            </p:custDataLst>
          </p:nvPr>
        </p:nvCxnSpPr>
        <p:spPr>
          <a:xfrm>
            <a:off x="6965309" y="3957656"/>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OTLSHAPE_M_f11ac05d24e44f66bbc74ec5b5045a32_Connector1">
            <a:extLst>
              <a:ext uri="{FF2B5EF4-FFF2-40B4-BE49-F238E27FC236}">
                <a16:creationId xmlns:a16="http://schemas.microsoft.com/office/drawing/2014/main" id="{F1BB311B-5C51-428E-901E-5A85B08E14FD}"/>
              </a:ext>
            </a:extLst>
          </p:cNvPr>
          <p:cNvCxnSpPr/>
          <p:nvPr>
            <p:custDataLst>
              <p:tags r:id="rId2"/>
            </p:custDataLst>
          </p:nvPr>
        </p:nvCxnSpPr>
        <p:spPr>
          <a:xfrm>
            <a:off x="4822461" y="3957656"/>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OTLSHAPE_M_d8b1a3e1679a427eb05c26eccb5f0eea_Connector2">
            <a:extLst>
              <a:ext uri="{FF2B5EF4-FFF2-40B4-BE49-F238E27FC236}">
                <a16:creationId xmlns:a16="http://schemas.microsoft.com/office/drawing/2014/main" id="{3C28F6E4-2869-4AC7-8C2A-3B12C40872E9}"/>
              </a:ext>
            </a:extLst>
          </p:cNvPr>
          <p:cNvCxnSpPr/>
          <p:nvPr>
            <p:custDataLst>
              <p:tags r:id="rId3"/>
            </p:custDataLst>
          </p:nvPr>
        </p:nvCxnSpPr>
        <p:spPr>
          <a:xfrm>
            <a:off x="2955426" y="4501152"/>
            <a:ext cx="0" cy="3193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OTLSHAPE_M_d8b1a3e1679a427eb05c26eccb5f0eea_Connector1">
            <a:extLst>
              <a:ext uri="{FF2B5EF4-FFF2-40B4-BE49-F238E27FC236}">
                <a16:creationId xmlns:a16="http://schemas.microsoft.com/office/drawing/2014/main" id="{661F1184-BCE2-423B-9DAE-98BE3D362721}"/>
              </a:ext>
            </a:extLst>
          </p:cNvPr>
          <p:cNvCxnSpPr/>
          <p:nvPr>
            <p:custDataLst>
              <p:tags r:id="rId4"/>
            </p:custDataLst>
          </p:nvPr>
        </p:nvCxnSpPr>
        <p:spPr>
          <a:xfrm>
            <a:off x="2955426" y="3957655"/>
            <a:ext cx="0" cy="543497"/>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OTLSHAPE_M_7bec4439bc464980bbe824ad1320f015_Connector1">
            <a:extLst>
              <a:ext uri="{FF2B5EF4-FFF2-40B4-BE49-F238E27FC236}">
                <a16:creationId xmlns:a16="http://schemas.microsoft.com/office/drawing/2014/main" id="{EA9D98B5-E0FD-4CA6-963D-387697154764}"/>
              </a:ext>
            </a:extLst>
          </p:cNvPr>
          <p:cNvCxnSpPr/>
          <p:nvPr>
            <p:custDataLst>
              <p:tags r:id="rId5"/>
            </p:custDataLst>
          </p:nvPr>
        </p:nvCxnSpPr>
        <p:spPr>
          <a:xfrm>
            <a:off x="1470284" y="3957656"/>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M_3b1b57769dcc496f9cb8585eff16ac0e_Connector1">
            <a:extLst>
              <a:ext uri="{FF2B5EF4-FFF2-40B4-BE49-F238E27FC236}">
                <a16:creationId xmlns:a16="http://schemas.microsoft.com/office/drawing/2014/main" id="{F965439C-285F-47EB-900E-10F6C672934B}"/>
              </a:ext>
            </a:extLst>
          </p:cNvPr>
          <p:cNvCxnSpPr/>
          <p:nvPr>
            <p:custDataLst>
              <p:tags r:id="rId6"/>
            </p:custDataLst>
          </p:nvPr>
        </p:nvCxnSpPr>
        <p:spPr>
          <a:xfrm>
            <a:off x="1024742" y="3957655"/>
            <a:ext cx="0" cy="862870"/>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M_7c2d9b47f2774ac88789a3858b7bac57_Connector2">
            <a:extLst>
              <a:ext uri="{FF2B5EF4-FFF2-40B4-BE49-F238E27FC236}">
                <a16:creationId xmlns:a16="http://schemas.microsoft.com/office/drawing/2014/main" id="{D6AE51C7-127D-461E-B4C1-AA9879D8CD23}"/>
              </a:ext>
            </a:extLst>
          </p:cNvPr>
          <p:cNvCxnSpPr/>
          <p:nvPr>
            <p:custDataLst>
              <p:tags r:id="rId7"/>
            </p:custDataLst>
          </p:nvPr>
        </p:nvCxnSpPr>
        <p:spPr>
          <a:xfrm>
            <a:off x="6965309" y="3384187"/>
            <a:ext cx="0" cy="28771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OTLSHAPE_M_7c2d9b47f2774ac88789a3858b7bac57_Connector1">
            <a:extLst>
              <a:ext uri="{FF2B5EF4-FFF2-40B4-BE49-F238E27FC236}">
                <a16:creationId xmlns:a16="http://schemas.microsoft.com/office/drawing/2014/main" id="{3F264F01-6A62-4DD2-B28C-85E3664AD7E2}"/>
              </a:ext>
            </a:extLst>
          </p:cNvPr>
          <p:cNvCxnSpPr/>
          <p:nvPr>
            <p:custDataLst>
              <p:tags r:id="rId8"/>
            </p:custDataLst>
          </p:nvPr>
        </p:nvCxnSpPr>
        <p:spPr>
          <a:xfrm>
            <a:off x="6965309" y="1849868"/>
            <a:ext cx="0" cy="1280308"/>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M_18c983f667cd4c05b19e7efe80dbb38e_Connector1">
            <a:extLst>
              <a:ext uri="{FF2B5EF4-FFF2-40B4-BE49-F238E27FC236}">
                <a16:creationId xmlns:a16="http://schemas.microsoft.com/office/drawing/2014/main" id="{44D96AE0-00CC-4038-A7DC-B1AAC047883E}"/>
              </a:ext>
            </a:extLst>
          </p:cNvPr>
          <p:cNvCxnSpPr/>
          <p:nvPr>
            <p:custDataLst>
              <p:tags r:id="rId9"/>
            </p:custDataLst>
          </p:nvPr>
        </p:nvCxnSpPr>
        <p:spPr>
          <a:xfrm>
            <a:off x="5098273" y="3212387"/>
            <a:ext cx="0" cy="459518"/>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OTLSHAPE_M_9c65a7a7a5b74d74870493d92f722258_Connector4">
            <a:extLst>
              <a:ext uri="{FF2B5EF4-FFF2-40B4-BE49-F238E27FC236}">
                <a16:creationId xmlns:a16="http://schemas.microsoft.com/office/drawing/2014/main" id="{62C13600-9E32-42D3-9DC1-DE149A7230F6}"/>
              </a:ext>
            </a:extLst>
          </p:cNvPr>
          <p:cNvCxnSpPr/>
          <p:nvPr>
            <p:custDataLst>
              <p:tags r:id="rId10"/>
            </p:custDataLst>
          </p:nvPr>
        </p:nvCxnSpPr>
        <p:spPr>
          <a:xfrm>
            <a:off x="3167589" y="3509980"/>
            <a:ext cx="0" cy="16192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M_9c65a7a7a5b74d74870493d92f722258_Connector3">
            <a:extLst>
              <a:ext uri="{FF2B5EF4-FFF2-40B4-BE49-F238E27FC236}">
                <a16:creationId xmlns:a16="http://schemas.microsoft.com/office/drawing/2014/main" id="{4E790CBA-6505-4904-9603-A0FFF330666A}"/>
              </a:ext>
            </a:extLst>
          </p:cNvPr>
          <p:cNvCxnSpPr/>
          <p:nvPr>
            <p:custDataLst>
              <p:tags r:id="rId11"/>
            </p:custDataLst>
          </p:nvPr>
        </p:nvCxnSpPr>
        <p:spPr>
          <a:xfrm>
            <a:off x="3167589" y="3384186"/>
            <a:ext cx="0" cy="9525"/>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OTLSHAPE_M_9c65a7a7a5b74d74870493d92f722258_Connector2">
            <a:extLst>
              <a:ext uri="{FF2B5EF4-FFF2-40B4-BE49-F238E27FC236}">
                <a16:creationId xmlns:a16="http://schemas.microsoft.com/office/drawing/2014/main" id="{A064C373-DE8E-4DFD-B688-3945133E580A}"/>
              </a:ext>
            </a:extLst>
          </p:cNvPr>
          <p:cNvCxnSpPr/>
          <p:nvPr>
            <p:custDataLst>
              <p:tags r:id="rId12"/>
            </p:custDataLst>
          </p:nvPr>
        </p:nvCxnSpPr>
        <p:spPr>
          <a:xfrm>
            <a:off x="3167589" y="2789002"/>
            <a:ext cx="0" cy="72097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M_9c65a7a7a5b74d74870493d92f722258_Connector1">
            <a:extLst>
              <a:ext uri="{FF2B5EF4-FFF2-40B4-BE49-F238E27FC236}">
                <a16:creationId xmlns:a16="http://schemas.microsoft.com/office/drawing/2014/main" id="{89CC0307-0DD2-444E-9CF7-B2F26C4BDCAD}"/>
              </a:ext>
            </a:extLst>
          </p:cNvPr>
          <p:cNvCxnSpPr/>
          <p:nvPr>
            <p:custDataLst>
              <p:tags r:id="rId13"/>
            </p:custDataLst>
          </p:nvPr>
        </p:nvCxnSpPr>
        <p:spPr>
          <a:xfrm>
            <a:off x="3167589" y="2022016"/>
            <a:ext cx="0" cy="511207"/>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M_7952bec9dc4c444c9063247d7fe1179b_Connector1">
            <a:extLst>
              <a:ext uri="{FF2B5EF4-FFF2-40B4-BE49-F238E27FC236}">
                <a16:creationId xmlns:a16="http://schemas.microsoft.com/office/drawing/2014/main" id="{1717E36C-E25D-488D-A4F1-AC89FE3A2E4E}"/>
              </a:ext>
            </a:extLst>
          </p:cNvPr>
          <p:cNvCxnSpPr/>
          <p:nvPr>
            <p:custDataLst>
              <p:tags r:id="rId14"/>
            </p:custDataLst>
          </p:nvPr>
        </p:nvCxnSpPr>
        <p:spPr>
          <a:xfrm>
            <a:off x="2170423" y="2681146"/>
            <a:ext cx="0" cy="99075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M_35817bcce44f44999fa9561f4e3e9891_Connector1">
            <a:extLst>
              <a:ext uri="{FF2B5EF4-FFF2-40B4-BE49-F238E27FC236}">
                <a16:creationId xmlns:a16="http://schemas.microsoft.com/office/drawing/2014/main" id="{2F040BFC-E647-4DE7-9558-0B352258506A}"/>
              </a:ext>
            </a:extLst>
          </p:cNvPr>
          <p:cNvCxnSpPr/>
          <p:nvPr>
            <p:custDataLst>
              <p:tags r:id="rId15"/>
            </p:custDataLst>
          </p:nvPr>
        </p:nvCxnSpPr>
        <p:spPr>
          <a:xfrm>
            <a:off x="1258121" y="2149906"/>
            <a:ext cx="0" cy="1522000"/>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219E01-17FA-490A-B8A2-6E0169028265}"/>
              </a:ext>
            </a:extLst>
          </p:cNvPr>
          <p:cNvSpPr txBox="1"/>
          <p:nvPr/>
        </p:nvSpPr>
        <p:spPr>
          <a:xfrm>
            <a:off x="142313" y="214708"/>
            <a:ext cx="5695441" cy="646331"/>
          </a:xfrm>
          <a:prstGeom prst="rect">
            <a:avLst/>
          </a:prstGeom>
          <a:noFill/>
        </p:spPr>
        <p:txBody>
          <a:bodyPr wrap="square" rtlCol="0">
            <a:spAutoFit/>
          </a:bodyPr>
          <a:lstStyle/>
          <a:p>
            <a:r>
              <a:rPr lang="en-US" sz="3600" b="1" dirty="0">
                <a:solidFill>
                  <a:schemeClr val="bg1"/>
                </a:solidFill>
              </a:rPr>
              <a:t>Monitoring</a:t>
            </a:r>
          </a:p>
        </p:txBody>
      </p:sp>
      <p:sp>
        <p:nvSpPr>
          <p:cNvPr id="19" name="OTLSHAPE_TB_00000000000000000000000000000000_LeftEndCaps">
            <a:extLst>
              <a:ext uri="{FF2B5EF4-FFF2-40B4-BE49-F238E27FC236}">
                <a16:creationId xmlns:a16="http://schemas.microsoft.com/office/drawing/2014/main" id="{D30D54CD-207C-4D2E-B0B9-3972B87BADEC}"/>
              </a:ext>
            </a:extLst>
          </p:cNvPr>
          <p:cNvSpPr txBox="1"/>
          <p:nvPr>
            <p:custDataLst>
              <p:tags r:id="rId16"/>
            </p:custDataLst>
          </p:nvPr>
        </p:nvSpPr>
        <p:spPr>
          <a:xfrm>
            <a:off x="1596058" y="3940414"/>
            <a:ext cx="338298" cy="207749"/>
          </a:xfrm>
          <a:prstGeom prst="rect">
            <a:avLst/>
          </a:prstGeom>
          <a:noFill/>
        </p:spPr>
        <p:txBody>
          <a:bodyPr vert="horz" wrap="none" lIns="0" tIns="0" rIns="0" bIns="0" rtlCol="0" anchor="ctr" anchorCtr="0">
            <a:spAutoFit/>
          </a:bodyPr>
          <a:lstStyle/>
          <a:p>
            <a:pPr algn="ctr"/>
            <a:r>
              <a:rPr lang="en-US" sz="1350" b="1" spc="-28" dirty="0">
                <a:solidFill>
                  <a:srgbClr val="C0504D"/>
                </a:solidFill>
                <a:latin typeface="Calibri" panose="020F0502020204030204" pitchFamily="34" charset="0"/>
              </a:rPr>
              <a:t>2018</a:t>
            </a:r>
          </a:p>
        </p:txBody>
      </p:sp>
      <p:sp>
        <p:nvSpPr>
          <p:cNvPr id="20" name="OTLSHAPE_TB_00000000000000000000000000000000_RightEndCaps">
            <a:extLst>
              <a:ext uri="{FF2B5EF4-FFF2-40B4-BE49-F238E27FC236}">
                <a16:creationId xmlns:a16="http://schemas.microsoft.com/office/drawing/2014/main" id="{F8A7239F-3953-4D47-9727-D5C79BD8F7A9}"/>
              </a:ext>
            </a:extLst>
          </p:cNvPr>
          <p:cNvSpPr txBox="1"/>
          <p:nvPr>
            <p:custDataLst>
              <p:tags r:id="rId17"/>
            </p:custDataLst>
          </p:nvPr>
        </p:nvSpPr>
        <p:spPr>
          <a:xfrm>
            <a:off x="7628618" y="3911832"/>
            <a:ext cx="338298" cy="207749"/>
          </a:xfrm>
          <a:prstGeom prst="rect">
            <a:avLst/>
          </a:prstGeom>
          <a:noFill/>
        </p:spPr>
        <p:txBody>
          <a:bodyPr vert="horz" wrap="none" lIns="0" tIns="0" rIns="0" bIns="0" rtlCol="0" anchor="ctr" anchorCtr="0">
            <a:spAutoFit/>
          </a:bodyPr>
          <a:lstStyle/>
          <a:p>
            <a:pPr algn="ctr"/>
            <a:r>
              <a:rPr lang="en-US" sz="1350" b="1" spc="-28" dirty="0">
                <a:solidFill>
                  <a:srgbClr val="C0504D"/>
                </a:solidFill>
                <a:latin typeface="Calibri" panose="020F0502020204030204" pitchFamily="34" charset="0"/>
              </a:rPr>
              <a:t>2018</a:t>
            </a:r>
          </a:p>
        </p:txBody>
      </p:sp>
      <p:sp>
        <p:nvSpPr>
          <p:cNvPr id="21" name="OTLSHAPE_TB_00000000000000000000000000000000_ScaleContainer">
            <a:extLst>
              <a:ext uri="{FF2B5EF4-FFF2-40B4-BE49-F238E27FC236}">
                <a16:creationId xmlns:a16="http://schemas.microsoft.com/office/drawing/2014/main" id="{0354EECA-916B-4387-A05E-25FB0CC34FD4}"/>
              </a:ext>
            </a:extLst>
          </p:cNvPr>
          <p:cNvSpPr/>
          <p:nvPr>
            <p:custDataLst>
              <p:tags r:id="rId18"/>
            </p:custDataLst>
          </p:nvPr>
        </p:nvSpPr>
        <p:spPr>
          <a:xfrm>
            <a:off x="852161" y="3654252"/>
            <a:ext cx="7753350" cy="285750"/>
          </a:xfrm>
          <a:prstGeom prst="rect">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TLSHAPE_TB_00000000000000000000000000000000_ElapsedTime">
            <a:extLst>
              <a:ext uri="{FF2B5EF4-FFF2-40B4-BE49-F238E27FC236}">
                <a16:creationId xmlns:a16="http://schemas.microsoft.com/office/drawing/2014/main" id="{4B549030-3AAD-44AE-A134-CDAC931EBD46}"/>
              </a:ext>
            </a:extLst>
          </p:cNvPr>
          <p:cNvSpPr/>
          <p:nvPr>
            <p:custDataLst>
              <p:tags r:id="rId19"/>
            </p:custDataLst>
          </p:nvPr>
        </p:nvSpPr>
        <p:spPr>
          <a:xfrm>
            <a:off x="871480" y="3926000"/>
            <a:ext cx="1885950" cy="51656"/>
          </a:xfrm>
          <a:prstGeom prst="rect">
            <a:avLst/>
          </a:prstGeom>
          <a:solidFill>
            <a:srgbClr val="FF0000">
              <a:alpha val="74902"/>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TLSHAPE_TB_00000000000000000000000000000000_TodayMarkerShape">
            <a:extLst>
              <a:ext uri="{FF2B5EF4-FFF2-40B4-BE49-F238E27FC236}">
                <a16:creationId xmlns:a16="http://schemas.microsoft.com/office/drawing/2014/main" id="{CA794272-67AC-4BED-B959-A885368365D3}"/>
              </a:ext>
            </a:extLst>
          </p:cNvPr>
          <p:cNvSpPr/>
          <p:nvPr>
            <p:custDataLst>
              <p:tags r:id="rId20"/>
            </p:custDataLst>
          </p:nvPr>
        </p:nvSpPr>
        <p:spPr>
          <a:xfrm>
            <a:off x="2709488" y="3957655"/>
            <a:ext cx="85725" cy="9525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TLSHAPE_TB_00000000000000000000000000000000_TodayMarkerText">
            <a:extLst>
              <a:ext uri="{FF2B5EF4-FFF2-40B4-BE49-F238E27FC236}">
                <a16:creationId xmlns:a16="http://schemas.microsoft.com/office/drawing/2014/main" id="{16A355C1-1EC2-450B-B41F-1B12AEE7B158}"/>
              </a:ext>
            </a:extLst>
          </p:cNvPr>
          <p:cNvSpPr txBox="1"/>
          <p:nvPr>
            <p:custDataLst>
              <p:tags r:id="rId21"/>
            </p:custDataLst>
          </p:nvPr>
        </p:nvSpPr>
        <p:spPr>
          <a:xfrm>
            <a:off x="2613545" y="4053427"/>
            <a:ext cx="279564" cy="138499"/>
          </a:xfrm>
          <a:prstGeom prst="rect">
            <a:avLst/>
          </a:prstGeom>
          <a:noFill/>
        </p:spPr>
        <p:txBody>
          <a:bodyPr vert="horz" wrap="none" lIns="0" tIns="0" rIns="0" bIns="0" rtlCol="0" anchor="ctr" anchorCtr="0">
            <a:spAutoFit/>
          </a:bodyPr>
          <a:lstStyle/>
          <a:p>
            <a:pPr algn="ctr"/>
            <a:r>
              <a:rPr lang="en-US" sz="900" spc="-9">
                <a:solidFill>
                  <a:schemeClr val="dk1"/>
                </a:solidFill>
                <a:latin typeface="Calibri" panose="020F0502020204030204" pitchFamily="34" charset="0"/>
              </a:rPr>
              <a:t>Today</a:t>
            </a:r>
          </a:p>
        </p:txBody>
      </p:sp>
      <p:sp>
        <p:nvSpPr>
          <p:cNvPr id="25" name="OTLSHAPE_TB_00000000000000000000000000000000_TimescaleInterval1">
            <a:extLst>
              <a:ext uri="{FF2B5EF4-FFF2-40B4-BE49-F238E27FC236}">
                <a16:creationId xmlns:a16="http://schemas.microsoft.com/office/drawing/2014/main" id="{EB9ADBE9-D87F-4828-AB4F-419EF95C5EC6}"/>
              </a:ext>
            </a:extLst>
          </p:cNvPr>
          <p:cNvSpPr txBox="1"/>
          <p:nvPr>
            <p:custDataLst>
              <p:tags r:id="rId22"/>
            </p:custDataLst>
          </p:nvPr>
        </p:nvSpPr>
        <p:spPr>
          <a:xfrm>
            <a:off x="919105" y="3745010"/>
            <a:ext cx="164805"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Apr</a:t>
            </a:r>
          </a:p>
        </p:txBody>
      </p:sp>
      <p:cxnSp>
        <p:nvCxnSpPr>
          <p:cNvPr id="26" name="OTLSHAPE_TB_00000000000000000000000000000000_Separator1">
            <a:extLst>
              <a:ext uri="{FF2B5EF4-FFF2-40B4-BE49-F238E27FC236}">
                <a16:creationId xmlns:a16="http://schemas.microsoft.com/office/drawing/2014/main" id="{34F10D1F-BE1A-41C4-8B6E-B1E3D98D50CA}"/>
              </a:ext>
            </a:extLst>
          </p:cNvPr>
          <p:cNvCxnSpPr/>
          <p:nvPr>
            <p:custDataLst>
              <p:tags r:id="rId23"/>
            </p:custDataLst>
          </p:nvPr>
        </p:nvCxnSpPr>
        <p:spPr>
          <a:xfrm>
            <a:off x="1507969"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TLSHAPE_TB_00000000000000000000000000000000_TimescaleInterval2">
            <a:extLst>
              <a:ext uri="{FF2B5EF4-FFF2-40B4-BE49-F238E27FC236}">
                <a16:creationId xmlns:a16="http://schemas.microsoft.com/office/drawing/2014/main" id="{60FD6EAD-8C78-494D-940D-14A80CFCA439}"/>
              </a:ext>
            </a:extLst>
          </p:cNvPr>
          <p:cNvSpPr txBox="1"/>
          <p:nvPr>
            <p:custDataLst>
              <p:tags r:id="rId24"/>
            </p:custDataLst>
          </p:nvPr>
        </p:nvSpPr>
        <p:spPr>
          <a:xfrm>
            <a:off x="1555594" y="3745010"/>
            <a:ext cx="201113"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May</a:t>
            </a:r>
          </a:p>
        </p:txBody>
      </p:sp>
      <p:cxnSp>
        <p:nvCxnSpPr>
          <p:cNvPr id="28" name="OTLSHAPE_TB_00000000000000000000000000000000_Separator2">
            <a:extLst>
              <a:ext uri="{FF2B5EF4-FFF2-40B4-BE49-F238E27FC236}">
                <a16:creationId xmlns:a16="http://schemas.microsoft.com/office/drawing/2014/main" id="{8C1FE739-ED22-497C-BAF3-0619216539D5}"/>
              </a:ext>
            </a:extLst>
          </p:cNvPr>
          <p:cNvCxnSpPr/>
          <p:nvPr>
            <p:custDataLst>
              <p:tags r:id="rId25"/>
            </p:custDataLst>
          </p:nvPr>
        </p:nvCxnSpPr>
        <p:spPr>
          <a:xfrm>
            <a:off x="2165675"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TLSHAPE_TB_00000000000000000000000000000000_TimescaleInterval3">
            <a:extLst>
              <a:ext uri="{FF2B5EF4-FFF2-40B4-BE49-F238E27FC236}">
                <a16:creationId xmlns:a16="http://schemas.microsoft.com/office/drawing/2014/main" id="{DB5A2A71-4C83-4004-8B15-FDAEF8E61955}"/>
              </a:ext>
            </a:extLst>
          </p:cNvPr>
          <p:cNvSpPr txBox="1"/>
          <p:nvPr>
            <p:custDataLst>
              <p:tags r:id="rId26"/>
            </p:custDataLst>
          </p:nvPr>
        </p:nvSpPr>
        <p:spPr>
          <a:xfrm>
            <a:off x="2213300" y="3745010"/>
            <a:ext cx="155187"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Jun</a:t>
            </a:r>
          </a:p>
        </p:txBody>
      </p:sp>
      <p:cxnSp>
        <p:nvCxnSpPr>
          <p:cNvPr id="30" name="OTLSHAPE_TB_00000000000000000000000000000000_Separator3">
            <a:extLst>
              <a:ext uri="{FF2B5EF4-FFF2-40B4-BE49-F238E27FC236}">
                <a16:creationId xmlns:a16="http://schemas.microsoft.com/office/drawing/2014/main" id="{DAAD2801-E095-4272-A28D-859EF4AADC38}"/>
              </a:ext>
            </a:extLst>
          </p:cNvPr>
          <p:cNvCxnSpPr/>
          <p:nvPr>
            <p:custDataLst>
              <p:tags r:id="rId27"/>
            </p:custDataLst>
          </p:nvPr>
        </p:nvCxnSpPr>
        <p:spPr>
          <a:xfrm>
            <a:off x="2802164"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TLSHAPE_TB_00000000000000000000000000000000_TimescaleInterval4">
            <a:extLst>
              <a:ext uri="{FF2B5EF4-FFF2-40B4-BE49-F238E27FC236}">
                <a16:creationId xmlns:a16="http://schemas.microsoft.com/office/drawing/2014/main" id="{7B4671B9-D5A1-4691-A7D0-ABC5392ABC92}"/>
              </a:ext>
            </a:extLst>
          </p:cNvPr>
          <p:cNvSpPr txBox="1"/>
          <p:nvPr>
            <p:custDataLst>
              <p:tags r:id="rId28"/>
            </p:custDataLst>
          </p:nvPr>
        </p:nvSpPr>
        <p:spPr>
          <a:xfrm>
            <a:off x="2849790" y="3745010"/>
            <a:ext cx="118639"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Jul</a:t>
            </a:r>
          </a:p>
        </p:txBody>
      </p:sp>
      <p:cxnSp>
        <p:nvCxnSpPr>
          <p:cNvPr id="32" name="OTLSHAPE_TB_00000000000000000000000000000000_Separator4">
            <a:extLst>
              <a:ext uri="{FF2B5EF4-FFF2-40B4-BE49-F238E27FC236}">
                <a16:creationId xmlns:a16="http://schemas.microsoft.com/office/drawing/2014/main" id="{D6CEB68D-D7D7-43EC-A530-7196CD610D4A}"/>
              </a:ext>
            </a:extLst>
          </p:cNvPr>
          <p:cNvCxnSpPr/>
          <p:nvPr>
            <p:custDataLst>
              <p:tags r:id="rId29"/>
            </p:custDataLst>
          </p:nvPr>
        </p:nvCxnSpPr>
        <p:spPr>
          <a:xfrm>
            <a:off x="3459869"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TLSHAPE_TB_00000000000000000000000000000000_TimescaleInterval5">
            <a:extLst>
              <a:ext uri="{FF2B5EF4-FFF2-40B4-BE49-F238E27FC236}">
                <a16:creationId xmlns:a16="http://schemas.microsoft.com/office/drawing/2014/main" id="{B25FD9A7-F4AD-44F0-835B-FA646961F32B}"/>
              </a:ext>
            </a:extLst>
          </p:cNvPr>
          <p:cNvSpPr txBox="1"/>
          <p:nvPr>
            <p:custDataLst>
              <p:tags r:id="rId30"/>
            </p:custDataLst>
          </p:nvPr>
        </p:nvSpPr>
        <p:spPr>
          <a:xfrm>
            <a:off x="3507494" y="3745010"/>
            <a:ext cx="180975"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Aug</a:t>
            </a:r>
          </a:p>
        </p:txBody>
      </p:sp>
      <p:cxnSp>
        <p:nvCxnSpPr>
          <p:cNvPr id="34" name="OTLSHAPE_TB_00000000000000000000000000000000_Separator5">
            <a:extLst>
              <a:ext uri="{FF2B5EF4-FFF2-40B4-BE49-F238E27FC236}">
                <a16:creationId xmlns:a16="http://schemas.microsoft.com/office/drawing/2014/main" id="{7EB85E1A-AE4F-4580-82FA-90B259B51C71}"/>
              </a:ext>
            </a:extLst>
          </p:cNvPr>
          <p:cNvCxnSpPr/>
          <p:nvPr>
            <p:custDataLst>
              <p:tags r:id="rId31"/>
            </p:custDataLst>
          </p:nvPr>
        </p:nvCxnSpPr>
        <p:spPr>
          <a:xfrm>
            <a:off x="4117575"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TLSHAPE_TB_00000000000000000000000000000000_TimescaleInterval6">
            <a:extLst>
              <a:ext uri="{FF2B5EF4-FFF2-40B4-BE49-F238E27FC236}">
                <a16:creationId xmlns:a16="http://schemas.microsoft.com/office/drawing/2014/main" id="{95FFC9BE-979A-47EE-9122-973B9FFAFD0E}"/>
              </a:ext>
            </a:extLst>
          </p:cNvPr>
          <p:cNvSpPr txBox="1"/>
          <p:nvPr>
            <p:custDataLst>
              <p:tags r:id="rId32"/>
            </p:custDataLst>
          </p:nvPr>
        </p:nvSpPr>
        <p:spPr>
          <a:xfrm>
            <a:off x="4165200" y="3745010"/>
            <a:ext cx="17145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Sep</a:t>
            </a:r>
          </a:p>
        </p:txBody>
      </p:sp>
      <p:cxnSp>
        <p:nvCxnSpPr>
          <p:cNvPr id="36" name="OTLSHAPE_TB_00000000000000000000000000000000_Separator6">
            <a:extLst>
              <a:ext uri="{FF2B5EF4-FFF2-40B4-BE49-F238E27FC236}">
                <a16:creationId xmlns:a16="http://schemas.microsoft.com/office/drawing/2014/main" id="{8E385D15-98DF-45AA-8CA4-F112178BC0BD}"/>
              </a:ext>
            </a:extLst>
          </p:cNvPr>
          <p:cNvCxnSpPr/>
          <p:nvPr>
            <p:custDataLst>
              <p:tags r:id="rId33"/>
            </p:custDataLst>
          </p:nvPr>
        </p:nvCxnSpPr>
        <p:spPr>
          <a:xfrm>
            <a:off x="4754064"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TLSHAPE_TB_00000000000000000000000000000000_TimescaleInterval7">
            <a:extLst>
              <a:ext uri="{FF2B5EF4-FFF2-40B4-BE49-F238E27FC236}">
                <a16:creationId xmlns:a16="http://schemas.microsoft.com/office/drawing/2014/main" id="{118C31BE-E024-4503-B110-F1BEDE963BA4}"/>
              </a:ext>
            </a:extLst>
          </p:cNvPr>
          <p:cNvSpPr txBox="1"/>
          <p:nvPr>
            <p:custDataLst>
              <p:tags r:id="rId34"/>
            </p:custDataLst>
          </p:nvPr>
        </p:nvSpPr>
        <p:spPr>
          <a:xfrm>
            <a:off x="4801689" y="3745010"/>
            <a:ext cx="158361" cy="139541"/>
          </a:xfrm>
          <a:prstGeom prst="rect">
            <a:avLst/>
          </a:prstGeom>
          <a:noFill/>
        </p:spPr>
        <p:txBody>
          <a:bodyPr vert="horz" wrap="none" lIns="0" tIns="0" rIns="0" bIns="0" rtlCol="0" anchor="ctr" anchorCtr="0">
            <a:noAutofit/>
          </a:bodyPr>
          <a:lstStyle/>
          <a:p>
            <a:r>
              <a:rPr lang="en-US" sz="900" spc="-17">
                <a:solidFill>
                  <a:schemeClr val="lt1"/>
                </a:solidFill>
                <a:latin typeface="Calibri" panose="020F0502020204030204" pitchFamily="34" charset="0"/>
              </a:rPr>
              <a:t>Oct</a:t>
            </a:r>
          </a:p>
        </p:txBody>
      </p:sp>
      <p:cxnSp>
        <p:nvCxnSpPr>
          <p:cNvPr id="38" name="OTLSHAPE_TB_00000000000000000000000000000000_Separator7">
            <a:extLst>
              <a:ext uri="{FF2B5EF4-FFF2-40B4-BE49-F238E27FC236}">
                <a16:creationId xmlns:a16="http://schemas.microsoft.com/office/drawing/2014/main" id="{D40D3318-6A38-4B14-92BC-3A136613586E}"/>
              </a:ext>
            </a:extLst>
          </p:cNvPr>
          <p:cNvCxnSpPr/>
          <p:nvPr>
            <p:custDataLst>
              <p:tags r:id="rId35"/>
            </p:custDataLst>
          </p:nvPr>
        </p:nvCxnSpPr>
        <p:spPr>
          <a:xfrm>
            <a:off x="5411769"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TLSHAPE_TB_00000000000000000000000000000000_TimescaleInterval8">
            <a:extLst>
              <a:ext uri="{FF2B5EF4-FFF2-40B4-BE49-F238E27FC236}">
                <a16:creationId xmlns:a16="http://schemas.microsoft.com/office/drawing/2014/main" id="{CC19F192-54EC-466A-8585-D0EA885C3EDE}"/>
              </a:ext>
            </a:extLst>
          </p:cNvPr>
          <p:cNvSpPr txBox="1"/>
          <p:nvPr>
            <p:custDataLst>
              <p:tags r:id="rId36"/>
            </p:custDataLst>
          </p:nvPr>
        </p:nvSpPr>
        <p:spPr>
          <a:xfrm>
            <a:off x="5459395" y="3745010"/>
            <a:ext cx="182984" cy="139541"/>
          </a:xfrm>
          <a:prstGeom prst="rect">
            <a:avLst/>
          </a:prstGeom>
          <a:noFill/>
        </p:spPr>
        <p:txBody>
          <a:bodyPr vert="horz" wrap="none" lIns="0" tIns="0" rIns="0" bIns="0" rtlCol="0" anchor="ctr" anchorCtr="0">
            <a:noAutofit/>
          </a:bodyPr>
          <a:lstStyle/>
          <a:p>
            <a:r>
              <a:rPr lang="en-US" sz="900" spc="-15">
                <a:solidFill>
                  <a:schemeClr val="lt1"/>
                </a:solidFill>
                <a:latin typeface="Calibri" panose="020F0502020204030204" pitchFamily="34" charset="0"/>
              </a:rPr>
              <a:t>Nov</a:t>
            </a:r>
          </a:p>
        </p:txBody>
      </p:sp>
      <p:cxnSp>
        <p:nvCxnSpPr>
          <p:cNvPr id="40" name="OTLSHAPE_TB_00000000000000000000000000000000_Separator8">
            <a:extLst>
              <a:ext uri="{FF2B5EF4-FFF2-40B4-BE49-F238E27FC236}">
                <a16:creationId xmlns:a16="http://schemas.microsoft.com/office/drawing/2014/main" id="{235DF844-9C97-46F5-8346-93A2A7F96486}"/>
              </a:ext>
            </a:extLst>
          </p:cNvPr>
          <p:cNvCxnSpPr/>
          <p:nvPr>
            <p:custDataLst>
              <p:tags r:id="rId37"/>
            </p:custDataLst>
          </p:nvPr>
        </p:nvCxnSpPr>
        <p:spPr>
          <a:xfrm>
            <a:off x="6048259"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TLSHAPE_TB_00000000000000000000000000000000_TimescaleInterval9">
            <a:extLst>
              <a:ext uri="{FF2B5EF4-FFF2-40B4-BE49-F238E27FC236}">
                <a16:creationId xmlns:a16="http://schemas.microsoft.com/office/drawing/2014/main" id="{E64BF19D-9111-4A7A-B00D-861DCD9C4029}"/>
              </a:ext>
            </a:extLst>
          </p:cNvPr>
          <p:cNvSpPr txBox="1"/>
          <p:nvPr>
            <p:custDataLst>
              <p:tags r:id="rId38"/>
            </p:custDataLst>
          </p:nvPr>
        </p:nvSpPr>
        <p:spPr>
          <a:xfrm>
            <a:off x="6095884" y="3745010"/>
            <a:ext cx="173894" cy="139541"/>
          </a:xfrm>
          <a:prstGeom prst="rect">
            <a:avLst/>
          </a:prstGeom>
          <a:noFill/>
        </p:spPr>
        <p:txBody>
          <a:bodyPr vert="horz" wrap="none" lIns="0" tIns="0" rIns="0" bIns="0" rtlCol="0" anchor="ctr" anchorCtr="0">
            <a:noAutofit/>
          </a:bodyPr>
          <a:lstStyle/>
          <a:p>
            <a:r>
              <a:rPr lang="en-US" sz="900" spc="-17">
                <a:solidFill>
                  <a:schemeClr val="lt1"/>
                </a:solidFill>
                <a:latin typeface="Calibri" panose="020F0502020204030204" pitchFamily="34" charset="0"/>
              </a:rPr>
              <a:t>Dec</a:t>
            </a:r>
          </a:p>
        </p:txBody>
      </p:sp>
      <p:cxnSp>
        <p:nvCxnSpPr>
          <p:cNvPr id="42" name="OTLSHAPE_TB_00000000000000000000000000000000_Separator9">
            <a:extLst>
              <a:ext uri="{FF2B5EF4-FFF2-40B4-BE49-F238E27FC236}">
                <a16:creationId xmlns:a16="http://schemas.microsoft.com/office/drawing/2014/main" id="{D57285D4-66FB-43E9-A864-D27DFBF5F6BD}"/>
              </a:ext>
            </a:extLst>
          </p:cNvPr>
          <p:cNvCxnSpPr/>
          <p:nvPr>
            <p:custDataLst>
              <p:tags r:id="rId39"/>
            </p:custDataLst>
          </p:nvPr>
        </p:nvCxnSpPr>
        <p:spPr>
          <a:xfrm>
            <a:off x="6705964"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TLSHAPE_TB_00000000000000000000000000000000_TimescaleInterval10">
            <a:extLst>
              <a:ext uri="{FF2B5EF4-FFF2-40B4-BE49-F238E27FC236}">
                <a16:creationId xmlns:a16="http://schemas.microsoft.com/office/drawing/2014/main" id="{02CECC80-D1E5-4CDF-B207-B96C8048B022}"/>
              </a:ext>
            </a:extLst>
          </p:cNvPr>
          <p:cNvSpPr txBox="1"/>
          <p:nvPr>
            <p:custDataLst>
              <p:tags r:id="rId40"/>
            </p:custDataLst>
          </p:nvPr>
        </p:nvSpPr>
        <p:spPr>
          <a:xfrm>
            <a:off x="6753590" y="3745010"/>
            <a:ext cx="228716" cy="139541"/>
          </a:xfrm>
          <a:prstGeom prst="rect">
            <a:avLst/>
          </a:prstGeom>
          <a:noFill/>
        </p:spPr>
        <p:txBody>
          <a:bodyPr vert="horz" wrap="none" lIns="0" tIns="0" rIns="0" bIns="0" rtlCol="0" anchor="ctr" anchorCtr="0">
            <a:noAutofit/>
          </a:bodyPr>
          <a:lstStyle/>
          <a:p>
            <a:r>
              <a:rPr lang="en-US" sz="900" spc="-15" dirty="0">
                <a:solidFill>
                  <a:schemeClr val="lt1"/>
                </a:solidFill>
                <a:latin typeface="Calibri" panose="020F0502020204030204" pitchFamily="34" charset="0"/>
              </a:rPr>
              <a:t>Jan 2018</a:t>
            </a:r>
          </a:p>
        </p:txBody>
      </p:sp>
      <p:cxnSp>
        <p:nvCxnSpPr>
          <p:cNvPr id="44" name="OTLSHAPE_TB_00000000000000000000000000000000_Separator10">
            <a:extLst>
              <a:ext uri="{FF2B5EF4-FFF2-40B4-BE49-F238E27FC236}">
                <a16:creationId xmlns:a16="http://schemas.microsoft.com/office/drawing/2014/main" id="{F1C768DD-A8E7-4CD6-AA40-D4C13BCDB497}"/>
              </a:ext>
            </a:extLst>
          </p:cNvPr>
          <p:cNvCxnSpPr/>
          <p:nvPr>
            <p:custDataLst>
              <p:tags r:id="rId41"/>
            </p:custDataLst>
          </p:nvPr>
        </p:nvCxnSpPr>
        <p:spPr>
          <a:xfrm>
            <a:off x="7363670"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TLSHAPE_TB_00000000000000000000000000000000_TimescaleInterval11">
            <a:extLst>
              <a:ext uri="{FF2B5EF4-FFF2-40B4-BE49-F238E27FC236}">
                <a16:creationId xmlns:a16="http://schemas.microsoft.com/office/drawing/2014/main" id="{FF0660F2-2275-445A-B733-D2986E8DC39F}"/>
              </a:ext>
            </a:extLst>
          </p:cNvPr>
          <p:cNvSpPr txBox="1"/>
          <p:nvPr>
            <p:custDataLst>
              <p:tags r:id="rId42"/>
            </p:custDataLst>
          </p:nvPr>
        </p:nvSpPr>
        <p:spPr>
          <a:xfrm>
            <a:off x="7411296" y="3745010"/>
            <a:ext cx="164420"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Feb</a:t>
            </a:r>
          </a:p>
        </p:txBody>
      </p:sp>
      <p:cxnSp>
        <p:nvCxnSpPr>
          <p:cNvPr id="46" name="OTLSHAPE_TB_00000000000000000000000000000000_Separator11">
            <a:extLst>
              <a:ext uri="{FF2B5EF4-FFF2-40B4-BE49-F238E27FC236}">
                <a16:creationId xmlns:a16="http://schemas.microsoft.com/office/drawing/2014/main" id="{761DD48E-2D7D-4E67-82BD-37BD78D5F1A4}"/>
              </a:ext>
            </a:extLst>
          </p:cNvPr>
          <p:cNvCxnSpPr/>
          <p:nvPr>
            <p:custDataLst>
              <p:tags r:id="rId43"/>
            </p:custDataLst>
          </p:nvPr>
        </p:nvCxnSpPr>
        <p:spPr>
          <a:xfrm>
            <a:off x="7957727" y="3738580"/>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TLSHAPE_TB_00000000000000000000000000000000_TimescaleInterval12">
            <a:extLst>
              <a:ext uri="{FF2B5EF4-FFF2-40B4-BE49-F238E27FC236}">
                <a16:creationId xmlns:a16="http://schemas.microsoft.com/office/drawing/2014/main" id="{A83F2A61-DCBA-47D8-A800-74C3C7A64CB1}"/>
              </a:ext>
            </a:extLst>
          </p:cNvPr>
          <p:cNvSpPr txBox="1"/>
          <p:nvPr>
            <p:custDataLst>
              <p:tags r:id="rId44"/>
            </p:custDataLst>
          </p:nvPr>
        </p:nvSpPr>
        <p:spPr>
          <a:xfrm>
            <a:off x="8005352" y="3745010"/>
            <a:ext cx="191832" cy="139541"/>
          </a:xfrm>
          <a:prstGeom prst="rect">
            <a:avLst/>
          </a:prstGeom>
          <a:noFill/>
        </p:spPr>
        <p:txBody>
          <a:bodyPr vert="horz" wrap="none" lIns="0" tIns="0" rIns="0" bIns="0" rtlCol="0" anchor="ctr" anchorCtr="0">
            <a:noAutofit/>
          </a:bodyPr>
          <a:lstStyle/>
          <a:p>
            <a:r>
              <a:rPr lang="en-US" sz="900" spc="-14">
                <a:solidFill>
                  <a:schemeClr val="lt1"/>
                </a:solidFill>
                <a:latin typeface="Calibri" panose="020F0502020204030204" pitchFamily="34" charset="0"/>
              </a:rPr>
              <a:t>Mar</a:t>
            </a:r>
          </a:p>
        </p:txBody>
      </p:sp>
      <p:sp>
        <p:nvSpPr>
          <p:cNvPr id="48" name="OTLSHAPE_M_35817bcce44f44999fa9561f4e3e9891_Title">
            <a:extLst>
              <a:ext uri="{FF2B5EF4-FFF2-40B4-BE49-F238E27FC236}">
                <a16:creationId xmlns:a16="http://schemas.microsoft.com/office/drawing/2014/main" id="{7064167B-AE87-43AA-8E94-03CB6980EE00}"/>
              </a:ext>
            </a:extLst>
          </p:cNvPr>
          <p:cNvSpPr txBox="1"/>
          <p:nvPr>
            <p:custDataLst>
              <p:tags r:id="rId45"/>
            </p:custDataLst>
          </p:nvPr>
        </p:nvSpPr>
        <p:spPr>
          <a:xfrm>
            <a:off x="1424809" y="2064726"/>
            <a:ext cx="1609725" cy="369332"/>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H.</a:t>
            </a:r>
            <a:r>
              <a:rPr lang="en-US" sz="825" b="1" dirty="0">
                <a:solidFill>
                  <a:schemeClr val="dk1"/>
                </a:solidFill>
                <a:latin typeface="Calibri" panose="020F0502020204030204" pitchFamily="34" charset="0"/>
              </a:rPr>
              <a:t> </a:t>
            </a:r>
            <a:r>
              <a:rPr lang="en-US" sz="675" b="1" dirty="0">
                <a:solidFill>
                  <a:schemeClr val="dk1"/>
                </a:solidFill>
                <a:latin typeface="Calibri" panose="020F0502020204030204" pitchFamily="34" charset="0"/>
              </a:rPr>
              <a:t>Q4 Quarterly Performance Review Session and Strategies and Remedial Actions finalized</a:t>
            </a:r>
          </a:p>
        </p:txBody>
      </p:sp>
      <p:sp>
        <p:nvSpPr>
          <p:cNvPr id="49" name="OTLSHAPE_M_35817bcce44f44999fa9561f4e3e9891_Date">
            <a:extLst>
              <a:ext uri="{FF2B5EF4-FFF2-40B4-BE49-F238E27FC236}">
                <a16:creationId xmlns:a16="http://schemas.microsoft.com/office/drawing/2014/main" id="{73A52858-3B6C-4DB1-B53F-08AA2E4755A8}"/>
              </a:ext>
            </a:extLst>
          </p:cNvPr>
          <p:cNvSpPr txBox="1"/>
          <p:nvPr>
            <p:custDataLst>
              <p:tags r:id="rId46"/>
            </p:custDataLst>
          </p:nvPr>
        </p:nvSpPr>
        <p:spPr>
          <a:xfrm>
            <a:off x="1424809" y="2451175"/>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18 Apr, 2018</a:t>
            </a:r>
          </a:p>
        </p:txBody>
      </p:sp>
      <p:sp>
        <p:nvSpPr>
          <p:cNvPr id="50" name="OTLSHAPE_M_35817bcce44f44999fa9561f4e3e9891_Shape">
            <a:extLst>
              <a:ext uri="{FF2B5EF4-FFF2-40B4-BE49-F238E27FC236}">
                <a16:creationId xmlns:a16="http://schemas.microsoft.com/office/drawing/2014/main" id="{2F6A0203-48EF-42CE-B318-7ED3E1E07CD2}"/>
              </a:ext>
            </a:extLst>
          </p:cNvPr>
          <p:cNvSpPr/>
          <p:nvPr>
            <p:custDataLst>
              <p:tags r:id="rId47"/>
            </p:custDataLst>
          </p:nvPr>
        </p:nvSpPr>
        <p:spPr>
          <a:xfrm rot="16200000">
            <a:off x="1277171" y="2149905"/>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TLSHAPE_M_7952bec9dc4c444c9063247d7fe1179b_Title">
            <a:extLst>
              <a:ext uri="{FF2B5EF4-FFF2-40B4-BE49-F238E27FC236}">
                <a16:creationId xmlns:a16="http://schemas.microsoft.com/office/drawing/2014/main" id="{D9EF9379-2835-4880-8B67-9F2ADC6A07F0}"/>
              </a:ext>
            </a:extLst>
          </p:cNvPr>
          <p:cNvSpPr txBox="1"/>
          <p:nvPr>
            <p:custDataLst>
              <p:tags r:id="rId48"/>
            </p:custDataLst>
          </p:nvPr>
        </p:nvSpPr>
        <p:spPr>
          <a:xfrm>
            <a:off x="2332347" y="2516842"/>
            <a:ext cx="1895475"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J</a:t>
            </a:r>
            <a:r>
              <a:rPr lang="en-US" sz="825" b="1" dirty="0">
                <a:solidFill>
                  <a:schemeClr val="dk1"/>
                </a:solidFill>
                <a:latin typeface="Calibri" panose="020F0502020204030204" pitchFamily="34" charset="0"/>
              </a:rPr>
              <a:t>. Annual Performance Review of previous FY</a:t>
            </a:r>
          </a:p>
        </p:txBody>
      </p:sp>
      <p:sp>
        <p:nvSpPr>
          <p:cNvPr id="52" name="OTLSHAPE_M_7952bec9dc4c444c9063247d7fe1179b_Date">
            <a:extLst>
              <a:ext uri="{FF2B5EF4-FFF2-40B4-BE49-F238E27FC236}">
                <a16:creationId xmlns:a16="http://schemas.microsoft.com/office/drawing/2014/main" id="{D88AE035-C7A9-4B3D-A528-42F1569DF5A9}"/>
              </a:ext>
            </a:extLst>
          </p:cNvPr>
          <p:cNvSpPr txBox="1"/>
          <p:nvPr>
            <p:custDataLst>
              <p:tags r:id="rId49"/>
            </p:custDataLst>
          </p:nvPr>
        </p:nvSpPr>
        <p:spPr>
          <a:xfrm>
            <a:off x="2241500" y="2811954"/>
            <a:ext cx="5238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31 May,2018</a:t>
            </a:r>
          </a:p>
        </p:txBody>
      </p:sp>
      <p:sp>
        <p:nvSpPr>
          <p:cNvPr id="53" name="OTLSHAPE_M_7952bec9dc4c444c9063247d7fe1179b_Shape">
            <a:extLst>
              <a:ext uri="{FF2B5EF4-FFF2-40B4-BE49-F238E27FC236}">
                <a16:creationId xmlns:a16="http://schemas.microsoft.com/office/drawing/2014/main" id="{A34F9498-782B-4DF7-B2C9-CEF9A71BA244}"/>
              </a:ext>
            </a:extLst>
          </p:cNvPr>
          <p:cNvSpPr/>
          <p:nvPr>
            <p:custDataLst>
              <p:tags r:id="rId50"/>
            </p:custDataLst>
          </p:nvPr>
        </p:nvSpPr>
        <p:spPr>
          <a:xfrm rot="16200000">
            <a:off x="2189473" y="2681146"/>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TLSHAPE_M_9c65a7a7a5b74d74870493d92f722258_Title">
            <a:extLst>
              <a:ext uri="{FF2B5EF4-FFF2-40B4-BE49-F238E27FC236}">
                <a16:creationId xmlns:a16="http://schemas.microsoft.com/office/drawing/2014/main" id="{E4EB86A5-3700-421D-B0A5-72D1A8CE208E}"/>
              </a:ext>
            </a:extLst>
          </p:cNvPr>
          <p:cNvSpPr txBox="1"/>
          <p:nvPr>
            <p:custDataLst>
              <p:tags r:id="rId51"/>
            </p:custDataLst>
          </p:nvPr>
        </p:nvSpPr>
        <p:spPr>
          <a:xfrm>
            <a:off x="3334277" y="1952533"/>
            <a:ext cx="1885950" cy="265457"/>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B. </a:t>
            </a:r>
            <a:r>
              <a:rPr lang="en-US" sz="675" b="1" dirty="0">
                <a:solidFill>
                  <a:schemeClr val="dk1"/>
                </a:solidFill>
                <a:latin typeface="Calibri" panose="020F0502020204030204" pitchFamily="34" charset="0"/>
              </a:rPr>
              <a:t>Q1 Performance Review Session (by Mid July) and Strategies and Remedial Actions finalized</a:t>
            </a:r>
          </a:p>
        </p:txBody>
      </p:sp>
      <p:sp>
        <p:nvSpPr>
          <p:cNvPr id="55" name="OTLSHAPE_M_9c65a7a7a5b74d74870493d92f722258_Date">
            <a:extLst>
              <a:ext uri="{FF2B5EF4-FFF2-40B4-BE49-F238E27FC236}">
                <a16:creationId xmlns:a16="http://schemas.microsoft.com/office/drawing/2014/main" id="{6160D5D9-0AC4-4EDC-A2B9-A8F981B98B2D}"/>
              </a:ext>
            </a:extLst>
          </p:cNvPr>
          <p:cNvSpPr txBox="1"/>
          <p:nvPr>
            <p:custDataLst>
              <p:tags r:id="rId52"/>
            </p:custDataLst>
          </p:nvPr>
        </p:nvSpPr>
        <p:spPr>
          <a:xfrm>
            <a:off x="3088841" y="1880906"/>
            <a:ext cx="46672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17 Jul, 2017</a:t>
            </a:r>
          </a:p>
        </p:txBody>
      </p:sp>
      <p:sp>
        <p:nvSpPr>
          <p:cNvPr id="56" name="OTLSHAPE_M_9c65a7a7a5b74d74870493d92f722258_Shape">
            <a:extLst>
              <a:ext uri="{FF2B5EF4-FFF2-40B4-BE49-F238E27FC236}">
                <a16:creationId xmlns:a16="http://schemas.microsoft.com/office/drawing/2014/main" id="{90BA89F5-547E-485B-B11E-2F886D714F82}"/>
              </a:ext>
            </a:extLst>
          </p:cNvPr>
          <p:cNvSpPr/>
          <p:nvPr>
            <p:custDataLst>
              <p:tags r:id="rId53"/>
            </p:custDataLst>
          </p:nvPr>
        </p:nvSpPr>
        <p:spPr>
          <a:xfrm rot="16200000">
            <a:off x="3186639" y="2105295"/>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TLSHAPE_M_18c983f667cd4c05b19e7efe80dbb38e_Title">
            <a:extLst>
              <a:ext uri="{FF2B5EF4-FFF2-40B4-BE49-F238E27FC236}">
                <a16:creationId xmlns:a16="http://schemas.microsoft.com/office/drawing/2014/main" id="{7FDE1BEF-C19C-40B8-98D0-59268C84FB61}"/>
              </a:ext>
            </a:extLst>
          </p:cNvPr>
          <p:cNvSpPr txBox="1"/>
          <p:nvPr>
            <p:custDataLst>
              <p:tags r:id="rId54"/>
            </p:custDataLst>
          </p:nvPr>
        </p:nvSpPr>
        <p:spPr>
          <a:xfrm>
            <a:off x="5262225" y="3130176"/>
            <a:ext cx="1895475" cy="265457"/>
          </a:xfrm>
          <a:prstGeom prst="rect">
            <a:avLst/>
          </a:prstGeom>
          <a:noFill/>
        </p:spPr>
        <p:txBody>
          <a:bodyPr vert="horz" wrap="square" lIns="0" tIns="0" rIns="0" bIns="0" rtlCol="0" anchor="ctr" anchorCtr="0">
            <a:spAutoFit/>
          </a:bodyPr>
          <a:lstStyle/>
          <a:p>
            <a:r>
              <a:rPr lang="en-US" sz="825" b="1" dirty="0">
                <a:solidFill>
                  <a:schemeClr val="dk1"/>
                </a:solidFill>
                <a:latin typeface="Calibri" panose="020F0502020204030204" pitchFamily="34" charset="0"/>
              </a:rPr>
              <a:t> </a:t>
            </a:r>
            <a:r>
              <a:rPr lang="en-US" sz="1050" b="1" dirty="0">
                <a:solidFill>
                  <a:srgbClr val="FF0000"/>
                </a:solidFill>
                <a:latin typeface="Calibri" panose="020F0502020204030204" pitchFamily="34" charset="0"/>
              </a:rPr>
              <a:t>D. </a:t>
            </a:r>
            <a:r>
              <a:rPr lang="en-US" sz="675" b="1" dirty="0">
                <a:solidFill>
                  <a:schemeClr val="dk1"/>
                </a:solidFill>
                <a:latin typeface="Calibri" panose="020F0502020204030204" pitchFamily="34" charset="0"/>
              </a:rPr>
              <a:t>Q2 Performance Review Session (by Mid Oct) and Strategies and Remedial Actions finalized</a:t>
            </a:r>
          </a:p>
        </p:txBody>
      </p:sp>
      <p:sp>
        <p:nvSpPr>
          <p:cNvPr id="58" name="OTLSHAPE_M_18c983f667cd4c05b19e7efe80dbb38e_Date">
            <a:extLst>
              <a:ext uri="{FF2B5EF4-FFF2-40B4-BE49-F238E27FC236}">
                <a16:creationId xmlns:a16="http://schemas.microsoft.com/office/drawing/2014/main" id="{3979D80E-C939-408C-A3C9-0AF47A7A5FF7}"/>
              </a:ext>
            </a:extLst>
          </p:cNvPr>
          <p:cNvSpPr txBox="1"/>
          <p:nvPr>
            <p:custDataLst>
              <p:tags r:id="rId55"/>
            </p:custDataLst>
          </p:nvPr>
        </p:nvSpPr>
        <p:spPr>
          <a:xfrm>
            <a:off x="5141743" y="3384612"/>
            <a:ext cx="495300"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16 Oct, 2017</a:t>
            </a:r>
          </a:p>
        </p:txBody>
      </p:sp>
      <p:sp>
        <p:nvSpPr>
          <p:cNvPr id="59" name="OTLSHAPE_M_18c983f667cd4c05b19e7efe80dbb38e_Shape">
            <a:extLst>
              <a:ext uri="{FF2B5EF4-FFF2-40B4-BE49-F238E27FC236}">
                <a16:creationId xmlns:a16="http://schemas.microsoft.com/office/drawing/2014/main" id="{A8C0354A-31F4-4CD2-83F7-F213C06F2C4D}"/>
              </a:ext>
            </a:extLst>
          </p:cNvPr>
          <p:cNvSpPr/>
          <p:nvPr>
            <p:custDataLst>
              <p:tags r:id="rId56"/>
            </p:custDataLst>
          </p:nvPr>
        </p:nvSpPr>
        <p:spPr>
          <a:xfrm rot="16200000">
            <a:off x="5117323" y="3212387"/>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TLSHAPE_M_7c2d9b47f2774ac88789a3858b7bac57_Title">
            <a:extLst>
              <a:ext uri="{FF2B5EF4-FFF2-40B4-BE49-F238E27FC236}">
                <a16:creationId xmlns:a16="http://schemas.microsoft.com/office/drawing/2014/main" id="{D0EB175A-E5F3-424D-A3B9-C8F2395B25D6}"/>
              </a:ext>
            </a:extLst>
          </p:cNvPr>
          <p:cNvSpPr txBox="1"/>
          <p:nvPr>
            <p:custDataLst>
              <p:tags r:id="rId57"/>
            </p:custDataLst>
          </p:nvPr>
        </p:nvSpPr>
        <p:spPr>
          <a:xfrm>
            <a:off x="7087474" y="1923076"/>
            <a:ext cx="1609725" cy="369332"/>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F. </a:t>
            </a:r>
            <a:r>
              <a:rPr lang="en-US" sz="675" b="1" dirty="0">
                <a:solidFill>
                  <a:schemeClr val="dk1"/>
                </a:solidFill>
                <a:latin typeface="Calibri" panose="020F0502020204030204" pitchFamily="34" charset="0"/>
              </a:rPr>
              <a:t>Q3 Quarterly Performance Review Session and Strategies and Remedial Actions finalized</a:t>
            </a:r>
          </a:p>
        </p:txBody>
      </p:sp>
      <p:sp>
        <p:nvSpPr>
          <p:cNvPr id="61" name="OTLSHAPE_M_7c2d9b47f2774ac88789a3858b7bac57_Date">
            <a:extLst>
              <a:ext uri="{FF2B5EF4-FFF2-40B4-BE49-F238E27FC236}">
                <a16:creationId xmlns:a16="http://schemas.microsoft.com/office/drawing/2014/main" id="{A80D2A87-CFE1-4934-99B4-7777CCD6E3DE}"/>
              </a:ext>
            </a:extLst>
          </p:cNvPr>
          <p:cNvSpPr txBox="1"/>
          <p:nvPr>
            <p:custDataLst>
              <p:tags r:id="rId58"/>
            </p:custDataLst>
          </p:nvPr>
        </p:nvSpPr>
        <p:spPr>
          <a:xfrm>
            <a:off x="7027609" y="2298951"/>
            <a:ext cx="485775"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12 Jan, 2018</a:t>
            </a:r>
          </a:p>
        </p:txBody>
      </p:sp>
      <p:sp>
        <p:nvSpPr>
          <p:cNvPr id="62" name="OTLSHAPE_M_7c2d9b47f2774ac88789a3858b7bac57_Shape">
            <a:extLst>
              <a:ext uri="{FF2B5EF4-FFF2-40B4-BE49-F238E27FC236}">
                <a16:creationId xmlns:a16="http://schemas.microsoft.com/office/drawing/2014/main" id="{E217E941-99D8-482E-8754-048B5AE9040B}"/>
              </a:ext>
            </a:extLst>
          </p:cNvPr>
          <p:cNvSpPr/>
          <p:nvPr>
            <p:custDataLst>
              <p:tags r:id="rId59"/>
            </p:custDataLst>
          </p:nvPr>
        </p:nvSpPr>
        <p:spPr>
          <a:xfrm rot="16200000">
            <a:off x="6984359" y="1849868"/>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TLSHAPE_M_3b1b57769dcc496f9cb8585eff16ac0e_Title">
            <a:extLst>
              <a:ext uri="{FF2B5EF4-FFF2-40B4-BE49-F238E27FC236}">
                <a16:creationId xmlns:a16="http://schemas.microsoft.com/office/drawing/2014/main" id="{153E78F9-E7DC-43AE-9BAC-3345092D01CF}"/>
              </a:ext>
            </a:extLst>
          </p:cNvPr>
          <p:cNvSpPr txBox="1"/>
          <p:nvPr>
            <p:custDataLst>
              <p:tags r:id="rId60"/>
            </p:custDataLst>
          </p:nvPr>
        </p:nvSpPr>
        <p:spPr>
          <a:xfrm>
            <a:off x="1191430" y="4696290"/>
            <a:ext cx="1628775"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G. </a:t>
            </a:r>
            <a:r>
              <a:rPr lang="en-US" sz="825" b="1" dirty="0">
                <a:solidFill>
                  <a:schemeClr val="dk1"/>
                </a:solidFill>
                <a:latin typeface="Calibri" panose="020F0502020204030204" pitchFamily="34" charset="0"/>
              </a:rPr>
              <a:t>Q4 Quarterly Performance Review Session (begin April)</a:t>
            </a:r>
          </a:p>
        </p:txBody>
      </p:sp>
      <p:sp>
        <p:nvSpPr>
          <p:cNvPr id="64" name="OTLSHAPE_M_3b1b57769dcc496f9cb8585eff16ac0e_Date">
            <a:extLst>
              <a:ext uri="{FF2B5EF4-FFF2-40B4-BE49-F238E27FC236}">
                <a16:creationId xmlns:a16="http://schemas.microsoft.com/office/drawing/2014/main" id="{16FC525E-DCBB-4C2C-81E8-97DE7D6C6A39}"/>
              </a:ext>
            </a:extLst>
          </p:cNvPr>
          <p:cNvSpPr txBox="1"/>
          <p:nvPr>
            <p:custDataLst>
              <p:tags r:id="rId61"/>
            </p:custDataLst>
          </p:nvPr>
        </p:nvSpPr>
        <p:spPr>
          <a:xfrm>
            <a:off x="1191430" y="4587303"/>
            <a:ext cx="4476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7 Apr, 2018</a:t>
            </a:r>
          </a:p>
        </p:txBody>
      </p:sp>
      <p:sp>
        <p:nvSpPr>
          <p:cNvPr id="65" name="OTLSHAPE_M_3b1b57769dcc496f9cb8585eff16ac0e_Shape">
            <a:extLst>
              <a:ext uri="{FF2B5EF4-FFF2-40B4-BE49-F238E27FC236}">
                <a16:creationId xmlns:a16="http://schemas.microsoft.com/office/drawing/2014/main" id="{15B1EC2E-CDE7-46F1-B102-ED98C1C4121A}"/>
              </a:ext>
            </a:extLst>
          </p:cNvPr>
          <p:cNvSpPr/>
          <p:nvPr>
            <p:custDataLst>
              <p:tags r:id="rId62"/>
            </p:custDataLst>
          </p:nvPr>
        </p:nvSpPr>
        <p:spPr>
          <a:xfrm rot="16200000">
            <a:off x="1043792" y="4696700"/>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TLSHAPE_M_7bec4439bc464980bbe824ad1320f015_Title">
            <a:extLst>
              <a:ext uri="{FF2B5EF4-FFF2-40B4-BE49-F238E27FC236}">
                <a16:creationId xmlns:a16="http://schemas.microsoft.com/office/drawing/2014/main" id="{1746307F-2792-454D-A3C0-CEB3D4C42008}"/>
              </a:ext>
            </a:extLst>
          </p:cNvPr>
          <p:cNvSpPr txBox="1"/>
          <p:nvPr>
            <p:custDataLst>
              <p:tags r:id="rId63"/>
            </p:custDataLst>
          </p:nvPr>
        </p:nvSpPr>
        <p:spPr>
          <a:xfrm>
            <a:off x="1636972" y="4255690"/>
            <a:ext cx="1905000"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I. </a:t>
            </a:r>
            <a:r>
              <a:rPr lang="en-US" sz="825" b="1" dirty="0">
                <a:solidFill>
                  <a:schemeClr val="dk1"/>
                </a:solidFill>
                <a:latin typeface="Calibri" panose="020F0502020204030204" pitchFamily="34" charset="0"/>
              </a:rPr>
              <a:t>Annual Performance Review of previous FY </a:t>
            </a:r>
          </a:p>
        </p:txBody>
      </p:sp>
      <p:sp>
        <p:nvSpPr>
          <p:cNvPr id="67" name="OTLSHAPE_M_7bec4439bc464980bbe824ad1320f015_Date">
            <a:extLst>
              <a:ext uri="{FF2B5EF4-FFF2-40B4-BE49-F238E27FC236}">
                <a16:creationId xmlns:a16="http://schemas.microsoft.com/office/drawing/2014/main" id="{BB2A61D8-C6B3-40C1-9A49-B597CE7312F3}"/>
              </a:ext>
            </a:extLst>
          </p:cNvPr>
          <p:cNvSpPr txBox="1"/>
          <p:nvPr>
            <p:custDataLst>
              <p:tags r:id="rId64"/>
            </p:custDataLst>
          </p:nvPr>
        </p:nvSpPr>
        <p:spPr>
          <a:xfrm>
            <a:off x="1636972" y="4146703"/>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28 Apr, 2018</a:t>
            </a:r>
          </a:p>
        </p:txBody>
      </p:sp>
      <p:sp>
        <p:nvSpPr>
          <p:cNvPr id="68" name="OTLSHAPE_M_7bec4439bc464980bbe824ad1320f015_Shape">
            <a:extLst>
              <a:ext uri="{FF2B5EF4-FFF2-40B4-BE49-F238E27FC236}">
                <a16:creationId xmlns:a16="http://schemas.microsoft.com/office/drawing/2014/main" id="{DE8DD05E-B0DE-4F26-935B-3733782E1740}"/>
              </a:ext>
            </a:extLst>
          </p:cNvPr>
          <p:cNvSpPr/>
          <p:nvPr>
            <p:custDataLst>
              <p:tags r:id="rId65"/>
            </p:custDataLst>
          </p:nvPr>
        </p:nvSpPr>
        <p:spPr>
          <a:xfrm rot="16200000">
            <a:off x="1489334" y="4256100"/>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TLSHAPE_M_d8b1a3e1679a427eb05c26eccb5f0eea_Title">
            <a:extLst>
              <a:ext uri="{FF2B5EF4-FFF2-40B4-BE49-F238E27FC236}">
                <a16:creationId xmlns:a16="http://schemas.microsoft.com/office/drawing/2014/main" id="{BA9FD4C4-833F-4F64-B999-3341BABFB550}"/>
              </a:ext>
            </a:extLst>
          </p:cNvPr>
          <p:cNvSpPr txBox="1"/>
          <p:nvPr>
            <p:custDataLst>
              <p:tags r:id="rId66"/>
            </p:custDataLst>
          </p:nvPr>
        </p:nvSpPr>
        <p:spPr>
          <a:xfrm>
            <a:off x="3122114" y="4696289"/>
            <a:ext cx="1857375"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A.  </a:t>
            </a:r>
            <a:r>
              <a:rPr lang="en-US" sz="825" b="1" dirty="0">
                <a:solidFill>
                  <a:schemeClr val="dk1"/>
                </a:solidFill>
                <a:latin typeface="Calibri" panose="020F0502020204030204" pitchFamily="34" charset="0"/>
              </a:rPr>
              <a:t>Q1 Performance Review Session (begin Jul)</a:t>
            </a:r>
          </a:p>
        </p:txBody>
      </p:sp>
      <p:sp>
        <p:nvSpPr>
          <p:cNvPr id="70" name="OTLSHAPE_M_d8b1a3e1679a427eb05c26eccb5f0eea_Date">
            <a:extLst>
              <a:ext uri="{FF2B5EF4-FFF2-40B4-BE49-F238E27FC236}">
                <a16:creationId xmlns:a16="http://schemas.microsoft.com/office/drawing/2014/main" id="{B84A0FFE-D762-473A-9B48-162F19B4C28E}"/>
              </a:ext>
            </a:extLst>
          </p:cNvPr>
          <p:cNvSpPr txBox="1"/>
          <p:nvPr>
            <p:custDataLst>
              <p:tags r:id="rId67"/>
            </p:custDataLst>
          </p:nvPr>
        </p:nvSpPr>
        <p:spPr>
          <a:xfrm>
            <a:off x="3122114" y="4587303"/>
            <a:ext cx="419100" cy="115416"/>
          </a:xfrm>
          <a:prstGeom prst="rect">
            <a:avLst/>
          </a:prstGeom>
          <a:noFill/>
        </p:spPr>
        <p:txBody>
          <a:bodyPr vert="horz" wrap="square" lIns="0" tIns="0" rIns="0" bIns="0" rtlCol="0" anchor="ctr" anchorCtr="0">
            <a:spAutoFit/>
          </a:bodyPr>
          <a:lstStyle/>
          <a:p>
            <a:r>
              <a:rPr lang="en-US" sz="750" spc="-5" dirty="0">
                <a:solidFill>
                  <a:srgbClr val="1F497E"/>
                </a:solidFill>
                <a:latin typeface="Calibri" panose="020F0502020204030204" pitchFamily="34" charset="0"/>
              </a:rPr>
              <a:t>7 Jul, 2017</a:t>
            </a:r>
          </a:p>
        </p:txBody>
      </p:sp>
      <p:sp>
        <p:nvSpPr>
          <p:cNvPr id="71" name="OTLSHAPE_M_d8b1a3e1679a427eb05c26eccb5f0eea_Shape">
            <a:extLst>
              <a:ext uri="{FF2B5EF4-FFF2-40B4-BE49-F238E27FC236}">
                <a16:creationId xmlns:a16="http://schemas.microsoft.com/office/drawing/2014/main" id="{A9FCAD56-C6E2-49AB-AC3A-D77A4BA2B930}"/>
              </a:ext>
            </a:extLst>
          </p:cNvPr>
          <p:cNvSpPr/>
          <p:nvPr>
            <p:custDataLst>
              <p:tags r:id="rId68"/>
            </p:custDataLst>
          </p:nvPr>
        </p:nvSpPr>
        <p:spPr>
          <a:xfrm rot="16200000">
            <a:off x="2974476" y="4696700"/>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TLSHAPE_M_f11ac05d24e44f66bbc74ec5b5045a32_Title">
            <a:extLst>
              <a:ext uri="{FF2B5EF4-FFF2-40B4-BE49-F238E27FC236}">
                <a16:creationId xmlns:a16="http://schemas.microsoft.com/office/drawing/2014/main" id="{2FF60EE7-29A4-45F5-AC13-9E4A296AF22F}"/>
              </a:ext>
            </a:extLst>
          </p:cNvPr>
          <p:cNvSpPr txBox="1"/>
          <p:nvPr>
            <p:custDataLst>
              <p:tags r:id="rId69"/>
            </p:custDataLst>
          </p:nvPr>
        </p:nvSpPr>
        <p:spPr>
          <a:xfrm>
            <a:off x="4989149" y="4228993"/>
            <a:ext cx="1847850"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C.  </a:t>
            </a:r>
            <a:r>
              <a:rPr lang="en-US" sz="825" b="1" dirty="0">
                <a:solidFill>
                  <a:schemeClr val="dk1"/>
                </a:solidFill>
                <a:latin typeface="Calibri" panose="020F0502020204030204" pitchFamily="34" charset="0"/>
              </a:rPr>
              <a:t>Q2 Performance Review Session (begin Oct)</a:t>
            </a:r>
          </a:p>
        </p:txBody>
      </p:sp>
      <p:sp>
        <p:nvSpPr>
          <p:cNvPr id="73" name="OTLSHAPE_M_f11ac05d24e44f66bbc74ec5b5045a32_Date">
            <a:extLst>
              <a:ext uri="{FF2B5EF4-FFF2-40B4-BE49-F238E27FC236}">
                <a16:creationId xmlns:a16="http://schemas.microsoft.com/office/drawing/2014/main" id="{4DC1B9CB-6970-42E3-B6F4-33172C9C89F7}"/>
              </a:ext>
            </a:extLst>
          </p:cNvPr>
          <p:cNvSpPr txBox="1"/>
          <p:nvPr>
            <p:custDataLst>
              <p:tags r:id="rId70"/>
            </p:custDataLst>
          </p:nvPr>
        </p:nvSpPr>
        <p:spPr>
          <a:xfrm>
            <a:off x="4989149" y="4120006"/>
            <a:ext cx="447675" cy="115416"/>
          </a:xfrm>
          <a:prstGeom prst="rect">
            <a:avLst/>
          </a:prstGeom>
          <a:noFill/>
        </p:spPr>
        <p:txBody>
          <a:bodyPr vert="horz" wrap="square" lIns="0" tIns="0" rIns="0" bIns="0" rtlCol="0" anchor="ctr" anchorCtr="0">
            <a:spAutoFit/>
          </a:bodyPr>
          <a:lstStyle/>
          <a:p>
            <a:r>
              <a:rPr lang="en-US" sz="750" spc="-5">
                <a:solidFill>
                  <a:srgbClr val="1F497E"/>
                </a:solidFill>
                <a:latin typeface="Calibri" panose="020F0502020204030204" pitchFamily="34" charset="0"/>
              </a:rPr>
              <a:t>3 Oct, 2017</a:t>
            </a:r>
          </a:p>
        </p:txBody>
      </p:sp>
      <p:sp>
        <p:nvSpPr>
          <p:cNvPr id="74" name="OTLSHAPE_M_f11ac05d24e44f66bbc74ec5b5045a32_Shape">
            <a:extLst>
              <a:ext uri="{FF2B5EF4-FFF2-40B4-BE49-F238E27FC236}">
                <a16:creationId xmlns:a16="http://schemas.microsoft.com/office/drawing/2014/main" id="{058637F0-5A01-4C45-91BD-A42676DB57C4}"/>
              </a:ext>
            </a:extLst>
          </p:cNvPr>
          <p:cNvSpPr/>
          <p:nvPr>
            <p:custDataLst>
              <p:tags r:id="rId71"/>
            </p:custDataLst>
          </p:nvPr>
        </p:nvSpPr>
        <p:spPr>
          <a:xfrm rot="16200000">
            <a:off x="4841511" y="4229403"/>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TLSHAPE_M_03d5344bcf404831a95716cbaffd9442_Title">
            <a:extLst>
              <a:ext uri="{FF2B5EF4-FFF2-40B4-BE49-F238E27FC236}">
                <a16:creationId xmlns:a16="http://schemas.microsoft.com/office/drawing/2014/main" id="{5BEDBC72-BA71-44CD-9B4E-98520F6ECB9E}"/>
              </a:ext>
            </a:extLst>
          </p:cNvPr>
          <p:cNvSpPr txBox="1"/>
          <p:nvPr>
            <p:custDataLst>
              <p:tags r:id="rId72"/>
            </p:custDataLst>
          </p:nvPr>
        </p:nvSpPr>
        <p:spPr>
          <a:xfrm>
            <a:off x="7131996" y="4228993"/>
            <a:ext cx="1638300" cy="288541"/>
          </a:xfrm>
          <a:prstGeom prst="rect">
            <a:avLst/>
          </a:prstGeom>
          <a:noFill/>
        </p:spPr>
        <p:txBody>
          <a:bodyPr vert="horz" wrap="square" lIns="0" tIns="0" rIns="0" bIns="0" rtlCol="0" anchor="ctr" anchorCtr="0">
            <a:spAutoFit/>
          </a:bodyPr>
          <a:lstStyle/>
          <a:p>
            <a:r>
              <a:rPr lang="en-US" sz="1050" b="1" dirty="0">
                <a:solidFill>
                  <a:srgbClr val="FF0000"/>
                </a:solidFill>
                <a:latin typeface="Calibri" panose="020F0502020204030204" pitchFamily="34" charset="0"/>
              </a:rPr>
              <a:t>E. </a:t>
            </a:r>
            <a:r>
              <a:rPr lang="en-US" sz="825" b="1" dirty="0">
                <a:solidFill>
                  <a:schemeClr val="dk1"/>
                </a:solidFill>
                <a:latin typeface="Calibri" panose="020F0502020204030204" pitchFamily="34" charset="0"/>
              </a:rPr>
              <a:t>Q3 Quarterly Performance Review Session (begin Jan)</a:t>
            </a:r>
          </a:p>
        </p:txBody>
      </p:sp>
      <p:sp>
        <p:nvSpPr>
          <p:cNvPr id="76" name="OTLSHAPE_M_03d5344bcf404831a95716cbaffd9442_Date">
            <a:extLst>
              <a:ext uri="{FF2B5EF4-FFF2-40B4-BE49-F238E27FC236}">
                <a16:creationId xmlns:a16="http://schemas.microsoft.com/office/drawing/2014/main" id="{CC606258-04B7-42E9-A063-694B36E4EBBC}"/>
              </a:ext>
            </a:extLst>
          </p:cNvPr>
          <p:cNvSpPr txBox="1"/>
          <p:nvPr>
            <p:custDataLst>
              <p:tags r:id="rId73"/>
            </p:custDataLst>
          </p:nvPr>
        </p:nvSpPr>
        <p:spPr>
          <a:xfrm>
            <a:off x="7131996" y="4120006"/>
            <a:ext cx="485775" cy="115416"/>
          </a:xfrm>
          <a:prstGeom prst="rect">
            <a:avLst/>
          </a:prstGeom>
          <a:noFill/>
        </p:spPr>
        <p:txBody>
          <a:bodyPr vert="horz" wrap="square" lIns="0" tIns="0" rIns="0" bIns="0" rtlCol="0" anchor="ctr" anchorCtr="0">
            <a:spAutoFit/>
          </a:bodyPr>
          <a:lstStyle/>
          <a:p>
            <a:r>
              <a:rPr lang="en-US" sz="750" spc="-5">
                <a:solidFill>
                  <a:srgbClr val="1F497E"/>
                </a:solidFill>
                <a:latin typeface="Calibri" panose="020F0502020204030204" pitchFamily="34" charset="0"/>
              </a:rPr>
              <a:t>12 Jan, 2018</a:t>
            </a:r>
          </a:p>
        </p:txBody>
      </p:sp>
      <p:sp>
        <p:nvSpPr>
          <p:cNvPr id="77" name="OTLSHAPE_M_03d5344bcf404831a95716cbaffd9442_Shape">
            <a:extLst>
              <a:ext uri="{FF2B5EF4-FFF2-40B4-BE49-F238E27FC236}">
                <a16:creationId xmlns:a16="http://schemas.microsoft.com/office/drawing/2014/main" id="{8BC24C9E-15E0-4AA2-9F26-FE943CC05266}"/>
              </a:ext>
            </a:extLst>
          </p:cNvPr>
          <p:cNvSpPr/>
          <p:nvPr>
            <p:custDataLst>
              <p:tags r:id="rId74"/>
            </p:custDataLst>
          </p:nvPr>
        </p:nvSpPr>
        <p:spPr>
          <a:xfrm rot="16200000">
            <a:off x="6984359" y="4229403"/>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Left Brace 77">
            <a:extLst>
              <a:ext uri="{FF2B5EF4-FFF2-40B4-BE49-F238E27FC236}">
                <a16:creationId xmlns:a16="http://schemas.microsoft.com/office/drawing/2014/main" id="{91BC3EC2-B0EE-4745-9297-BF7529F64A18}"/>
              </a:ext>
            </a:extLst>
          </p:cNvPr>
          <p:cNvSpPr/>
          <p:nvPr/>
        </p:nvSpPr>
        <p:spPr>
          <a:xfrm>
            <a:off x="751058" y="1925549"/>
            <a:ext cx="189060" cy="1610508"/>
          </a:xfrm>
          <a:prstGeom prst="leftBrace">
            <a:avLst>
              <a:gd name="adj1" fmla="val 132075"/>
              <a:gd name="adj2" fmla="val 50000"/>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79" name="Picture 78">
            <a:extLst>
              <a:ext uri="{FF2B5EF4-FFF2-40B4-BE49-F238E27FC236}">
                <a16:creationId xmlns:a16="http://schemas.microsoft.com/office/drawing/2014/main" id="{75FEE632-80FC-40E1-A6FE-619705F36519}"/>
              </a:ext>
            </a:extLst>
          </p:cNvPr>
          <p:cNvPicPr>
            <a:picLocks noChangeAspect="1"/>
          </p:cNvPicPr>
          <p:nvPr/>
        </p:nvPicPr>
        <p:blipFill>
          <a:blip r:embed="rId76"/>
          <a:stretch>
            <a:fillRect/>
          </a:stretch>
        </p:blipFill>
        <p:spPr>
          <a:xfrm>
            <a:off x="313769" y="4346387"/>
            <a:ext cx="498810" cy="366284"/>
          </a:xfrm>
          <a:prstGeom prst="rect">
            <a:avLst/>
          </a:prstGeom>
        </p:spPr>
      </p:pic>
      <p:sp>
        <p:nvSpPr>
          <p:cNvPr id="80" name="Left Brace 79">
            <a:extLst>
              <a:ext uri="{FF2B5EF4-FFF2-40B4-BE49-F238E27FC236}">
                <a16:creationId xmlns:a16="http://schemas.microsoft.com/office/drawing/2014/main" id="{036803F3-73EA-44C8-A76E-D72144EF8B4A}"/>
              </a:ext>
            </a:extLst>
          </p:cNvPr>
          <p:cNvSpPr/>
          <p:nvPr/>
        </p:nvSpPr>
        <p:spPr>
          <a:xfrm>
            <a:off x="778360" y="4100700"/>
            <a:ext cx="172193" cy="783327"/>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1" name="TextBox 80">
            <a:extLst>
              <a:ext uri="{FF2B5EF4-FFF2-40B4-BE49-F238E27FC236}">
                <a16:creationId xmlns:a16="http://schemas.microsoft.com/office/drawing/2014/main" id="{33221534-C1EF-4A64-A606-988FE71A9D17}"/>
              </a:ext>
            </a:extLst>
          </p:cNvPr>
          <p:cNvSpPr txBox="1"/>
          <p:nvPr/>
        </p:nvSpPr>
        <p:spPr>
          <a:xfrm>
            <a:off x="224884" y="2447499"/>
            <a:ext cx="542936" cy="323165"/>
          </a:xfrm>
          <a:prstGeom prst="rect">
            <a:avLst/>
          </a:prstGeom>
          <a:noFill/>
          <a:ln w="25400">
            <a:solidFill>
              <a:srgbClr val="7030A0"/>
            </a:solidFill>
          </a:ln>
        </p:spPr>
        <p:txBody>
          <a:bodyPr wrap="square" rtlCol="0">
            <a:spAutoFit/>
          </a:bodyPr>
          <a:lstStyle/>
          <a:p>
            <a:r>
              <a:rPr lang="en-US" sz="750" dirty="0"/>
              <a:t>Provincial Level</a:t>
            </a:r>
          </a:p>
        </p:txBody>
      </p:sp>
      <p:cxnSp>
        <p:nvCxnSpPr>
          <p:cNvPr id="82" name="Straight Connector 81">
            <a:extLst>
              <a:ext uri="{FF2B5EF4-FFF2-40B4-BE49-F238E27FC236}">
                <a16:creationId xmlns:a16="http://schemas.microsoft.com/office/drawing/2014/main" id="{08590BB3-F271-411E-A91A-4C3372AF771F}"/>
              </a:ext>
            </a:extLst>
          </p:cNvPr>
          <p:cNvCxnSpPr/>
          <p:nvPr/>
        </p:nvCxnSpPr>
        <p:spPr>
          <a:xfrm flipH="1">
            <a:off x="2784059" y="2032327"/>
            <a:ext cx="21977" cy="3510146"/>
          </a:xfrm>
          <a:prstGeom prst="line">
            <a:avLst/>
          </a:prstGeom>
          <a:ln w="12700">
            <a:prstDash val="dash"/>
          </a:ln>
        </p:spPr>
        <p:style>
          <a:lnRef idx="3">
            <a:schemeClr val="accent5"/>
          </a:lnRef>
          <a:fillRef idx="0">
            <a:schemeClr val="accent5"/>
          </a:fillRef>
          <a:effectRef idx="2">
            <a:schemeClr val="accent5"/>
          </a:effectRef>
          <a:fontRef idx="minor">
            <a:schemeClr val="tx1"/>
          </a:fontRef>
        </p:style>
      </p:cxnSp>
      <p:sp>
        <p:nvSpPr>
          <p:cNvPr id="83" name="TextBox 82">
            <a:extLst>
              <a:ext uri="{FF2B5EF4-FFF2-40B4-BE49-F238E27FC236}">
                <a16:creationId xmlns:a16="http://schemas.microsoft.com/office/drawing/2014/main" id="{0EDCACE7-8FCE-419D-ACFF-D4293B701AC4}"/>
              </a:ext>
            </a:extLst>
          </p:cNvPr>
          <p:cNvSpPr txBox="1"/>
          <p:nvPr/>
        </p:nvSpPr>
        <p:spPr>
          <a:xfrm>
            <a:off x="3575703" y="3935670"/>
            <a:ext cx="541392" cy="300082"/>
          </a:xfrm>
          <a:prstGeom prst="rect">
            <a:avLst/>
          </a:prstGeom>
          <a:noFill/>
        </p:spPr>
        <p:txBody>
          <a:bodyPr wrap="square" rtlCol="0">
            <a:spAutoFit/>
          </a:bodyPr>
          <a:lstStyle/>
          <a:p>
            <a:r>
              <a:rPr lang="en-US" sz="1350" dirty="0">
                <a:solidFill>
                  <a:srgbClr val="FF0000"/>
                </a:solidFill>
              </a:rPr>
              <a:t>2017</a:t>
            </a:r>
          </a:p>
        </p:txBody>
      </p:sp>
      <p:pic>
        <p:nvPicPr>
          <p:cNvPr id="84" name="Picture 83">
            <a:extLst>
              <a:ext uri="{FF2B5EF4-FFF2-40B4-BE49-F238E27FC236}">
                <a16:creationId xmlns:a16="http://schemas.microsoft.com/office/drawing/2014/main" id="{18E2EE0E-6876-4AAD-AC56-76705E685CD1}"/>
              </a:ext>
            </a:extLst>
          </p:cNvPr>
          <p:cNvPicPr>
            <a:picLocks noChangeAspect="1"/>
          </p:cNvPicPr>
          <p:nvPr/>
        </p:nvPicPr>
        <p:blipFill>
          <a:blip r:embed="rId77"/>
          <a:stretch>
            <a:fillRect/>
          </a:stretch>
        </p:blipFill>
        <p:spPr>
          <a:xfrm>
            <a:off x="5592565" y="3919054"/>
            <a:ext cx="580694" cy="374936"/>
          </a:xfrm>
          <a:prstGeom prst="rect">
            <a:avLst/>
          </a:prstGeom>
        </p:spPr>
      </p:pic>
      <p:pic>
        <p:nvPicPr>
          <p:cNvPr id="85" name="Picture 84">
            <a:extLst>
              <a:ext uri="{FF2B5EF4-FFF2-40B4-BE49-F238E27FC236}">
                <a16:creationId xmlns:a16="http://schemas.microsoft.com/office/drawing/2014/main" id="{D9CBB1CB-8963-4850-B28C-A10C81296A8A}"/>
              </a:ext>
            </a:extLst>
          </p:cNvPr>
          <p:cNvPicPr>
            <a:picLocks noChangeAspect="1"/>
          </p:cNvPicPr>
          <p:nvPr/>
        </p:nvPicPr>
        <p:blipFill>
          <a:blip r:embed="rId78"/>
          <a:stretch>
            <a:fillRect/>
          </a:stretch>
        </p:blipFill>
        <p:spPr>
          <a:xfrm rot="5400000">
            <a:off x="1668893" y="858528"/>
            <a:ext cx="314497" cy="1915834"/>
          </a:xfrm>
          <a:prstGeom prst="rect">
            <a:avLst/>
          </a:prstGeom>
        </p:spPr>
      </p:pic>
      <p:pic>
        <p:nvPicPr>
          <p:cNvPr id="86" name="Picture 85">
            <a:extLst>
              <a:ext uri="{FF2B5EF4-FFF2-40B4-BE49-F238E27FC236}">
                <a16:creationId xmlns:a16="http://schemas.microsoft.com/office/drawing/2014/main" id="{B73736F5-4BE8-4181-BE03-F0407205FCE1}"/>
              </a:ext>
            </a:extLst>
          </p:cNvPr>
          <p:cNvPicPr>
            <a:picLocks noChangeAspect="1"/>
          </p:cNvPicPr>
          <p:nvPr/>
        </p:nvPicPr>
        <p:blipFill>
          <a:blip r:embed="rId79"/>
          <a:stretch>
            <a:fillRect/>
          </a:stretch>
        </p:blipFill>
        <p:spPr>
          <a:xfrm>
            <a:off x="2813003" y="1664754"/>
            <a:ext cx="1915834" cy="315495"/>
          </a:xfrm>
          <a:prstGeom prst="rect">
            <a:avLst/>
          </a:prstGeom>
        </p:spPr>
      </p:pic>
      <p:pic>
        <p:nvPicPr>
          <p:cNvPr id="87" name="Picture 86">
            <a:extLst>
              <a:ext uri="{FF2B5EF4-FFF2-40B4-BE49-F238E27FC236}">
                <a16:creationId xmlns:a16="http://schemas.microsoft.com/office/drawing/2014/main" id="{50C65930-53A3-4AE6-8885-CFC74049F8ED}"/>
              </a:ext>
            </a:extLst>
          </p:cNvPr>
          <p:cNvPicPr>
            <a:picLocks noChangeAspect="1"/>
          </p:cNvPicPr>
          <p:nvPr/>
        </p:nvPicPr>
        <p:blipFill>
          <a:blip r:embed="rId79"/>
          <a:stretch>
            <a:fillRect/>
          </a:stretch>
        </p:blipFill>
        <p:spPr>
          <a:xfrm>
            <a:off x="4787137" y="1643226"/>
            <a:ext cx="1915834" cy="315495"/>
          </a:xfrm>
          <a:prstGeom prst="rect">
            <a:avLst/>
          </a:prstGeom>
        </p:spPr>
      </p:pic>
      <p:pic>
        <p:nvPicPr>
          <p:cNvPr id="88" name="Picture 87">
            <a:extLst>
              <a:ext uri="{FF2B5EF4-FFF2-40B4-BE49-F238E27FC236}">
                <a16:creationId xmlns:a16="http://schemas.microsoft.com/office/drawing/2014/main" id="{0F312227-1579-449F-9409-E7C0382D5191}"/>
              </a:ext>
            </a:extLst>
          </p:cNvPr>
          <p:cNvPicPr>
            <a:picLocks noChangeAspect="1"/>
          </p:cNvPicPr>
          <p:nvPr/>
        </p:nvPicPr>
        <p:blipFill>
          <a:blip r:embed="rId79"/>
          <a:stretch>
            <a:fillRect/>
          </a:stretch>
        </p:blipFill>
        <p:spPr>
          <a:xfrm>
            <a:off x="6742168" y="1680582"/>
            <a:ext cx="1915834" cy="315495"/>
          </a:xfrm>
          <a:prstGeom prst="rect">
            <a:avLst/>
          </a:prstGeom>
        </p:spPr>
      </p:pic>
      <p:sp>
        <p:nvSpPr>
          <p:cNvPr id="89" name="TextBox 88">
            <a:extLst>
              <a:ext uri="{FF2B5EF4-FFF2-40B4-BE49-F238E27FC236}">
                <a16:creationId xmlns:a16="http://schemas.microsoft.com/office/drawing/2014/main" id="{B752D929-0B14-470F-ABAD-3F2C247B6084}"/>
              </a:ext>
            </a:extLst>
          </p:cNvPr>
          <p:cNvSpPr txBox="1"/>
          <p:nvPr/>
        </p:nvSpPr>
        <p:spPr>
          <a:xfrm>
            <a:off x="1441276" y="1242919"/>
            <a:ext cx="919209" cy="461665"/>
          </a:xfrm>
          <a:prstGeom prst="rect">
            <a:avLst/>
          </a:prstGeom>
          <a:noFill/>
        </p:spPr>
        <p:txBody>
          <a:bodyPr wrap="square" rtlCol="0">
            <a:spAutoFit/>
          </a:bodyPr>
          <a:lstStyle/>
          <a:p>
            <a:pPr algn="ctr"/>
            <a:r>
              <a:rPr lang="en-US" sz="1200" dirty="0"/>
              <a:t>Q1 2018/19</a:t>
            </a:r>
          </a:p>
        </p:txBody>
      </p:sp>
      <p:sp>
        <p:nvSpPr>
          <p:cNvPr id="90" name="TextBox 89">
            <a:extLst>
              <a:ext uri="{FF2B5EF4-FFF2-40B4-BE49-F238E27FC236}">
                <a16:creationId xmlns:a16="http://schemas.microsoft.com/office/drawing/2014/main" id="{ACAFC6DC-394F-46A0-811E-6CBFB757290A}"/>
              </a:ext>
            </a:extLst>
          </p:cNvPr>
          <p:cNvSpPr txBox="1"/>
          <p:nvPr/>
        </p:nvSpPr>
        <p:spPr>
          <a:xfrm>
            <a:off x="3459870" y="1309288"/>
            <a:ext cx="767952" cy="461665"/>
          </a:xfrm>
          <a:prstGeom prst="rect">
            <a:avLst/>
          </a:prstGeom>
          <a:noFill/>
        </p:spPr>
        <p:txBody>
          <a:bodyPr wrap="square" rtlCol="0">
            <a:spAutoFit/>
          </a:bodyPr>
          <a:lstStyle/>
          <a:p>
            <a:pPr algn="ctr"/>
            <a:r>
              <a:rPr lang="en-US" sz="1200" dirty="0"/>
              <a:t>Q2 2017/18</a:t>
            </a:r>
          </a:p>
        </p:txBody>
      </p:sp>
      <p:sp>
        <p:nvSpPr>
          <p:cNvPr id="91" name="TextBox 90">
            <a:extLst>
              <a:ext uri="{FF2B5EF4-FFF2-40B4-BE49-F238E27FC236}">
                <a16:creationId xmlns:a16="http://schemas.microsoft.com/office/drawing/2014/main" id="{D828DB39-0EDF-4987-B50F-ADDFBD8196F5}"/>
              </a:ext>
            </a:extLst>
          </p:cNvPr>
          <p:cNvSpPr txBox="1"/>
          <p:nvPr/>
        </p:nvSpPr>
        <p:spPr>
          <a:xfrm>
            <a:off x="5331850" y="1324433"/>
            <a:ext cx="743081" cy="461665"/>
          </a:xfrm>
          <a:prstGeom prst="rect">
            <a:avLst/>
          </a:prstGeom>
          <a:noFill/>
        </p:spPr>
        <p:txBody>
          <a:bodyPr wrap="square" rtlCol="0">
            <a:spAutoFit/>
          </a:bodyPr>
          <a:lstStyle/>
          <a:p>
            <a:pPr algn="ctr"/>
            <a:r>
              <a:rPr lang="en-US" sz="1200" dirty="0"/>
              <a:t>Q3 2017/18</a:t>
            </a:r>
          </a:p>
        </p:txBody>
      </p:sp>
      <p:sp>
        <p:nvSpPr>
          <p:cNvPr id="92" name="TextBox 91">
            <a:extLst>
              <a:ext uri="{FF2B5EF4-FFF2-40B4-BE49-F238E27FC236}">
                <a16:creationId xmlns:a16="http://schemas.microsoft.com/office/drawing/2014/main" id="{40C8B97E-9856-4017-BF8D-C267E2E93219}"/>
              </a:ext>
            </a:extLst>
          </p:cNvPr>
          <p:cNvSpPr txBox="1"/>
          <p:nvPr/>
        </p:nvSpPr>
        <p:spPr>
          <a:xfrm>
            <a:off x="7244620" y="1293833"/>
            <a:ext cx="869722" cy="484748"/>
          </a:xfrm>
          <a:prstGeom prst="rect">
            <a:avLst/>
          </a:prstGeom>
          <a:noFill/>
        </p:spPr>
        <p:txBody>
          <a:bodyPr wrap="square" rtlCol="0">
            <a:spAutoFit/>
          </a:bodyPr>
          <a:lstStyle/>
          <a:p>
            <a:pPr algn="ctr"/>
            <a:r>
              <a:rPr lang="en-US" sz="1350" dirty="0"/>
              <a:t>Q4 </a:t>
            </a:r>
            <a:r>
              <a:rPr lang="en-US" sz="1200" dirty="0"/>
              <a:t>2017/18</a:t>
            </a:r>
          </a:p>
        </p:txBody>
      </p:sp>
      <p:sp>
        <p:nvSpPr>
          <p:cNvPr id="93" name="TextBox 92">
            <a:extLst>
              <a:ext uri="{FF2B5EF4-FFF2-40B4-BE49-F238E27FC236}">
                <a16:creationId xmlns:a16="http://schemas.microsoft.com/office/drawing/2014/main" id="{3D75F53F-582E-44A8-8208-C01C2D06B723}"/>
              </a:ext>
            </a:extLst>
          </p:cNvPr>
          <p:cNvSpPr txBox="1"/>
          <p:nvPr/>
        </p:nvSpPr>
        <p:spPr>
          <a:xfrm>
            <a:off x="854782" y="5378261"/>
            <a:ext cx="866575" cy="300082"/>
          </a:xfrm>
          <a:prstGeom prst="rect">
            <a:avLst/>
          </a:prstGeom>
          <a:noFill/>
          <a:ln w="22225">
            <a:solidFill>
              <a:srgbClr val="FFC000"/>
            </a:solidFill>
          </a:ln>
        </p:spPr>
        <p:txBody>
          <a:bodyPr wrap="square" rtlCol="0">
            <a:spAutoFit/>
          </a:bodyPr>
          <a:lstStyle/>
          <a:p>
            <a:r>
              <a:rPr lang="en-US" sz="675" dirty="0"/>
              <a:t>Monitoring Q4 by 5</a:t>
            </a:r>
            <a:r>
              <a:rPr lang="en-US" sz="675" baseline="30000" dirty="0"/>
              <a:t>th</a:t>
            </a:r>
            <a:r>
              <a:rPr lang="en-US" sz="675" dirty="0"/>
              <a:t> of Apr 2018</a:t>
            </a:r>
          </a:p>
        </p:txBody>
      </p:sp>
      <p:sp>
        <p:nvSpPr>
          <p:cNvPr id="94" name="TextBox 93">
            <a:extLst>
              <a:ext uri="{FF2B5EF4-FFF2-40B4-BE49-F238E27FC236}">
                <a16:creationId xmlns:a16="http://schemas.microsoft.com/office/drawing/2014/main" id="{ED10B2DB-6FC9-4EB2-B7C5-AE94840EC82D}"/>
              </a:ext>
            </a:extLst>
          </p:cNvPr>
          <p:cNvSpPr txBox="1"/>
          <p:nvPr/>
        </p:nvSpPr>
        <p:spPr>
          <a:xfrm>
            <a:off x="2777284" y="5384251"/>
            <a:ext cx="833722" cy="300082"/>
          </a:xfrm>
          <a:prstGeom prst="rect">
            <a:avLst/>
          </a:prstGeom>
          <a:noFill/>
          <a:ln w="28575">
            <a:solidFill>
              <a:srgbClr val="FFC000"/>
            </a:solidFill>
          </a:ln>
        </p:spPr>
        <p:txBody>
          <a:bodyPr wrap="square" rtlCol="0">
            <a:spAutoFit/>
          </a:bodyPr>
          <a:lstStyle/>
          <a:p>
            <a:r>
              <a:rPr lang="en-US" sz="675" dirty="0"/>
              <a:t>Monitoring Q1 by 5</a:t>
            </a:r>
            <a:r>
              <a:rPr lang="en-US" sz="675" baseline="30000" dirty="0"/>
              <a:t>th</a:t>
            </a:r>
            <a:r>
              <a:rPr lang="en-US" sz="675" dirty="0"/>
              <a:t> of Jul 2017</a:t>
            </a:r>
          </a:p>
        </p:txBody>
      </p:sp>
      <p:sp>
        <p:nvSpPr>
          <p:cNvPr id="95" name="TextBox 94">
            <a:extLst>
              <a:ext uri="{FF2B5EF4-FFF2-40B4-BE49-F238E27FC236}">
                <a16:creationId xmlns:a16="http://schemas.microsoft.com/office/drawing/2014/main" id="{4FE8CFAE-6B64-4188-A144-39CDCA725E2A}"/>
              </a:ext>
            </a:extLst>
          </p:cNvPr>
          <p:cNvSpPr txBox="1"/>
          <p:nvPr/>
        </p:nvSpPr>
        <p:spPr>
          <a:xfrm>
            <a:off x="4745839" y="5346134"/>
            <a:ext cx="934978" cy="300082"/>
          </a:xfrm>
          <a:prstGeom prst="rect">
            <a:avLst/>
          </a:prstGeom>
          <a:noFill/>
          <a:ln w="28575">
            <a:solidFill>
              <a:srgbClr val="FFC000"/>
            </a:solidFill>
          </a:ln>
        </p:spPr>
        <p:txBody>
          <a:bodyPr wrap="square" rtlCol="0">
            <a:spAutoFit/>
          </a:bodyPr>
          <a:lstStyle>
            <a:defPPr>
              <a:defRPr lang="en-US"/>
            </a:defPPr>
            <a:lvl1pPr>
              <a:defRPr sz="900"/>
            </a:lvl1pPr>
          </a:lstStyle>
          <a:p>
            <a:r>
              <a:rPr lang="en-US" sz="675" dirty="0"/>
              <a:t>Monitoring Q2 by 5</a:t>
            </a:r>
            <a:r>
              <a:rPr lang="en-US" sz="675" baseline="30000" dirty="0"/>
              <a:t>th</a:t>
            </a:r>
            <a:r>
              <a:rPr lang="en-US" sz="675" dirty="0"/>
              <a:t> of Oct 2017</a:t>
            </a:r>
          </a:p>
        </p:txBody>
      </p:sp>
      <p:sp>
        <p:nvSpPr>
          <p:cNvPr id="96" name="TextBox 95">
            <a:extLst>
              <a:ext uri="{FF2B5EF4-FFF2-40B4-BE49-F238E27FC236}">
                <a16:creationId xmlns:a16="http://schemas.microsoft.com/office/drawing/2014/main" id="{6D56B98B-C183-4B40-9BB5-D062035B36AD}"/>
              </a:ext>
            </a:extLst>
          </p:cNvPr>
          <p:cNvSpPr txBox="1"/>
          <p:nvPr/>
        </p:nvSpPr>
        <p:spPr>
          <a:xfrm>
            <a:off x="6738991" y="5350940"/>
            <a:ext cx="889627" cy="300082"/>
          </a:xfrm>
          <a:prstGeom prst="rect">
            <a:avLst/>
          </a:prstGeom>
          <a:noFill/>
          <a:ln w="28575">
            <a:solidFill>
              <a:srgbClr val="FFC000"/>
            </a:solidFill>
          </a:ln>
        </p:spPr>
        <p:txBody>
          <a:bodyPr wrap="square" rtlCol="0">
            <a:spAutoFit/>
          </a:bodyPr>
          <a:lstStyle>
            <a:defPPr>
              <a:defRPr lang="en-US"/>
            </a:defPPr>
            <a:lvl1pPr>
              <a:defRPr sz="900"/>
            </a:lvl1pPr>
          </a:lstStyle>
          <a:p>
            <a:r>
              <a:rPr lang="en-US" sz="675" dirty="0"/>
              <a:t>Monitoring Q3 by 5</a:t>
            </a:r>
            <a:r>
              <a:rPr lang="en-US" sz="675" baseline="30000" dirty="0"/>
              <a:t>th</a:t>
            </a:r>
            <a:r>
              <a:rPr lang="en-US" sz="675" dirty="0"/>
              <a:t> of  Jan 2018</a:t>
            </a:r>
          </a:p>
        </p:txBody>
      </p:sp>
      <p:pic>
        <p:nvPicPr>
          <p:cNvPr id="97" name="Picture 96">
            <a:extLst>
              <a:ext uri="{FF2B5EF4-FFF2-40B4-BE49-F238E27FC236}">
                <a16:creationId xmlns:a16="http://schemas.microsoft.com/office/drawing/2014/main" id="{D86E9CE5-B11E-4855-B221-A82879D8EDA4}"/>
              </a:ext>
            </a:extLst>
          </p:cNvPr>
          <p:cNvPicPr>
            <a:picLocks noChangeAspect="1"/>
          </p:cNvPicPr>
          <p:nvPr/>
        </p:nvPicPr>
        <p:blipFill>
          <a:blip r:embed="rId80"/>
          <a:stretch>
            <a:fillRect/>
          </a:stretch>
        </p:blipFill>
        <p:spPr>
          <a:xfrm>
            <a:off x="4727169" y="1964722"/>
            <a:ext cx="34289" cy="3771784"/>
          </a:xfrm>
          <a:prstGeom prst="rect">
            <a:avLst/>
          </a:prstGeom>
        </p:spPr>
      </p:pic>
      <p:pic>
        <p:nvPicPr>
          <p:cNvPr id="98" name="Picture 97">
            <a:extLst>
              <a:ext uri="{FF2B5EF4-FFF2-40B4-BE49-F238E27FC236}">
                <a16:creationId xmlns:a16="http://schemas.microsoft.com/office/drawing/2014/main" id="{3DFE53AE-73AE-4A4F-B623-81845A115566}"/>
              </a:ext>
            </a:extLst>
          </p:cNvPr>
          <p:cNvPicPr>
            <a:picLocks noChangeAspect="1"/>
          </p:cNvPicPr>
          <p:nvPr/>
        </p:nvPicPr>
        <p:blipFill>
          <a:blip r:embed="rId80"/>
          <a:stretch>
            <a:fillRect/>
          </a:stretch>
        </p:blipFill>
        <p:spPr>
          <a:xfrm>
            <a:off x="6721582" y="1973693"/>
            <a:ext cx="32007" cy="3520745"/>
          </a:xfrm>
          <a:prstGeom prst="rect">
            <a:avLst/>
          </a:prstGeom>
        </p:spPr>
      </p:pic>
      <p:pic>
        <p:nvPicPr>
          <p:cNvPr id="99" name="Picture 98">
            <a:extLst>
              <a:ext uri="{FF2B5EF4-FFF2-40B4-BE49-F238E27FC236}">
                <a16:creationId xmlns:a16="http://schemas.microsoft.com/office/drawing/2014/main" id="{46CAAC54-BB3C-4C3E-9E39-E8DA6357053B}"/>
              </a:ext>
            </a:extLst>
          </p:cNvPr>
          <p:cNvPicPr>
            <a:picLocks noChangeAspect="1"/>
          </p:cNvPicPr>
          <p:nvPr/>
        </p:nvPicPr>
        <p:blipFill>
          <a:blip r:embed="rId80"/>
          <a:stretch>
            <a:fillRect/>
          </a:stretch>
        </p:blipFill>
        <p:spPr>
          <a:xfrm>
            <a:off x="861395" y="2032328"/>
            <a:ext cx="32007" cy="3520745"/>
          </a:xfrm>
          <a:prstGeom prst="rect">
            <a:avLst/>
          </a:prstGeom>
        </p:spPr>
      </p:pic>
      <p:pic>
        <p:nvPicPr>
          <p:cNvPr id="100" name="Picture 99">
            <a:extLst>
              <a:ext uri="{FF2B5EF4-FFF2-40B4-BE49-F238E27FC236}">
                <a16:creationId xmlns:a16="http://schemas.microsoft.com/office/drawing/2014/main" id="{CA7E42D8-50D1-4EF1-BF3A-02B1D83E5988}"/>
              </a:ext>
            </a:extLst>
          </p:cNvPr>
          <p:cNvPicPr>
            <a:picLocks noChangeAspect="1"/>
          </p:cNvPicPr>
          <p:nvPr/>
        </p:nvPicPr>
        <p:blipFill>
          <a:blip r:embed="rId80"/>
          <a:stretch>
            <a:fillRect/>
          </a:stretch>
        </p:blipFill>
        <p:spPr>
          <a:xfrm>
            <a:off x="8650640" y="1973693"/>
            <a:ext cx="32007" cy="3520745"/>
          </a:xfrm>
          <a:prstGeom prst="rect">
            <a:avLst/>
          </a:prstGeom>
        </p:spPr>
      </p:pic>
      <p:sp>
        <p:nvSpPr>
          <p:cNvPr id="101" name="Left Arrow 1853">
            <a:extLst>
              <a:ext uri="{FF2B5EF4-FFF2-40B4-BE49-F238E27FC236}">
                <a16:creationId xmlns:a16="http://schemas.microsoft.com/office/drawing/2014/main" id="{F6F7DD97-D861-4D5D-8005-AA7F5A7D9A0F}"/>
              </a:ext>
            </a:extLst>
          </p:cNvPr>
          <p:cNvSpPr/>
          <p:nvPr/>
        </p:nvSpPr>
        <p:spPr>
          <a:xfrm>
            <a:off x="718127" y="5334845"/>
            <a:ext cx="139473" cy="183137"/>
          </a:xfrm>
          <a:prstGeom prst="leftArrow">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pic>
        <p:nvPicPr>
          <p:cNvPr id="102" name="Picture 101">
            <a:extLst>
              <a:ext uri="{FF2B5EF4-FFF2-40B4-BE49-F238E27FC236}">
                <a16:creationId xmlns:a16="http://schemas.microsoft.com/office/drawing/2014/main" id="{934B0447-A3C2-4CEF-90EC-5CA1E7AE0E65}"/>
              </a:ext>
            </a:extLst>
          </p:cNvPr>
          <p:cNvPicPr>
            <a:picLocks noChangeAspect="1"/>
          </p:cNvPicPr>
          <p:nvPr/>
        </p:nvPicPr>
        <p:blipFill>
          <a:blip r:embed="rId81"/>
          <a:stretch>
            <a:fillRect/>
          </a:stretch>
        </p:blipFill>
        <p:spPr>
          <a:xfrm>
            <a:off x="2626395" y="5323122"/>
            <a:ext cx="150889" cy="212952"/>
          </a:xfrm>
          <a:prstGeom prst="rect">
            <a:avLst/>
          </a:prstGeom>
        </p:spPr>
      </p:pic>
      <p:pic>
        <p:nvPicPr>
          <p:cNvPr id="103" name="Picture 102">
            <a:extLst>
              <a:ext uri="{FF2B5EF4-FFF2-40B4-BE49-F238E27FC236}">
                <a16:creationId xmlns:a16="http://schemas.microsoft.com/office/drawing/2014/main" id="{F989AE20-5FD1-4E6E-B9DF-1B5D459A77A5}"/>
              </a:ext>
            </a:extLst>
          </p:cNvPr>
          <p:cNvPicPr>
            <a:picLocks noChangeAspect="1"/>
          </p:cNvPicPr>
          <p:nvPr/>
        </p:nvPicPr>
        <p:blipFill>
          <a:blip r:embed="rId82"/>
          <a:stretch>
            <a:fillRect/>
          </a:stretch>
        </p:blipFill>
        <p:spPr>
          <a:xfrm>
            <a:off x="4581504" y="5320524"/>
            <a:ext cx="150889" cy="212952"/>
          </a:xfrm>
          <a:prstGeom prst="rect">
            <a:avLst/>
          </a:prstGeom>
        </p:spPr>
      </p:pic>
      <p:pic>
        <p:nvPicPr>
          <p:cNvPr id="104" name="Picture 103">
            <a:extLst>
              <a:ext uri="{FF2B5EF4-FFF2-40B4-BE49-F238E27FC236}">
                <a16:creationId xmlns:a16="http://schemas.microsoft.com/office/drawing/2014/main" id="{32660423-2AC2-47CE-BABA-8D5E6CDBDC11}"/>
              </a:ext>
            </a:extLst>
          </p:cNvPr>
          <p:cNvPicPr>
            <a:picLocks noChangeAspect="1"/>
          </p:cNvPicPr>
          <p:nvPr/>
        </p:nvPicPr>
        <p:blipFill>
          <a:blip r:embed="rId82"/>
          <a:stretch>
            <a:fillRect/>
          </a:stretch>
        </p:blipFill>
        <p:spPr>
          <a:xfrm>
            <a:off x="6593688" y="5312080"/>
            <a:ext cx="150889" cy="201185"/>
          </a:xfrm>
          <a:prstGeom prst="rect">
            <a:avLst/>
          </a:prstGeom>
        </p:spPr>
      </p:pic>
    </p:spTree>
    <p:extLst>
      <p:ext uri="{BB962C8B-B14F-4D97-AF65-F5344CB8AC3E}">
        <p14:creationId xmlns:p14="http://schemas.microsoft.com/office/powerpoint/2010/main" val="2992729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4A5029EA-E9BD-490C-A2BA-97CE92EB03B5}"/>
              </a:ext>
            </a:extLst>
          </p:cNvPr>
          <p:cNvSpPr/>
          <p:nvPr/>
        </p:nvSpPr>
        <p:spPr>
          <a:xfrm>
            <a:off x="0" y="0"/>
            <a:ext cx="91440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B4E31A1-AE4D-4E1A-B413-1EEBBB5E4DB0}"/>
              </a:ext>
            </a:extLst>
          </p:cNvPr>
          <p:cNvSpPr>
            <a:spLocks noGrp="1"/>
          </p:cNvSpPr>
          <p:nvPr>
            <p:ph type="sldNum" sz="quarter" idx="11"/>
          </p:nvPr>
        </p:nvSpPr>
        <p:spPr/>
        <p:txBody>
          <a:bodyPr/>
          <a:lstStyle/>
          <a:p>
            <a:fld id="{6F95C33E-24F2-452D-AE9F-D6633E523EED}" type="slidenum">
              <a:rPr lang="en-ZA" smtClean="0"/>
              <a:pPr/>
              <a:t>74</a:t>
            </a:fld>
            <a:endParaRPr lang="en-ZA"/>
          </a:p>
        </p:txBody>
      </p:sp>
      <p:cxnSp>
        <p:nvCxnSpPr>
          <p:cNvPr id="3" name="OTLSHAPE_M_20f9ca03c52a4b268fb545048b477702_Connector2">
            <a:extLst>
              <a:ext uri="{FF2B5EF4-FFF2-40B4-BE49-F238E27FC236}">
                <a16:creationId xmlns:a16="http://schemas.microsoft.com/office/drawing/2014/main" id="{E58C1FA4-B1F2-4FA4-BF6F-2B9562BF48D9}"/>
              </a:ext>
            </a:extLst>
          </p:cNvPr>
          <p:cNvCxnSpPr/>
          <p:nvPr>
            <p:custDataLst>
              <p:tags r:id="rId1"/>
            </p:custDataLst>
          </p:nvPr>
        </p:nvCxnSpPr>
        <p:spPr>
          <a:xfrm>
            <a:off x="2302660" y="4248410"/>
            <a:ext cx="0" cy="9525"/>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OTLSHAPE_M_20f9ca03c52a4b268fb545048b477702_Connector1">
            <a:extLst>
              <a:ext uri="{FF2B5EF4-FFF2-40B4-BE49-F238E27FC236}">
                <a16:creationId xmlns:a16="http://schemas.microsoft.com/office/drawing/2014/main" id="{DF65C550-D310-4B16-BE95-A380316EDD3B}"/>
              </a:ext>
            </a:extLst>
          </p:cNvPr>
          <p:cNvCxnSpPr/>
          <p:nvPr>
            <p:custDataLst>
              <p:tags r:id="rId2"/>
            </p:custDataLst>
          </p:nvPr>
        </p:nvCxnSpPr>
        <p:spPr>
          <a:xfrm>
            <a:off x="2302660" y="3429000"/>
            <a:ext cx="0" cy="703141"/>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OTLSHAPE_M_d6870f43c7124c46acd58c51c3c1497c_Connector1">
            <a:extLst>
              <a:ext uri="{FF2B5EF4-FFF2-40B4-BE49-F238E27FC236}">
                <a16:creationId xmlns:a16="http://schemas.microsoft.com/office/drawing/2014/main" id="{10823745-39B7-481A-A1A0-9AC171386209}"/>
              </a:ext>
            </a:extLst>
          </p:cNvPr>
          <p:cNvCxnSpPr/>
          <p:nvPr>
            <p:custDataLst>
              <p:tags r:id="rId3"/>
            </p:custDataLst>
          </p:nvPr>
        </p:nvCxnSpPr>
        <p:spPr>
          <a:xfrm>
            <a:off x="6113177" y="3429000"/>
            <a:ext cx="6260" cy="1819146"/>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OTLSHAPE_M_3ffefab4a81345a8b30117066f53f829_Connector1">
            <a:extLst>
              <a:ext uri="{FF2B5EF4-FFF2-40B4-BE49-F238E27FC236}">
                <a16:creationId xmlns:a16="http://schemas.microsoft.com/office/drawing/2014/main" id="{1FEF1504-2DE0-4FD9-AC71-8B8FD0A4C998}"/>
              </a:ext>
            </a:extLst>
          </p:cNvPr>
          <p:cNvCxnSpPr/>
          <p:nvPr>
            <p:custDataLst>
              <p:tags r:id="rId4"/>
            </p:custDataLst>
          </p:nvPr>
        </p:nvCxnSpPr>
        <p:spPr>
          <a:xfrm>
            <a:off x="6727776" y="3429000"/>
            <a:ext cx="0" cy="459518"/>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OTLSHAPE_M_a6d315eb597f4a0987e52d5a1df0b38f_Connector1">
            <a:extLst>
              <a:ext uri="{FF2B5EF4-FFF2-40B4-BE49-F238E27FC236}">
                <a16:creationId xmlns:a16="http://schemas.microsoft.com/office/drawing/2014/main" id="{097B1BF2-29F8-4C87-96B2-C9C489428FA5}"/>
              </a:ext>
            </a:extLst>
          </p:cNvPr>
          <p:cNvCxnSpPr/>
          <p:nvPr>
            <p:custDataLst>
              <p:tags r:id="rId5"/>
            </p:custDataLst>
          </p:nvPr>
        </p:nvCxnSpPr>
        <p:spPr>
          <a:xfrm>
            <a:off x="6113177" y="3429000"/>
            <a:ext cx="0" cy="1585944"/>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OTLSHAPE_M_a114064d12664cca9c1bc893e048135f_Connector1">
            <a:extLst>
              <a:ext uri="{FF2B5EF4-FFF2-40B4-BE49-F238E27FC236}">
                <a16:creationId xmlns:a16="http://schemas.microsoft.com/office/drawing/2014/main" id="{B059C089-26C9-4D7F-A24D-A308F601D1AA}"/>
              </a:ext>
            </a:extLst>
          </p:cNvPr>
          <p:cNvCxnSpPr/>
          <p:nvPr>
            <p:custDataLst>
              <p:tags r:id="rId6"/>
            </p:custDataLst>
          </p:nvPr>
        </p:nvCxnSpPr>
        <p:spPr>
          <a:xfrm>
            <a:off x="2302660" y="3429001"/>
            <a:ext cx="0" cy="395573"/>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M_63fe49c923a84bb5830f78914c9a387a_Connector4">
            <a:extLst>
              <a:ext uri="{FF2B5EF4-FFF2-40B4-BE49-F238E27FC236}">
                <a16:creationId xmlns:a16="http://schemas.microsoft.com/office/drawing/2014/main" id="{79AE61D1-B8AF-47F7-827B-DF4487E0EC7B}"/>
              </a:ext>
            </a:extLst>
          </p:cNvPr>
          <p:cNvCxnSpPr/>
          <p:nvPr>
            <p:custDataLst>
              <p:tags r:id="rId7"/>
            </p:custDataLst>
          </p:nvPr>
        </p:nvCxnSpPr>
        <p:spPr>
          <a:xfrm>
            <a:off x="2056820" y="5056487"/>
            <a:ext cx="0" cy="383318"/>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OTLSHAPE_M_63fe49c923a84bb5830f78914c9a387a_Connector3">
            <a:extLst>
              <a:ext uri="{FF2B5EF4-FFF2-40B4-BE49-F238E27FC236}">
                <a16:creationId xmlns:a16="http://schemas.microsoft.com/office/drawing/2014/main" id="{F56653D6-C301-4DE8-B9BF-0301F6CA5F4A}"/>
              </a:ext>
            </a:extLst>
          </p:cNvPr>
          <p:cNvCxnSpPr/>
          <p:nvPr>
            <p:custDataLst>
              <p:tags r:id="rId8"/>
            </p:custDataLst>
          </p:nvPr>
        </p:nvCxnSpPr>
        <p:spPr>
          <a:xfrm>
            <a:off x="2056820" y="4535406"/>
            <a:ext cx="0" cy="9525"/>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OTLSHAPE_M_63fe49c923a84bb5830f78914c9a387a_Connector2">
            <a:extLst>
              <a:ext uri="{FF2B5EF4-FFF2-40B4-BE49-F238E27FC236}">
                <a16:creationId xmlns:a16="http://schemas.microsoft.com/office/drawing/2014/main" id="{FB37B324-DCDE-4BB5-9C10-BBB1A0740A41}"/>
              </a:ext>
            </a:extLst>
          </p:cNvPr>
          <p:cNvCxnSpPr/>
          <p:nvPr>
            <p:custDataLst>
              <p:tags r:id="rId9"/>
            </p:custDataLst>
          </p:nvPr>
        </p:nvCxnSpPr>
        <p:spPr>
          <a:xfrm>
            <a:off x="2056820" y="4248410"/>
            <a:ext cx="0" cy="9525"/>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OTLSHAPE_M_63fe49c923a84bb5830f78914c9a387a_Connector1">
            <a:extLst>
              <a:ext uri="{FF2B5EF4-FFF2-40B4-BE49-F238E27FC236}">
                <a16:creationId xmlns:a16="http://schemas.microsoft.com/office/drawing/2014/main" id="{531604FD-162B-422B-BBF0-8290189D04D9}"/>
              </a:ext>
            </a:extLst>
          </p:cNvPr>
          <p:cNvCxnSpPr/>
          <p:nvPr>
            <p:custDataLst>
              <p:tags r:id="rId10"/>
            </p:custDataLst>
          </p:nvPr>
        </p:nvCxnSpPr>
        <p:spPr>
          <a:xfrm>
            <a:off x="2056820" y="3429000"/>
            <a:ext cx="0" cy="703141"/>
          </a:xfrm>
          <a:prstGeom prst="line">
            <a:avLst/>
          </a:prstGeom>
          <a:ln w="9525" cap="flat" cmpd="sng" algn="ctr">
            <a:solidFill>
              <a:srgbClr val="96D6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M_912f487fe4124d2b813daefdf1053c99_Connector1">
            <a:extLst>
              <a:ext uri="{FF2B5EF4-FFF2-40B4-BE49-F238E27FC236}">
                <a16:creationId xmlns:a16="http://schemas.microsoft.com/office/drawing/2014/main" id="{B50D0C4A-6A80-4960-8B6D-C7A4DF1FBFCF}"/>
              </a:ext>
            </a:extLst>
          </p:cNvPr>
          <p:cNvCxnSpPr/>
          <p:nvPr>
            <p:custDataLst>
              <p:tags r:id="rId11"/>
            </p:custDataLst>
          </p:nvPr>
        </p:nvCxnSpPr>
        <p:spPr>
          <a:xfrm>
            <a:off x="1810980" y="3429000"/>
            <a:ext cx="0" cy="936789"/>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OTLSHAPE_M_4104e332e63a4b18bbebd07f5a14c114_Connector1">
            <a:extLst>
              <a:ext uri="{FF2B5EF4-FFF2-40B4-BE49-F238E27FC236}">
                <a16:creationId xmlns:a16="http://schemas.microsoft.com/office/drawing/2014/main" id="{E73DAC6B-0ADF-494C-A30F-BD8BA9FDAE3F}"/>
              </a:ext>
            </a:extLst>
          </p:cNvPr>
          <p:cNvCxnSpPr/>
          <p:nvPr>
            <p:custDataLst>
              <p:tags r:id="rId12"/>
            </p:custDataLst>
          </p:nvPr>
        </p:nvCxnSpPr>
        <p:spPr>
          <a:xfrm flipH="1">
            <a:off x="1780455" y="3429000"/>
            <a:ext cx="30526" cy="1097668"/>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M_3acbb9e63f974ef786daf256147eea78_Connector1">
            <a:extLst>
              <a:ext uri="{FF2B5EF4-FFF2-40B4-BE49-F238E27FC236}">
                <a16:creationId xmlns:a16="http://schemas.microsoft.com/office/drawing/2014/main" id="{A910B6C4-AA1E-4033-9F5D-03F28AB6829F}"/>
              </a:ext>
            </a:extLst>
          </p:cNvPr>
          <p:cNvCxnSpPr/>
          <p:nvPr>
            <p:custDataLst>
              <p:tags r:id="rId13"/>
            </p:custDataLst>
          </p:nvPr>
        </p:nvCxnSpPr>
        <p:spPr>
          <a:xfrm>
            <a:off x="6113177" y="3429001"/>
            <a:ext cx="0" cy="1054703"/>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M_60e0110cce104cdf8613d7b2a71124cf_Connector1">
            <a:extLst>
              <a:ext uri="{FF2B5EF4-FFF2-40B4-BE49-F238E27FC236}">
                <a16:creationId xmlns:a16="http://schemas.microsoft.com/office/drawing/2014/main" id="{5CCD20C0-7D76-4A64-9018-BFBA46101AF3}"/>
              </a:ext>
            </a:extLst>
          </p:cNvPr>
          <p:cNvCxnSpPr/>
          <p:nvPr>
            <p:custDataLst>
              <p:tags r:id="rId14"/>
            </p:custDataLst>
          </p:nvPr>
        </p:nvCxnSpPr>
        <p:spPr>
          <a:xfrm>
            <a:off x="5498577" y="3429000"/>
            <a:ext cx="28854" cy="1028690"/>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M_cd7d72de936543bb893de1cbe4090d4a_Connector1">
            <a:extLst>
              <a:ext uri="{FF2B5EF4-FFF2-40B4-BE49-F238E27FC236}">
                <a16:creationId xmlns:a16="http://schemas.microsoft.com/office/drawing/2014/main" id="{DD66F27B-5266-42D4-9305-E07108BF20B7}"/>
              </a:ext>
            </a:extLst>
          </p:cNvPr>
          <p:cNvCxnSpPr>
            <a:endCxn id="77" idx="0"/>
          </p:cNvCxnSpPr>
          <p:nvPr>
            <p:custDataLst>
              <p:tags r:id="rId15"/>
            </p:custDataLst>
          </p:nvPr>
        </p:nvCxnSpPr>
        <p:spPr>
          <a:xfrm flipH="1">
            <a:off x="1429925" y="3429001"/>
            <a:ext cx="12296" cy="1553788"/>
          </a:xfrm>
          <a:prstGeom prst="line">
            <a:avLst/>
          </a:prstGeom>
          <a:ln w="9525" cap="flat" cmpd="sng" algn="ctr">
            <a:solidFill>
              <a:srgbClr val="FEBA0A">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2e62579841cf41dd90369115afb5ad54_Connector1">
            <a:extLst>
              <a:ext uri="{FF2B5EF4-FFF2-40B4-BE49-F238E27FC236}">
                <a16:creationId xmlns:a16="http://schemas.microsoft.com/office/drawing/2014/main" id="{CF6B01CA-B629-409A-A5BC-1A1A839BFAF1}"/>
              </a:ext>
            </a:extLst>
          </p:cNvPr>
          <p:cNvCxnSpPr/>
          <p:nvPr>
            <p:custDataLst>
              <p:tags r:id="rId16"/>
            </p:custDataLst>
          </p:nvPr>
        </p:nvCxnSpPr>
        <p:spPr>
          <a:xfrm flipH="1">
            <a:off x="5034427" y="3336035"/>
            <a:ext cx="21962" cy="2117222"/>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5de66dd92b1446a189a768f34ac1772e_Connector1">
            <a:extLst>
              <a:ext uri="{FF2B5EF4-FFF2-40B4-BE49-F238E27FC236}">
                <a16:creationId xmlns:a16="http://schemas.microsoft.com/office/drawing/2014/main" id="{2600EC0A-1FC2-4B0C-85E1-D5A3EC956606}"/>
              </a:ext>
            </a:extLst>
          </p:cNvPr>
          <p:cNvCxnSpPr>
            <a:endCxn id="71" idx="0"/>
          </p:cNvCxnSpPr>
          <p:nvPr>
            <p:custDataLst>
              <p:tags r:id="rId17"/>
            </p:custDataLst>
          </p:nvPr>
        </p:nvCxnSpPr>
        <p:spPr>
          <a:xfrm>
            <a:off x="1188631" y="3546925"/>
            <a:ext cx="26800" cy="2189660"/>
          </a:xfrm>
          <a:prstGeom prst="line">
            <a:avLst/>
          </a:prstGeom>
          <a:ln w="9525" cap="flat" cmpd="sng" algn="ctr">
            <a:solidFill>
              <a:srgbClr val="737373">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3db8eb2293fb4f649e0b290eec1c5985_Connector1">
            <a:extLst>
              <a:ext uri="{FF2B5EF4-FFF2-40B4-BE49-F238E27FC236}">
                <a16:creationId xmlns:a16="http://schemas.microsoft.com/office/drawing/2014/main" id="{7BDBACCF-AAAE-4205-ABD5-541605D3B471}"/>
              </a:ext>
            </a:extLst>
          </p:cNvPr>
          <p:cNvCxnSpPr/>
          <p:nvPr>
            <p:custDataLst>
              <p:tags r:id="rId18"/>
            </p:custDataLst>
          </p:nvPr>
        </p:nvCxnSpPr>
        <p:spPr>
          <a:xfrm>
            <a:off x="2917259" y="2619787"/>
            <a:ext cx="0" cy="523463"/>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e3948432e6b74d3c92b239dc25365336_Connector1">
            <a:extLst>
              <a:ext uri="{FF2B5EF4-FFF2-40B4-BE49-F238E27FC236}">
                <a16:creationId xmlns:a16="http://schemas.microsoft.com/office/drawing/2014/main" id="{8F58826C-E4E0-4AA8-869F-8109839984BF}"/>
              </a:ext>
            </a:extLst>
          </p:cNvPr>
          <p:cNvCxnSpPr/>
          <p:nvPr>
            <p:custDataLst>
              <p:tags r:id="rId19"/>
            </p:custDataLst>
          </p:nvPr>
        </p:nvCxnSpPr>
        <p:spPr>
          <a:xfrm>
            <a:off x="5457930" y="1685194"/>
            <a:ext cx="0" cy="1458056"/>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e341998f1a1f4aaa87837cf43e618842_Connector1">
            <a:extLst>
              <a:ext uri="{FF2B5EF4-FFF2-40B4-BE49-F238E27FC236}">
                <a16:creationId xmlns:a16="http://schemas.microsoft.com/office/drawing/2014/main" id="{A10D2216-1C4A-4459-8E00-21A67AD8C138}"/>
              </a:ext>
            </a:extLst>
          </p:cNvPr>
          <p:cNvCxnSpPr/>
          <p:nvPr>
            <p:custDataLst>
              <p:tags r:id="rId20"/>
            </p:custDataLst>
          </p:nvPr>
        </p:nvCxnSpPr>
        <p:spPr>
          <a:xfrm>
            <a:off x="1933901" y="1429417"/>
            <a:ext cx="0" cy="1713833"/>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000e3c20835d4d78b245bfa51366e074_Connector1">
            <a:extLst>
              <a:ext uri="{FF2B5EF4-FFF2-40B4-BE49-F238E27FC236}">
                <a16:creationId xmlns:a16="http://schemas.microsoft.com/office/drawing/2014/main" id="{A21B7160-044B-47AD-9DF6-FAB4838B0236}"/>
              </a:ext>
            </a:extLst>
          </p:cNvPr>
          <p:cNvCxnSpPr/>
          <p:nvPr>
            <p:custDataLst>
              <p:tags r:id="rId21"/>
            </p:custDataLst>
          </p:nvPr>
        </p:nvCxnSpPr>
        <p:spPr>
          <a:xfrm>
            <a:off x="8079895" y="2683732"/>
            <a:ext cx="0" cy="459518"/>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c95635260885493d90d986461bf3493c_Connector2">
            <a:extLst>
              <a:ext uri="{FF2B5EF4-FFF2-40B4-BE49-F238E27FC236}">
                <a16:creationId xmlns:a16="http://schemas.microsoft.com/office/drawing/2014/main" id="{D2B4E268-FF42-40AC-ADFA-5F58EDBDAF0A}"/>
              </a:ext>
            </a:extLst>
          </p:cNvPr>
          <p:cNvCxnSpPr/>
          <p:nvPr>
            <p:custDataLst>
              <p:tags r:id="rId22"/>
            </p:custDataLst>
          </p:nvPr>
        </p:nvCxnSpPr>
        <p:spPr>
          <a:xfrm>
            <a:off x="6604856" y="2855532"/>
            <a:ext cx="0" cy="287719"/>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c95635260885493d90d986461bf3493c_Connector1">
            <a:extLst>
              <a:ext uri="{FF2B5EF4-FFF2-40B4-BE49-F238E27FC236}">
                <a16:creationId xmlns:a16="http://schemas.microsoft.com/office/drawing/2014/main" id="{2272117F-4391-4D7D-9490-ECE87D151F3D}"/>
              </a:ext>
            </a:extLst>
          </p:cNvPr>
          <p:cNvCxnSpPr/>
          <p:nvPr>
            <p:custDataLst>
              <p:tags r:id="rId23"/>
            </p:custDataLst>
          </p:nvPr>
        </p:nvCxnSpPr>
        <p:spPr>
          <a:xfrm>
            <a:off x="6604856" y="2152492"/>
            <a:ext cx="0" cy="319373"/>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b14641509bd848d1b55152e3e7b772a6_Connector1">
            <a:extLst>
              <a:ext uri="{FF2B5EF4-FFF2-40B4-BE49-F238E27FC236}">
                <a16:creationId xmlns:a16="http://schemas.microsoft.com/office/drawing/2014/main" id="{6642310F-637A-43BD-A5F8-2B47EE9A24D5}"/>
              </a:ext>
            </a:extLst>
          </p:cNvPr>
          <p:cNvCxnSpPr/>
          <p:nvPr>
            <p:custDataLst>
              <p:tags r:id="rId24"/>
            </p:custDataLst>
          </p:nvPr>
        </p:nvCxnSpPr>
        <p:spPr>
          <a:xfrm>
            <a:off x="5485254" y="2714986"/>
            <a:ext cx="0" cy="459518"/>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786e76bf2ed143619e0778c35bec560a_Connector1">
            <a:extLst>
              <a:ext uri="{FF2B5EF4-FFF2-40B4-BE49-F238E27FC236}">
                <a16:creationId xmlns:a16="http://schemas.microsoft.com/office/drawing/2014/main" id="{7DA1E359-7A91-479D-B491-74AE102C208F}"/>
              </a:ext>
            </a:extLst>
          </p:cNvPr>
          <p:cNvCxnSpPr/>
          <p:nvPr>
            <p:custDataLst>
              <p:tags r:id="rId25"/>
            </p:custDataLst>
          </p:nvPr>
        </p:nvCxnSpPr>
        <p:spPr>
          <a:xfrm>
            <a:off x="1933901" y="2024602"/>
            <a:ext cx="0" cy="1118648"/>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TLSHAPE_TB_00000000000000000000000000000000_LeftEndCaps">
            <a:extLst>
              <a:ext uri="{FF2B5EF4-FFF2-40B4-BE49-F238E27FC236}">
                <a16:creationId xmlns:a16="http://schemas.microsoft.com/office/drawing/2014/main" id="{A95AFCE1-5F27-4085-82CA-6EC26BABA898}"/>
              </a:ext>
            </a:extLst>
          </p:cNvPr>
          <p:cNvSpPr txBox="1"/>
          <p:nvPr>
            <p:custDataLst>
              <p:tags r:id="rId26"/>
            </p:custDataLst>
          </p:nvPr>
        </p:nvSpPr>
        <p:spPr>
          <a:xfrm>
            <a:off x="238349" y="3182251"/>
            <a:ext cx="338298" cy="207749"/>
          </a:xfrm>
          <a:prstGeom prst="rect">
            <a:avLst/>
          </a:prstGeom>
          <a:noFill/>
        </p:spPr>
        <p:txBody>
          <a:bodyPr vert="horz" wrap="none" lIns="0" tIns="0" rIns="0" bIns="0" rtlCol="0" anchor="ctr" anchorCtr="0">
            <a:spAutoFit/>
          </a:bodyPr>
          <a:lstStyle/>
          <a:p>
            <a:pPr algn="ctr"/>
            <a:r>
              <a:rPr lang="en-US" sz="1350" b="1" spc="-28">
                <a:solidFill>
                  <a:srgbClr val="C0504D"/>
                </a:solidFill>
                <a:latin typeface="Calibri" panose="020F0502020204030204" pitchFamily="34" charset="0"/>
              </a:rPr>
              <a:t>2017</a:t>
            </a:r>
          </a:p>
        </p:txBody>
      </p:sp>
      <p:sp>
        <p:nvSpPr>
          <p:cNvPr id="29" name="OTLSHAPE_TB_00000000000000000000000000000000_RightEndCaps">
            <a:extLst>
              <a:ext uri="{FF2B5EF4-FFF2-40B4-BE49-F238E27FC236}">
                <a16:creationId xmlns:a16="http://schemas.microsoft.com/office/drawing/2014/main" id="{A03FA342-4C27-4587-8A43-D57B2959B3B6}"/>
              </a:ext>
            </a:extLst>
          </p:cNvPr>
          <p:cNvSpPr txBox="1"/>
          <p:nvPr>
            <p:custDataLst>
              <p:tags r:id="rId27"/>
            </p:custDataLst>
          </p:nvPr>
        </p:nvSpPr>
        <p:spPr>
          <a:xfrm>
            <a:off x="8558500" y="3182251"/>
            <a:ext cx="338298" cy="207749"/>
          </a:xfrm>
          <a:prstGeom prst="rect">
            <a:avLst/>
          </a:prstGeom>
          <a:noFill/>
        </p:spPr>
        <p:txBody>
          <a:bodyPr vert="horz" wrap="none" lIns="0" tIns="0" rIns="0" bIns="0" rtlCol="0" anchor="ctr" anchorCtr="0">
            <a:spAutoFit/>
          </a:bodyPr>
          <a:lstStyle/>
          <a:p>
            <a:pPr algn="ctr"/>
            <a:r>
              <a:rPr lang="en-US" sz="1350" b="1" spc="-28">
                <a:solidFill>
                  <a:srgbClr val="C0504D"/>
                </a:solidFill>
                <a:latin typeface="Calibri" panose="020F0502020204030204" pitchFamily="34" charset="0"/>
              </a:rPr>
              <a:t>2017</a:t>
            </a:r>
          </a:p>
        </p:txBody>
      </p:sp>
      <p:sp>
        <p:nvSpPr>
          <p:cNvPr id="30" name="OTLSHAPE_TB_00000000000000000000000000000000_ScaleContainer">
            <a:extLst>
              <a:ext uri="{FF2B5EF4-FFF2-40B4-BE49-F238E27FC236}">
                <a16:creationId xmlns:a16="http://schemas.microsoft.com/office/drawing/2014/main" id="{9038DFE7-D0E3-45A9-AFE6-4BBAC0BD875E}"/>
              </a:ext>
            </a:extLst>
          </p:cNvPr>
          <p:cNvSpPr/>
          <p:nvPr>
            <p:custDataLst>
              <p:tags r:id="rId28"/>
            </p:custDataLst>
          </p:nvPr>
        </p:nvSpPr>
        <p:spPr>
          <a:xfrm>
            <a:off x="721487" y="3134373"/>
            <a:ext cx="7753350" cy="285750"/>
          </a:xfrm>
          <a:prstGeom prst="rect">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TLSHAPE_TB_00000000000000000000000000000000_TimescaleInterval1">
            <a:extLst>
              <a:ext uri="{FF2B5EF4-FFF2-40B4-BE49-F238E27FC236}">
                <a16:creationId xmlns:a16="http://schemas.microsoft.com/office/drawing/2014/main" id="{48125CD6-C827-4866-BC22-5D8FC3B8CF67}"/>
              </a:ext>
            </a:extLst>
          </p:cNvPr>
          <p:cNvSpPr txBox="1"/>
          <p:nvPr>
            <p:custDataLst>
              <p:tags r:id="rId29"/>
            </p:custDataLst>
          </p:nvPr>
        </p:nvSpPr>
        <p:spPr>
          <a:xfrm>
            <a:off x="747649" y="3216355"/>
            <a:ext cx="56603" cy="139541"/>
          </a:xfrm>
          <a:prstGeom prst="rect">
            <a:avLst/>
          </a:prstGeom>
          <a:noFill/>
        </p:spPr>
        <p:txBody>
          <a:bodyPr vert="horz" wrap="none" lIns="0" tIns="0" rIns="0" bIns="0" rtlCol="0" anchor="ctr" anchorCtr="0">
            <a:noAutofit/>
          </a:bodyPr>
          <a:lstStyle/>
          <a:p>
            <a:r>
              <a:rPr lang="en-US" sz="900" spc="-20">
                <a:solidFill>
                  <a:schemeClr val="lt1"/>
                </a:solidFill>
                <a:latin typeface="Calibri" panose="020F0502020204030204" pitchFamily="34" charset="0"/>
              </a:rPr>
              <a:t>1</a:t>
            </a:r>
          </a:p>
        </p:txBody>
      </p:sp>
      <p:cxnSp>
        <p:nvCxnSpPr>
          <p:cNvPr id="32" name="OTLSHAPE_TB_00000000000000000000000000000000_Separator1">
            <a:extLst>
              <a:ext uri="{FF2B5EF4-FFF2-40B4-BE49-F238E27FC236}">
                <a16:creationId xmlns:a16="http://schemas.microsoft.com/office/drawing/2014/main" id="{09A07136-DDE3-44D1-9719-BC8CD905A06F}"/>
              </a:ext>
            </a:extLst>
          </p:cNvPr>
          <p:cNvCxnSpPr/>
          <p:nvPr>
            <p:custDataLst>
              <p:tags r:id="rId30"/>
            </p:custDataLst>
          </p:nvPr>
        </p:nvCxnSpPr>
        <p:spPr>
          <a:xfrm>
            <a:off x="1560462"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TLSHAPE_TB_00000000000000000000000000000000_TimescaleInterval2">
            <a:extLst>
              <a:ext uri="{FF2B5EF4-FFF2-40B4-BE49-F238E27FC236}">
                <a16:creationId xmlns:a16="http://schemas.microsoft.com/office/drawing/2014/main" id="{CBCC17B7-50F5-4243-A22E-1BD68184B473}"/>
              </a:ext>
            </a:extLst>
          </p:cNvPr>
          <p:cNvSpPr txBox="1"/>
          <p:nvPr>
            <p:custDataLst>
              <p:tags r:id="rId31"/>
            </p:custDataLst>
          </p:nvPr>
        </p:nvSpPr>
        <p:spPr>
          <a:xfrm>
            <a:off x="1608088" y="3216355"/>
            <a:ext cx="56603" cy="139541"/>
          </a:xfrm>
          <a:prstGeom prst="rect">
            <a:avLst/>
          </a:prstGeom>
          <a:noFill/>
        </p:spPr>
        <p:txBody>
          <a:bodyPr vert="horz" wrap="none" lIns="0" tIns="0" rIns="0" bIns="0" rtlCol="0" anchor="ctr" anchorCtr="0">
            <a:noAutofit/>
          </a:bodyPr>
          <a:lstStyle/>
          <a:p>
            <a:endParaRPr lang="en-US" sz="900" spc="-20" dirty="0">
              <a:solidFill>
                <a:schemeClr val="lt1"/>
              </a:solidFill>
              <a:latin typeface="Calibri" panose="020F0502020204030204" pitchFamily="34" charset="0"/>
            </a:endParaRPr>
          </a:p>
        </p:txBody>
      </p:sp>
      <p:cxnSp>
        <p:nvCxnSpPr>
          <p:cNvPr id="34" name="OTLSHAPE_TB_00000000000000000000000000000000_Separator2">
            <a:extLst>
              <a:ext uri="{FF2B5EF4-FFF2-40B4-BE49-F238E27FC236}">
                <a16:creationId xmlns:a16="http://schemas.microsoft.com/office/drawing/2014/main" id="{214CB8A5-3C85-4510-ABF9-15EE0EBE7173}"/>
              </a:ext>
            </a:extLst>
          </p:cNvPr>
          <p:cNvCxnSpPr/>
          <p:nvPr>
            <p:custDataLst>
              <p:tags r:id="rId32"/>
            </p:custDataLst>
          </p:nvPr>
        </p:nvCxnSpPr>
        <p:spPr>
          <a:xfrm>
            <a:off x="2420901"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TLSHAPE_TB_00000000000000000000000000000000_TimescaleInterval3">
            <a:extLst>
              <a:ext uri="{FF2B5EF4-FFF2-40B4-BE49-F238E27FC236}">
                <a16:creationId xmlns:a16="http://schemas.microsoft.com/office/drawing/2014/main" id="{FCA22E05-59F6-48AC-8731-6966A5CB58FA}"/>
              </a:ext>
            </a:extLst>
          </p:cNvPr>
          <p:cNvSpPr txBox="1"/>
          <p:nvPr>
            <p:custDataLst>
              <p:tags r:id="rId33"/>
            </p:custDataLst>
          </p:nvPr>
        </p:nvSpPr>
        <p:spPr>
          <a:xfrm flipH="1">
            <a:off x="2008476" y="3216355"/>
            <a:ext cx="122522" cy="139541"/>
          </a:xfrm>
          <a:prstGeom prst="rect">
            <a:avLst/>
          </a:prstGeom>
          <a:noFill/>
        </p:spPr>
        <p:txBody>
          <a:bodyPr vert="horz" wrap="none" lIns="0" tIns="0" rIns="0" bIns="0" rtlCol="0" anchor="ctr" anchorCtr="0">
            <a:noAutofit/>
          </a:bodyPr>
          <a:lstStyle/>
          <a:p>
            <a:r>
              <a:rPr lang="en-US" sz="900" spc="-20" dirty="0">
                <a:solidFill>
                  <a:schemeClr val="lt1"/>
                </a:solidFill>
                <a:latin typeface="Calibri" panose="020F0502020204030204" pitchFamily="34" charset="0"/>
              </a:rPr>
              <a:t>2</a:t>
            </a:r>
          </a:p>
        </p:txBody>
      </p:sp>
      <p:cxnSp>
        <p:nvCxnSpPr>
          <p:cNvPr id="36" name="OTLSHAPE_TB_00000000000000000000000000000000_Separator3">
            <a:extLst>
              <a:ext uri="{FF2B5EF4-FFF2-40B4-BE49-F238E27FC236}">
                <a16:creationId xmlns:a16="http://schemas.microsoft.com/office/drawing/2014/main" id="{9FCC2A67-C631-4A41-901A-9590DBD88FFC}"/>
              </a:ext>
            </a:extLst>
          </p:cNvPr>
          <p:cNvCxnSpPr/>
          <p:nvPr>
            <p:custDataLst>
              <p:tags r:id="rId34"/>
            </p:custDataLst>
          </p:nvPr>
        </p:nvCxnSpPr>
        <p:spPr>
          <a:xfrm>
            <a:off x="3281341"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TLSHAPE_TB_00000000000000000000000000000000_TimescaleInterval4">
            <a:extLst>
              <a:ext uri="{FF2B5EF4-FFF2-40B4-BE49-F238E27FC236}">
                <a16:creationId xmlns:a16="http://schemas.microsoft.com/office/drawing/2014/main" id="{801D46EB-0804-45CA-AC19-39570AC85D1B}"/>
              </a:ext>
            </a:extLst>
          </p:cNvPr>
          <p:cNvSpPr txBox="1"/>
          <p:nvPr>
            <p:custDataLst>
              <p:tags r:id="rId35"/>
            </p:custDataLst>
          </p:nvPr>
        </p:nvSpPr>
        <p:spPr>
          <a:xfrm>
            <a:off x="3328966" y="3216355"/>
            <a:ext cx="56603" cy="139541"/>
          </a:xfrm>
          <a:prstGeom prst="rect">
            <a:avLst/>
          </a:prstGeom>
          <a:noFill/>
        </p:spPr>
        <p:txBody>
          <a:bodyPr vert="horz" wrap="none" lIns="0" tIns="0" rIns="0" bIns="0" rtlCol="0" anchor="ctr" anchorCtr="0">
            <a:noAutofit/>
          </a:bodyPr>
          <a:lstStyle/>
          <a:p>
            <a:endParaRPr lang="en-US" sz="900" spc="-20" dirty="0">
              <a:solidFill>
                <a:schemeClr val="lt1"/>
              </a:solidFill>
              <a:latin typeface="Calibri" panose="020F0502020204030204" pitchFamily="34" charset="0"/>
            </a:endParaRPr>
          </a:p>
        </p:txBody>
      </p:sp>
      <p:cxnSp>
        <p:nvCxnSpPr>
          <p:cNvPr id="38" name="OTLSHAPE_TB_00000000000000000000000000000000_Separator4">
            <a:extLst>
              <a:ext uri="{FF2B5EF4-FFF2-40B4-BE49-F238E27FC236}">
                <a16:creationId xmlns:a16="http://schemas.microsoft.com/office/drawing/2014/main" id="{48623105-3B27-454C-AF66-10E0367A2788}"/>
              </a:ext>
            </a:extLst>
          </p:cNvPr>
          <p:cNvCxnSpPr/>
          <p:nvPr>
            <p:custDataLst>
              <p:tags r:id="rId36"/>
            </p:custDataLst>
          </p:nvPr>
        </p:nvCxnSpPr>
        <p:spPr>
          <a:xfrm>
            <a:off x="4141780"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TLSHAPE_TB_00000000000000000000000000000000_TimescaleInterval5">
            <a:extLst>
              <a:ext uri="{FF2B5EF4-FFF2-40B4-BE49-F238E27FC236}">
                <a16:creationId xmlns:a16="http://schemas.microsoft.com/office/drawing/2014/main" id="{C4A0D3DA-128E-4366-B719-08D770A914F3}"/>
              </a:ext>
            </a:extLst>
          </p:cNvPr>
          <p:cNvSpPr txBox="1"/>
          <p:nvPr>
            <p:custDataLst>
              <p:tags r:id="rId37"/>
            </p:custDataLst>
          </p:nvPr>
        </p:nvSpPr>
        <p:spPr>
          <a:xfrm flipH="1">
            <a:off x="3390744" y="3227091"/>
            <a:ext cx="66366" cy="139541"/>
          </a:xfrm>
          <a:prstGeom prst="rect">
            <a:avLst/>
          </a:prstGeom>
          <a:noFill/>
        </p:spPr>
        <p:txBody>
          <a:bodyPr vert="horz" wrap="none" lIns="0" tIns="0" rIns="0" bIns="0" rtlCol="0" anchor="ctr" anchorCtr="0">
            <a:noAutofit/>
          </a:bodyPr>
          <a:lstStyle/>
          <a:p>
            <a:r>
              <a:rPr lang="en-US" sz="900" spc="-20" dirty="0">
                <a:solidFill>
                  <a:schemeClr val="lt1"/>
                </a:solidFill>
                <a:latin typeface="Calibri" panose="020F0502020204030204" pitchFamily="34" charset="0"/>
              </a:rPr>
              <a:t>3</a:t>
            </a:r>
          </a:p>
        </p:txBody>
      </p:sp>
      <p:cxnSp>
        <p:nvCxnSpPr>
          <p:cNvPr id="40" name="OTLSHAPE_TB_00000000000000000000000000000000_Separator5">
            <a:extLst>
              <a:ext uri="{FF2B5EF4-FFF2-40B4-BE49-F238E27FC236}">
                <a16:creationId xmlns:a16="http://schemas.microsoft.com/office/drawing/2014/main" id="{4AE3C195-D105-4EEC-A92A-3A1E8CB9A206}"/>
              </a:ext>
            </a:extLst>
          </p:cNvPr>
          <p:cNvCxnSpPr/>
          <p:nvPr>
            <p:custDataLst>
              <p:tags r:id="rId38"/>
            </p:custDataLst>
          </p:nvPr>
        </p:nvCxnSpPr>
        <p:spPr>
          <a:xfrm>
            <a:off x="5002219"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TLSHAPE_TB_00000000000000000000000000000000_TimescaleInterval6">
            <a:extLst>
              <a:ext uri="{FF2B5EF4-FFF2-40B4-BE49-F238E27FC236}">
                <a16:creationId xmlns:a16="http://schemas.microsoft.com/office/drawing/2014/main" id="{B1C2BB99-6618-44A5-B3E1-F21B4FEBEF20}"/>
              </a:ext>
            </a:extLst>
          </p:cNvPr>
          <p:cNvSpPr txBox="1"/>
          <p:nvPr>
            <p:custDataLst>
              <p:tags r:id="rId39"/>
            </p:custDataLst>
          </p:nvPr>
        </p:nvSpPr>
        <p:spPr>
          <a:xfrm>
            <a:off x="5049845" y="3216355"/>
            <a:ext cx="56603" cy="139541"/>
          </a:xfrm>
          <a:prstGeom prst="rect">
            <a:avLst/>
          </a:prstGeom>
          <a:noFill/>
        </p:spPr>
        <p:txBody>
          <a:bodyPr vert="horz" wrap="none" lIns="0" tIns="0" rIns="0" bIns="0" rtlCol="0" anchor="ctr" anchorCtr="0">
            <a:noAutofit/>
          </a:bodyPr>
          <a:lstStyle/>
          <a:p>
            <a:endParaRPr lang="en-US" sz="900" spc="-20" dirty="0">
              <a:solidFill>
                <a:schemeClr val="lt1"/>
              </a:solidFill>
              <a:latin typeface="Calibri" panose="020F0502020204030204" pitchFamily="34" charset="0"/>
            </a:endParaRPr>
          </a:p>
        </p:txBody>
      </p:sp>
      <p:cxnSp>
        <p:nvCxnSpPr>
          <p:cNvPr id="42" name="OTLSHAPE_TB_00000000000000000000000000000000_Separator6">
            <a:extLst>
              <a:ext uri="{FF2B5EF4-FFF2-40B4-BE49-F238E27FC236}">
                <a16:creationId xmlns:a16="http://schemas.microsoft.com/office/drawing/2014/main" id="{033C4E94-F67C-44CC-A7D6-0AF69648286E}"/>
              </a:ext>
            </a:extLst>
          </p:cNvPr>
          <p:cNvCxnSpPr/>
          <p:nvPr>
            <p:custDataLst>
              <p:tags r:id="rId40"/>
            </p:custDataLst>
          </p:nvPr>
        </p:nvCxnSpPr>
        <p:spPr>
          <a:xfrm>
            <a:off x="5862659"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TLSHAPE_TB_00000000000000000000000000000000_TimescaleInterval7">
            <a:extLst>
              <a:ext uri="{FF2B5EF4-FFF2-40B4-BE49-F238E27FC236}">
                <a16:creationId xmlns:a16="http://schemas.microsoft.com/office/drawing/2014/main" id="{C3F5303D-3DFF-48A6-8369-BFAD1A7534DC}"/>
              </a:ext>
            </a:extLst>
          </p:cNvPr>
          <p:cNvSpPr txBox="1"/>
          <p:nvPr>
            <p:custDataLst>
              <p:tags r:id="rId41"/>
            </p:custDataLst>
          </p:nvPr>
        </p:nvSpPr>
        <p:spPr>
          <a:xfrm>
            <a:off x="5910284" y="3216355"/>
            <a:ext cx="56603" cy="139541"/>
          </a:xfrm>
          <a:prstGeom prst="rect">
            <a:avLst/>
          </a:prstGeom>
          <a:noFill/>
        </p:spPr>
        <p:txBody>
          <a:bodyPr vert="horz" wrap="none" lIns="0" tIns="0" rIns="0" bIns="0" rtlCol="0" anchor="ctr" anchorCtr="0">
            <a:noAutofit/>
          </a:bodyPr>
          <a:lstStyle/>
          <a:p>
            <a:r>
              <a:rPr lang="en-US" sz="900" spc="-20" dirty="0">
                <a:solidFill>
                  <a:schemeClr val="lt1"/>
                </a:solidFill>
                <a:latin typeface="Calibri" panose="020F0502020204030204" pitchFamily="34" charset="0"/>
              </a:rPr>
              <a:t>2</a:t>
            </a:r>
          </a:p>
        </p:txBody>
      </p:sp>
      <p:cxnSp>
        <p:nvCxnSpPr>
          <p:cNvPr id="44" name="OTLSHAPE_TB_00000000000000000000000000000000_Separator7">
            <a:extLst>
              <a:ext uri="{FF2B5EF4-FFF2-40B4-BE49-F238E27FC236}">
                <a16:creationId xmlns:a16="http://schemas.microsoft.com/office/drawing/2014/main" id="{81E1D0CA-4BF1-4A1C-95AF-1F3A4F1D6733}"/>
              </a:ext>
            </a:extLst>
          </p:cNvPr>
          <p:cNvCxnSpPr/>
          <p:nvPr>
            <p:custDataLst>
              <p:tags r:id="rId42"/>
            </p:custDataLst>
          </p:nvPr>
        </p:nvCxnSpPr>
        <p:spPr>
          <a:xfrm>
            <a:off x="6723098"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TLSHAPE_TB_00000000000000000000000000000000_TimescaleInterval8">
            <a:extLst>
              <a:ext uri="{FF2B5EF4-FFF2-40B4-BE49-F238E27FC236}">
                <a16:creationId xmlns:a16="http://schemas.microsoft.com/office/drawing/2014/main" id="{A64903CB-0D32-49FC-9F3C-80E444094C4F}"/>
              </a:ext>
            </a:extLst>
          </p:cNvPr>
          <p:cNvSpPr txBox="1"/>
          <p:nvPr>
            <p:custDataLst>
              <p:tags r:id="rId43"/>
            </p:custDataLst>
          </p:nvPr>
        </p:nvSpPr>
        <p:spPr>
          <a:xfrm>
            <a:off x="7084512" y="3195531"/>
            <a:ext cx="34289" cy="139541"/>
          </a:xfrm>
          <a:prstGeom prst="rect">
            <a:avLst/>
          </a:prstGeom>
          <a:noFill/>
        </p:spPr>
        <p:txBody>
          <a:bodyPr vert="horz" wrap="none" lIns="0" tIns="0" rIns="0" bIns="0" rtlCol="0" anchor="ctr" anchorCtr="0">
            <a:noAutofit/>
          </a:bodyPr>
          <a:lstStyle/>
          <a:p>
            <a:r>
              <a:rPr lang="en-US" sz="900" spc="-20" dirty="0">
                <a:solidFill>
                  <a:schemeClr val="lt1"/>
                </a:solidFill>
                <a:latin typeface="Calibri" panose="020F0502020204030204" pitchFamily="34" charset="0"/>
              </a:rPr>
              <a:t>3</a:t>
            </a:r>
          </a:p>
        </p:txBody>
      </p:sp>
      <p:cxnSp>
        <p:nvCxnSpPr>
          <p:cNvPr id="46" name="OTLSHAPE_TB_00000000000000000000000000000000_Separator8">
            <a:extLst>
              <a:ext uri="{FF2B5EF4-FFF2-40B4-BE49-F238E27FC236}">
                <a16:creationId xmlns:a16="http://schemas.microsoft.com/office/drawing/2014/main" id="{30F44669-58A5-4A73-8F82-1AFBBD966003}"/>
              </a:ext>
            </a:extLst>
          </p:cNvPr>
          <p:cNvCxnSpPr/>
          <p:nvPr>
            <p:custDataLst>
              <p:tags r:id="rId44"/>
            </p:custDataLst>
          </p:nvPr>
        </p:nvCxnSpPr>
        <p:spPr>
          <a:xfrm>
            <a:off x="7583537" y="3209925"/>
            <a:ext cx="0" cy="1524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TLSHAPE_TB_00000000000000000000000000000000_TimescaleInterval9">
            <a:extLst>
              <a:ext uri="{FF2B5EF4-FFF2-40B4-BE49-F238E27FC236}">
                <a16:creationId xmlns:a16="http://schemas.microsoft.com/office/drawing/2014/main" id="{7BD0FCDE-F627-4A51-A022-5A3C717E16C9}"/>
              </a:ext>
            </a:extLst>
          </p:cNvPr>
          <p:cNvSpPr txBox="1"/>
          <p:nvPr>
            <p:custDataLst>
              <p:tags r:id="rId45"/>
            </p:custDataLst>
          </p:nvPr>
        </p:nvSpPr>
        <p:spPr>
          <a:xfrm>
            <a:off x="7631163" y="3216355"/>
            <a:ext cx="56603" cy="139541"/>
          </a:xfrm>
          <a:prstGeom prst="rect">
            <a:avLst/>
          </a:prstGeom>
          <a:noFill/>
        </p:spPr>
        <p:txBody>
          <a:bodyPr vert="horz" wrap="none" lIns="0" tIns="0" rIns="0" bIns="0" rtlCol="0" anchor="ctr" anchorCtr="0">
            <a:noAutofit/>
          </a:bodyPr>
          <a:lstStyle/>
          <a:p>
            <a:endParaRPr lang="en-US" sz="900" spc="-20" dirty="0">
              <a:solidFill>
                <a:schemeClr val="lt1"/>
              </a:solidFill>
              <a:latin typeface="Calibri" panose="020F0502020204030204" pitchFamily="34" charset="0"/>
            </a:endParaRPr>
          </a:p>
        </p:txBody>
      </p:sp>
      <p:sp>
        <p:nvSpPr>
          <p:cNvPr id="48" name="OTLSHAPE_M_786e76bf2ed143619e0778c35bec560a_Title">
            <a:extLst>
              <a:ext uri="{FF2B5EF4-FFF2-40B4-BE49-F238E27FC236}">
                <a16:creationId xmlns:a16="http://schemas.microsoft.com/office/drawing/2014/main" id="{28A36DA9-4230-4545-B65E-3C1D1EC449CF}"/>
              </a:ext>
            </a:extLst>
          </p:cNvPr>
          <p:cNvSpPr txBox="1"/>
          <p:nvPr>
            <p:custDataLst>
              <p:tags r:id="rId46"/>
            </p:custDataLst>
          </p:nvPr>
        </p:nvSpPr>
        <p:spPr>
          <a:xfrm>
            <a:off x="2100588" y="1900695"/>
            <a:ext cx="1743075" cy="207749"/>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DHIS Monthly: DHIS: Data Submitted to </a:t>
            </a:r>
            <a:r>
              <a:rPr lang="en-US" sz="675" b="1" dirty="0" err="1">
                <a:solidFill>
                  <a:schemeClr val="dk1"/>
                </a:solidFill>
                <a:latin typeface="Calibri" panose="020F0502020204030204" pitchFamily="34" charset="0"/>
              </a:rPr>
              <a:t>NDoH</a:t>
            </a:r>
            <a:r>
              <a:rPr lang="en-US" sz="675" b="1" dirty="0">
                <a:solidFill>
                  <a:schemeClr val="dk1"/>
                </a:solidFill>
                <a:latin typeface="Calibri" panose="020F0502020204030204" pitchFamily="34" charset="0"/>
              </a:rPr>
              <a:t> by 11th for period </a:t>
            </a:r>
            <a:r>
              <a:rPr lang="en-US" sz="675" b="1" dirty="0">
                <a:solidFill>
                  <a:srgbClr val="FF0000"/>
                </a:solidFill>
                <a:latin typeface="Calibri" panose="020F0502020204030204" pitchFamily="34" charset="0"/>
              </a:rPr>
              <a:t>ending Feb</a:t>
            </a:r>
          </a:p>
        </p:txBody>
      </p:sp>
      <p:sp>
        <p:nvSpPr>
          <p:cNvPr id="49" name="OTLSHAPE_M_786e76bf2ed143619e0778c35bec560a_Date">
            <a:extLst>
              <a:ext uri="{FF2B5EF4-FFF2-40B4-BE49-F238E27FC236}">
                <a16:creationId xmlns:a16="http://schemas.microsoft.com/office/drawing/2014/main" id="{7ED24A87-0B77-4256-957B-74A308CB1471}"/>
              </a:ext>
            </a:extLst>
          </p:cNvPr>
          <p:cNvSpPr txBox="1"/>
          <p:nvPr>
            <p:custDataLst>
              <p:tags r:id="rId47"/>
            </p:custDataLst>
          </p:nvPr>
        </p:nvSpPr>
        <p:spPr>
          <a:xfrm>
            <a:off x="2100588" y="2142408"/>
            <a:ext cx="495300" cy="115416"/>
          </a:xfrm>
          <a:prstGeom prst="rect">
            <a:avLst/>
          </a:prstGeom>
          <a:noFill/>
        </p:spPr>
        <p:txBody>
          <a:bodyPr vert="horz" wrap="square" lIns="0" tIns="0" rIns="0" bIns="0" rtlCol="0" anchor="ctr" anchorCtr="0">
            <a:spAutoFit/>
          </a:bodyPr>
          <a:lstStyle/>
          <a:p>
            <a:r>
              <a:rPr lang="en-US" sz="750" spc="-9">
                <a:solidFill>
                  <a:srgbClr val="1F497E"/>
                </a:solidFill>
                <a:latin typeface="Calibri" panose="020F0502020204030204" pitchFamily="34" charset="0"/>
              </a:rPr>
              <a:t>11 Apr, 2017</a:t>
            </a:r>
          </a:p>
        </p:txBody>
      </p:sp>
      <p:sp>
        <p:nvSpPr>
          <p:cNvPr id="50" name="OTLSHAPE_M_786e76bf2ed143619e0778c35bec560a_Shape">
            <a:extLst>
              <a:ext uri="{FF2B5EF4-FFF2-40B4-BE49-F238E27FC236}">
                <a16:creationId xmlns:a16="http://schemas.microsoft.com/office/drawing/2014/main" id="{E2D4AA05-62B3-4A5F-910C-DD91B45E8541}"/>
              </a:ext>
            </a:extLst>
          </p:cNvPr>
          <p:cNvSpPr/>
          <p:nvPr>
            <p:custDataLst>
              <p:tags r:id="rId48"/>
            </p:custDataLst>
          </p:nvPr>
        </p:nvSpPr>
        <p:spPr>
          <a:xfrm rot="16200000">
            <a:off x="1952951" y="2024603"/>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TLSHAPE_M_b14641509bd848d1b55152e3e7b772a6_Title">
            <a:extLst>
              <a:ext uri="{FF2B5EF4-FFF2-40B4-BE49-F238E27FC236}">
                <a16:creationId xmlns:a16="http://schemas.microsoft.com/office/drawing/2014/main" id="{1705FC13-3906-42D7-8FDC-E56BB51E57E9}"/>
              </a:ext>
            </a:extLst>
          </p:cNvPr>
          <p:cNvSpPr txBox="1"/>
          <p:nvPr>
            <p:custDataLst>
              <p:tags r:id="rId49"/>
            </p:custDataLst>
          </p:nvPr>
        </p:nvSpPr>
        <p:spPr>
          <a:xfrm>
            <a:off x="5646569" y="2507667"/>
            <a:ext cx="1733550" cy="311624"/>
          </a:xfrm>
          <a:prstGeom prst="rect">
            <a:avLst/>
          </a:prstGeom>
          <a:noFill/>
          <a:ln w="19050" cmpd="dbl">
            <a:solidFill>
              <a:srgbClr val="7030A0"/>
            </a:solidFill>
          </a:ln>
        </p:spPr>
        <p:txBody>
          <a:bodyPr vert="horz" wrap="square" lIns="0" tIns="0" rIns="0" bIns="0" rtlCol="0" anchor="ctr" anchorCtr="0">
            <a:spAutoFit/>
          </a:bodyPr>
          <a:lstStyle/>
          <a:p>
            <a:r>
              <a:rPr lang="en-US" sz="675" b="1" spc="-2" dirty="0">
                <a:solidFill>
                  <a:schemeClr val="dk1"/>
                </a:solidFill>
                <a:latin typeface="Calibri" panose="020F0502020204030204" pitchFamily="34" charset="0"/>
              </a:rPr>
              <a:t>QPR: </a:t>
            </a:r>
          </a:p>
          <a:p>
            <a:r>
              <a:rPr lang="en-US" sz="675" b="1" spc="-2" dirty="0">
                <a:solidFill>
                  <a:schemeClr val="dk1"/>
                </a:solidFill>
                <a:latin typeface="Calibri" panose="020F0502020204030204" pitchFamily="34" charset="0"/>
              </a:rPr>
              <a:t>Draft Q4 Validated Report submitted to NDOH and OTP by 11th</a:t>
            </a:r>
          </a:p>
        </p:txBody>
      </p:sp>
      <p:sp>
        <p:nvSpPr>
          <p:cNvPr id="52" name="OTLSHAPE_M_b14641509bd848d1b55152e3e7b772a6_Date">
            <a:extLst>
              <a:ext uri="{FF2B5EF4-FFF2-40B4-BE49-F238E27FC236}">
                <a16:creationId xmlns:a16="http://schemas.microsoft.com/office/drawing/2014/main" id="{C72EA7E9-5FE4-4583-8D30-7658BBDA44B0}"/>
              </a:ext>
            </a:extLst>
          </p:cNvPr>
          <p:cNvSpPr txBox="1"/>
          <p:nvPr>
            <p:custDataLst>
              <p:tags r:id="rId50"/>
            </p:custDataLst>
          </p:nvPr>
        </p:nvSpPr>
        <p:spPr>
          <a:xfrm>
            <a:off x="5659379" y="2849689"/>
            <a:ext cx="5238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11 May, 2017</a:t>
            </a:r>
          </a:p>
        </p:txBody>
      </p:sp>
      <p:sp>
        <p:nvSpPr>
          <p:cNvPr id="53" name="OTLSHAPE_M_b14641509bd848d1b55152e3e7b772a6_Shape">
            <a:extLst>
              <a:ext uri="{FF2B5EF4-FFF2-40B4-BE49-F238E27FC236}">
                <a16:creationId xmlns:a16="http://schemas.microsoft.com/office/drawing/2014/main" id="{775D7362-7FEE-4B8A-8A09-5F435B9F2372}"/>
              </a:ext>
            </a:extLst>
          </p:cNvPr>
          <p:cNvSpPr/>
          <p:nvPr>
            <p:custDataLst>
              <p:tags r:id="rId51"/>
            </p:custDataLst>
          </p:nvPr>
        </p:nvSpPr>
        <p:spPr>
          <a:xfrm rot="16200000">
            <a:off x="5476979" y="2671589"/>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TLSHAPE_M_c95635260885493d90d986461bf3493c_Title">
            <a:extLst>
              <a:ext uri="{FF2B5EF4-FFF2-40B4-BE49-F238E27FC236}">
                <a16:creationId xmlns:a16="http://schemas.microsoft.com/office/drawing/2014/main" id="{7697F49C-C577-4FF6-9843-E06E7603533B}"/>
              </a:ext>
            </a:extLst>
          </p:cNvPr>
          <p:cNvSpPr txBox="1"/>
          <p:nvPr>
            <p:custDataLst>
              <p:tags r:id="rId52"/>
            </p:custDataLst>
          </p:nvPr>
        </p:nvSpPr>
        <p:spPr>
          <a:xfrm>
            <a:off x="6771544" y="2028583"/>
            <a:ext cx="1847850" cy="207749"/>
          </a:xfrm>
          <a:prstGeom prst="rect">
            <a:avLst/>
          </a:prstGeom>
          <a:noFill/>
          <a:ln w="19050" cmpd="dbl">
            <a:solidFill>
              <a:srgbClr val="7030A0"/>
            </a:solidFill>
          </a:ln>
        </p:spPr>
        <p:txBody>
          <a:bodyPr vert="horz" wrap="square" lIns="0" tIns="0" rIns="0" bIns="0" rtlCol="0" anchor="ctr" anchorCtr="0">
            <a:spAutoFit/>
          </a:bodyPr>
          <a:lstStyle/>
          <a:p>
            <a:r>
              <a:rPr lang="en-US" sz="675" b="1" spc="-2" dirty="0">
                <a:solidFill>
                  <a:schemeClr val="dk1"/>
                </a:solidFill>
                <a:latin typeface="Calibri" panose="020F0502020204030204" pitchFamily="34" charset="0"/>
              </a:rPr>
              <a:t>QPR: Final Q4 Validated Report submitted to </a:t>
            </a:r>
            <a:r>
              <a:rPr lang="en-US" sz="675" b="1" spc="-2" dirty="0" err="1">
                <a:solidFill>
                  <a:schemeClr val="dk1"/>
                </a:solidFill>
                <a:latin typeface="Calibri" panose="020F0502020204030204" pitchFamily="34" charset="0"/>
              </a:rPr>
              <a:t>NDoH</a:t>
            </a:r>
            <a:r>
              <a:rPr lang="en-US" sz="675" b="1" spc="-2" dirty="0">
                <a:solidFill>
                  <a:schemeClr val="dk1"/>
                </a:solidFill>
                <a:latin typeface="Calibri" panose="020F0502020204030204" pitchFamily="34" charset="0"/>
              </a:rPr>
              <a:t> and OTP by 19th </a:t>
            </a:r>
          </a:p>
        </p:txBody>
      </p:sp>
      <p:sp>
        <p:nvSpPr>
          <p:cNvPr id="55" name="OTLSHAPE_M_c95635260885493d90d986461bf3493c_Date">
            <a:extLst>
              <a:ext uri="{FF2B5EF4-FFF2-40B4-BE49-F238E27FC236}">
                <a16:creationId xmlns:a16="http://schemas.microsoft.com/office/drawing/2014/main" id="{5B87FAD0-C761-4248-9BA0-5EC8EC66181E}"/>
              </a:ext>
            </a:extLst>
          </p:cNvPr>
          <p:cNvSpPr txBox="1"/>
          <p:nvPr>
            <p:custDataLst>
              <p:tags r:id="rId53"/>
            </p:custDataLst>
          </p:nvPr>
        </p:nvSpPr>
        <p:spPr>
          <a:xfrm>
            <a:off x="6771544" y="2270297"/>
            <a:ext cx="523875" cy="115416"/>
          </a:xfrm>
          <a:prstGeom prst="rect">
            <a:avLst/>
          </a:prstGeom>
          <a:noFill/>
        </p:spPr>
        <p:txBody>
          <a:bodyPr vert="horz" wrap="square" lIns="0" tIns="0" rIns="0" bIns="0" rtlCol="0" anchor="ctr" anchorCtr="0">
            <a:spAutoFit/>
          </a:bodyPr>
          <a:lstStyle/>
          <a:p>
            <a:r>
              <a:rPr lang="en-US" sz="750" spc="-9">
                <a:solidFill>
                  <a:srgbClr val="1F497E"/>
                </a:solidFill>
                <a:latin typeface="Calibri" panose="020F0502020204030204" pitchFamily="34" charset="0"/>
              </a:rPr>
              <a:t>19 May, 2017</a:t>
            </a:r>
          </a:p>
        </p:txBody>
      </p:sp>
      <p:sp>
        <p:nvSpPr>
          <p:cNvPr id="56" name="OTLSHAPE_M_c95635260885493d90d986461bf3493c_Shape">
            <a:extLst>
              <a:ext uri="{FF2B5EF4-FFF2-40B4-BE49-F238E27FC236}">
                <a16:creationId xmlns:a16="http://schemas.microsoft.com/office/drawing/2014/main" id="{CA9165C9-1580-4D7D-AE67-9047DB8C836B}"/>
              </a:ext>
            </a:extLst>
          </p:cNvPr>
          <p:cNvSpPr/>
          <p:nvPr>
            <p:custDataLst>
              <p:tags r:id="rId54"/>
            </p:custDataLst>
          </p:nvPr>
        </p:nvSpPr>
        <p:spPr>
          <a:xfrm rot="16200000">
            <a:off x="6623906" y="2152491"/>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TLSHAPE_M_000e3c20835d4d78b245bfa51366e074_Title">
            <a:extLst>
              <a:ext uri="{FF2B5EF4-FFF2-40B4-BE49-F238E27FC236}">
                <a16:creationId xmlns:a16="http://schemas.microsoft.com/office/drawing/2014/main" id="{3C99A62C-E72C-44D7-87C3-237E0F203847}"/>
              </a:ext>
            </a:extLst>
          </p:cNvPr>
          <p:cNvSpPr txBox="1"/>
          <p:nvPr>
            <p:custDataLst>
              <p:tags r:id="rId55"/>
            </p:custDataLst>
          </p:nvPr>
        </p:nvSpPr>
        <p:spPr>
          <a:xfrm>
            <a:off x="8246582" y="2473261"/>
            <a:ext cx="838200" cy="380873"/>
          </a:xfrm>
          <a:prstGeom prst="rect">
            <a:avLst/>
          </a:prstGeom>
          <a:noFill/>
          <a:ln w="22225">
            <a:solidFill>
              <a:srgbClr val="7030A0"/>
            </a:solidFill>
            <a:prstDash val="dash"/>
          </a:ln>
        </p:spPr>
        <p:txBody>
          <a:bodyPr vert="horz" wrap="square" lIns="0" tIns="0" rIns="0" bIns="0" rtlCol="0" anchor="ctr" anchorCtr="0">
            <a:spAutoFit/>
          </a:bodyPr>
          <a:lstStyle/>
          <a:p>
            <a:r>
              <a:rPr lang="en-US" sz="825" b="1" dirty="0">
                <a:solidFill>
                  <a:schemeClr val="dk1"/>
                </a:solidFill>
                <a:latin typeface="Calibri" panose="020F0502020204030204" pitchFamily="34" charset="0"/>
              </a:rPr>
              <a:t>Annual Report produced previous FY</a:t>
            </a:r>
          </a:p>
        </p:txBody>
      </p:sp>
      <p:sp>
        <p:nvSpPr>
          <p:cNvPr id="58" name="OTLSHAPE_M_000e3c20835d4d78b245bfa51366e074_Date">
            <a:extLst>
              <a:ext uri="{FF2B5EF4-FFF2-40B4-BE49-F238E27FC236}">
                <a16:creationId xmlns:a16="http://schemas.microsoft.com/office/drawing/2014/main" id="{C47D6A11-4CFA-44A3-B714-668291A4887A}"/>
              </a:ext>
            </a:extLst>
          </p:cNvPr>
          <p:cNvSpPr txBox="1"/>
          <p:nvPr>
            <p:custDataLst>
              <p:tags r:id="rId56"/>
            </p:custDataLst>
          </p:nvPr>
        </p:nvSpPr>
        <p:spPr>
          <a:xfrm>
            <a:off x="8246582" y="2865482"/>
            <a:ext cx="523875" cy="115416"/>
          </a:xfrm>
          <a:prstGeom prst="rect">
            <a:avLst/>
          </a:prstGeom>
          <a:noFill/>
        </p:spPr>
        <p:txBody>
          <a:bodyPr vert="horz" wrap="square" lIns="0" tIns="0" rIns="0" bIns="0" rtlCol="0" anchor="ctr" anchorCtr="0">
            <a:spAutoFit/>
          </a:bodyPr>
          <a:lstStyle/>
          <a:p>
            <a:r>
              <a:rPr lang="en-US" sz="750" spc="-9">
                <a:solidFill>
                  <a:srgbClr val="1F497E"/>
                </a:solidFill>
                <a:latin typeface="Calibri" panose="020F0502020204030204" pitchFamily="34" charset="0"/>
              </a:rPr>
              <a:t>31 May, 2017</a:t>
            </a:r>
          </a:p>
        </p:txBody>
      </p:sp>
      <p:sp>
        <p:nvSpPr>
          <p:cNvPr id="59" name="OTLSHAPE_M_000e3c20835d4d78b245bfa51366e074_Shape">
            <a:extLst>
              <a:ext uri="{FF2B5EF4-FFF2-40B4-BE49-F238E27FC236}">
                <a16:creationId xmlns:a16="http://schemas.microsoft.com/office/drawing/2014/main" id="{B9530863-19A4-46D2-A0BC-0CC88FD16F60}"/>
              </a:ext>
            </a:extLst>
          </p:cNvPr>
          <p:cNvSpPr/>
          <p:nvPr>
            <p:custDataLst>
              <p:tags r:id="rId57"/>
            </p:custDataLst>
          </p:nvPr>
        </p:nvSpPr>
        <p:spPr>
          <a:xfrm rot="16200000">
            <a:off x="8098945" y="2683733"/>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TLSHAPE_M_e341998f1a1f4aaa87837cf43e618842_Title">
            <a:extLst>
              <a:ext uri="{FF2B5EF4-FFF2-40B4-BE49-F238E27FC236}">
                <a16:creationId xmlns:a16="http://schemas.microsoft.com/office/drawing/2014/main" id="{E97B734C-C0A9-4BC1-BF0F-A41D7C6F75B9}"/>
              </a:ext>
            </a:extLst>
          </p:cNvPr>
          <p:cNvSpPr txBox="1"/>
          <p:nvPr>
            <p:custDataLst>
              <p:tags r:id="rId58"/>
            </p:custDataLst>
          </p:nvPr>
        </p:nvSpPr>
        <p:spPr>
          <a:xfrm>
            <a:off x="2062488" y="1263242"/>
            <a:ext cx="1819275" cy="311624"/>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QPR: </a:t>
            </a:r>
          </a:p>
          <a:p>
            <a:r>
              <a:rPr lang="en-US" sz="675" b="1" dirty="0">
                <a:solidFill>
                  <a:schemeClr val="dk1"/>
                </a:solidFill>
                <a:latin typeface="Calibri" panose="020F0502020204030204" pitchFamily="34" charset="0"/>
              </a:rPr>
              <a:t>Draft Q4 Prelim Report and Draft Q3 Validated Report submitted to NDOH and OTP by 11</a:t>
            </a:r>
            <a:r>
              <a:rPr lang="en-US" sz="675" b="1" baseline="30000" dirty="0">
                <a:solidFill>
                  <a:schemeClr val="dk1"/>
                </a:solidFill>
                <a:latin typeface="Calibri" panose="020F0502020204030204" pitchFamily="34" charset="0"/>
              </a:rPr>
              <a:t>th</a:t>
            </a:r>
            <a:r>
              <a:rPr lang="en-US" sz="675" b="1" dirty="0">
                <a:solidFill>
                  <a:schemeClr val="dk1"/>
                </a:solidFill>
                <a:latin typeface="Calibri" panose="020F0502020204030204" pitchFamily="34" charset="0"/>
              </a:rPr>
              <a:t>  </a:t>
            </a:r>
          </a:p>
        </p:txBody>
      </p:sp>
      <p:sp>
        <p:nvSpPr>
          <p:cNvPr id="61" name="OTLSHAPE_M_e341998f1a1f4aaa87837cf43e618842_Date">
            <a:extLst>
              <a:ext uri="{FF2B5EF4-FFF2-40B4-BE49-F238E27FC236}">
                <a16:creationId xmlns:a16="http://schemas.microsoft.com/office/drawing/2014/main" id="{71704727-3173-4AAB-9253-3428EA462947}"/>
              </a:ext>
            </a:extLst>
          </p:cNvPr>
          <p:cNvSpPr txBox="1"/>
          <p:nvPr>
            <p:custDataLst>
              <p:tags r:id="rId59"/>
            </p:custDataLst>
          </p:nvPr>
        </p:nvSpPr>
        <p:spPr>
          <a:xfrm>
            <a:off x="2095408" y="1595051"/>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11 Apr, 2017</a:t>
            </a:r>
          </a:p>
        </p:txBody>
      </p:sp>
      <p:sp>
        <p:nvSpPr>
          <p:cNvPr id="62" name="OTLSHAPE_M_e341998f1a1f4aaa87837cf43e618842_Shape">
            <a:extLst>
              <a:ext uri="{FF2B5EF4-FFF2-40B4-BE49-F238E27FC236}">
                <a16:creationId xmlns:a16="http://schemas.microsoft.com/office/drawing/2014/main" id="{566B0D43-C000-4C2E-9701-C537FD2246BE}"/>
              </a:ext>
            </a:extLst>
          </p:cNvPr>
          <p:cNvSpPr/>
          <p:nvPr>
            <p:custDataLst>
              <p:tags r:id="rId60"/>
            </p:custDataLst>
          </p:nvPr>
        </p:nvSpPr>
        <p:spPr>
          <a:xfrm rot="16200000">
            <a:off x="1952951" y="1429417"/>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TLSHAPE_M_e3948432e6b74d3c92b239dc25365336_Title">
            <a:extLst>
              <a:ext uri="{FF2B5EF4-FFF2-40B4-BE49-F238E27FC236}">
                <a16:creationId xmlns:a16="http://schemas.microsoft.com/office/drawing/2014/main" id="{424455D0-FBE2-411D-B222-8367B6DD36A9}"/>
              </a:ext>
            </a:extLst>
          </p:cNvPr>
          <p:cNvSpPr txBox="1"/>
          <p:nvPr>
            <p:custDataLst>
              <p:tags r:id="rId61"/>
            </p:custDataLst>
          </p:nvPr>
        </p:nvSpPr>
        <p:spPr>
          <a:xfrm>
            <a:off x="5593539" y="1566381"/>
            <a:ext cx="1743075" cy="207749"/>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DHIS Monthly: DHIS: Data Submitted to </a:t>
            </a:r>
            <a:r>
              <a:rPr lang="en-US" sz="675" b="1" dirty="0" err="1">
                <a:solidFill>
                  <a:schemeClr val="dk1"/>
                </a:solidFill>
                <a:latin typeface="Calibri" panose="020F0502020204030204" pitchFamily="34" charset="0"/>
              </a:rPr>
              <a:t>NDoH</a:t>
            </a:r>
            <a:r>
              <a:rPr lang="en-US" sz="675" b="1" dirty="0">
                <a:solidFill>
                  <a:schemeClr val="dk1"/>
                </a:solidFill>
                <a:latin typeface="Calibri" panose="020F0502020204030204" pitchFamily="34" charset="0"/>
              </a:rPr>
              <a:t> by 11th for period </a:t>
            </a:r>
            <a:r>
              <a:rPr lang="en-US" sz="675" b="1" dirty="0">
                <a:solidFill>
                  <a:srgbClr val="FF0000"/>
                </a:solidFill>
                <a:latin typeface="Calibri" panose="020F0502020204030204" pitchFamily="34" charset="0"/>
              </a:rPr>
              <a:t>ending Mar</a:t>
            </a:r>
          </a:p>
        </p:txBody>
      </p:sp>
      <p:sp>
        <p:nvSpPr>
          <p:cNvPr id="64" name="OTLSHAPE_M_e3948432e6b74d3c92b239dc25365336_Date">
            <a:extLst>
              <a:ext uri="{FF2B5EF4-FFF2-40B4-BE49-F238E27FC236}">
                <a16:creationId xmlns:a16="http://schemas.microsoft.com/office/drawing/2014/main" id="{B61AFB46-EC62-40A1-AAA8-DEFF650A0BEE}"/>
              </a:ext>
            </a:extLst>
          </p:cNvPr>
          <p:cNvSpPr txBox="1"/>
          <p:nvPr>
            <p:custDataLst>
              <p:tags r:id="rId62"/>
            </p:custDataLst>
          </p:nvPr>
        </p:nvSpPr>
        <p:spPr>
          <a:xfrm>
            <a:off x="5595562" y="1766843"/>
            <a:ext cx="5238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11 May, 2017</a:t>
            </a:r>
          </a:p>
        </p:txBody>
      </p:sp>
      <p:sp>
        <p:nvSpPr>
          <p:cNvPr id="65" name="OTLSHAPE_M_e3948432e6b74d3c92b239dc25365336_Shape">
            <a:extLst>
              <a:ext uri="{FF2B5EF4-FFF2-40B4-BE49-F238E27FC236}">
                <a16:creationId xmlns:a16="http://schemas.microsoft.com/office/drawing/2014/main" id="{0D7A30A7-0F50-4624-966E-7BA23A59808F}"/>
              </a:ext>
            </a:extLst>
          </p:cNvPr>
          <p:cNvSpPr/>
          <p:nvPr>
            <p:custDataLst>
              <p:tags r:id="rId63"/>
            </p:custDataLst>
          </p:nvPr>
        </p:nvSpPr>
        <p:spPr>
          <a:xfrm rot="16200000">
            <a:off x="5466758" y="1670907"/>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TLSHAPE_M_3db8eb2293fb4f649e0b290eec1c5985_Title">
            <a:extLst>
              <a:ext uri="{FF2B5EF4-FFF2-40B4-BE49-F238E27FC236}">
                <a16:creationId xmlns:a16="http://schemas.microsoft.com/office/drawing/2014/main" id="{93B2CDD4-DE8B-4ACC-9B2A-C30664855029}"/>
              </a:ext>
            </a:extLst>
          </p:cNvPr>
          <p:cNvSpPr txBox="1"/>
          <p:nvPr>
            <p:custDataLst>
              <p:tags r:id="rId64"/>
            </p:custDataLst>
          </p:nvPr>
        </p:nvSpPr>
        <p:spPr>
          <a:xfrm>
            <a:off x="3083947" y="2343976"/>
            <a:ext cx="1438275" cy="511556"/>
          </a:xfrm>
          <a:prstGeom prst="rect">
            <a:avLst/>
          </a:prstGeom>
          <a:noFill/>
          <a:ln w="19050" cmpd="dbl">
            <a:solidFill>
              <a:srgbClr val="7030A0"/>
            </a:solidFill>
          </a:ln>
        </p:spPr>
        <p:txBody>
          <a:bodyPr vert="horz" wrap="square" lIns="0" tIns="0" rIns="0" bIns="0" rtlCol="0" anchor="ctr" anchorCtr="0">
            <a:noAutofit/>
          </a:bodyPr>
          <a:lstStyle/>
          <a:p>
            <a:r>
              <a:rPr lang="en-US" sz="675" b="1" spc="-2" dirty="0">
                <a:solidFill>
                  <a:schemeClr val="dk1"/>
                </a:solidFill>
                <a:latin typeface="Calibri" panose="020F0502020204030204" pitchFamily="34" charset="0"/>
              </a:rPr>
              <a:t>QPR: Final Q4 Prelim Report and Draft Q3 Validated Report submitted to </a:t>
            </a:r>
            <a:r>
              <a:rPr lang="en-US" sz="675" b="1" spc="-2" dirty="0" err="1">
                <a:solidFill>
                  <a:schemeClr val="dk1"/>
                </a:solidFill>
                <a:latin typeface="Calibri" panose="020F0502020204030204" pitchFamily="34" charset="0"/>
              </a:rPr>
              <a:t>NDoH</a:t>
            </a:r>
            <a:r>
              <a:rPr lang="en-US" sz="675" b="1" spc="-2" dirty="0">
                <a:solidFill>
                  <a:schemeClr val="dk1"/>
                </a:solidFill>
                <a:latin typeface="Calibri" panose="020F0502020204030204" pitchFamily="34" charset="0"/>
              </a:rPr>
              <a:t> and OTP by 19th</a:t>
            </a:r>
          </a:p>
        </p:txBody>
      </p:sp>
      <p:sp>
        <p:nvSpPr>
          <p:cNvPr id="67" name="OTLSHAPE_M_3db8eb2293fb4f649e0b290eec1c5985_Date">
            <a:extLst>
              <a:ext uri="{FF2B5EF4-FFF2-40B4-BE49-F238E27FC236}">
                <a16:creationId xmlns:a16="http://schemas.microsoft.com/office/drawing/2014/main" id="{F2BD6373-61B4-4627-878F-62D5FA167A89}"/>
              </a:ext>
            </a:extLst>
          </p:cNvPr>
          <p:cNvSpPr txBox="1"/>
          <p:nvPr>
            <p:custDataLst>
              <p:tags r:id="rId65"/>
            </p:custDataLst>
          </p:nvPr>
        </p:nvSpPr>
        <p:spPr>
          <a:xfrm>
            <a:off x="3083947" y="2865482"/>
            <a:ext cx="495300" cy="115416"/>
          </a:xfrm>
          <a:prstGeom prst="rect">
            <a:avLst/>
          </a:prstGeom>
          <a:noFill/>
        </p:spPr>
        <p:txBody>
          <a:bodyPr vert="horz" wrap="square" lIns="0" tIns="0" rIns="0" bIns="0" rtlCol="0" anchor="ctr" anchorCtr="0">
            <a:spAutoFit/>
          </a:bodyPr>
          <a:lstStyle/>
          <a:p>
            <a:r>
              <a:rPr lang="en-US" sz="750" spc="-9">
                <a:solidFill>
                  <a:srgbClr val="1F497E"/>
                </a:solidFill>
                <a:latin typeface="Calibri" panose="020F0502020204030204" pitchFamily="34" charset="0"/>
              </a:rPr>
              <a:t>19 Apr, 2017</a:t>
            </a:r>
          </a:p>
        </p:txBody>
      </p:sp>
      <p:sp>
        <p:nvSpPr>
          <p:cNvPr id="68" name="OTLSHAPE_M_3db8eb2293fb4f649e0b290eec1c5985_Shape">
            <a:extLst>
              <a:ext uri="{FF2B5EF4-FFF2-40B4-BE49-F238E27FC236}">
                <a16:creationId xmlns:a16="http://schemas.microsoft.com/office/drawing/2014/main" id="{330C8BAF-3BA2-418F-B25C-44368D98292D}"/>
              </a:ext>
            </a:extLst>
          </p:cNvPr>
          <p:cNvSpPr/>
          <p:nvPr>
            <p:custDataLst>
              <p:tags r:id="rId66"/>
            </p:custDataLst>
          </p:nvPr>
        </p:nvSpPr>
        <p:spPr>
          <a:xfrm rot="16200000">
            <a:off x="2936309" y="2619788"/>
            <a:ext cx="123825" cy="123825"/>
          </a:xfrm>
          <a:prstGeom prst="flowChartMerge">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TLSHAPE_M_5de66dd92b1446a189a768f34ac1772e_Title">
            <a:extLst>
              <a:ext uri="{FF2B5EF4-FFF2-40B4-BE49-F238E27FC236}">
                <a16:creationId xmlns:a16="http://schemas.microsoft.com/office/drawing/2014/main" id="{3CD6C7DB-1070-4EB9-A200-A2F5CBD12AD4}"/>
              </a:ext>
            </a:extLst>
          </p:cNvPr>
          <p:cNvSpPr txBox="1"/>
          <p:nvPr>
            <p:custDataLst>
              <p:tags r:id="rId67"/>
            </p:custDataLst>
          </p:nvPr>
        </p:nvSpPr>
        <p:spPr>
          <a:xfrm>
            <a:off x="1363068" y="5714658"/>
            <a:ext cx="1905000" cy="207749"/>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DHIS: Facility data Submitted to Sub-District  by 5th for period </a:t>
            </a:r>
            <a:r>
              <a:rPr lang="en-US" sz="675" b="1" dirty="0">
                <a:solidFill>
                  <a:srgbClr val="FF0000"/>
                </a:solidFill>
                <a:latin typeface="Calibri" panose="020F0502020204030204" pitchFamily="34" charset="0"/>
              </a:rPr>
              <a:t>ending March</a:t>
            </a:r>
          </a:p>
        </p:txBody>
      </p:sp>
      <p:sp>
        <p:nvSpPr>
          <p:cNvPr id="70" name="OTLSHAPE_M_5de66dd92b1446a189a768f34ac1772e_Date">
            <a:extLst>
              <a:ext uri="{FF2B5EF4-FFF2-40B4-BE49-F238E27FC236}">
                <a16:creationId xmlns:a16="http://schemas.microsoft.com/office/drawing/2014/main" id="{D6B7712D-42D6-42D4-99DD-8680CB0672F4}"/>
              </a:ext>
            </a:extLst>
          </p:cNvPr>
          <p:cNvSpPr txBox="1"/>
          <p:nvPr>
            <p:custDataLst>
              <p:tags r:id="rId68"/>
            </p:custDataLst>
          </p:nvPr>
        </p:nvSpPr>
        <p:spPr>
          <a:xfrm>
            <a:off x="1363068" y="5565276"/>
            <a:ext cx="4476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5 Apr, 2017</a:t>
            </a:r>
          </a:p>
        </p:txBody>
      </p:sp>
      <p:sp>
        <p:nvSpPr>
          <p:cNvPr id="71" name="OTLSHAPE_M_5de66dd92b1446a189a768f34ac1772e_Shape">
            <a:extLst>
              <a:ext uri="{FF2B5EF4-FFF2-40B4-BE49-F238E27FC236}">
                <a16:creationId xmlns:a16="http://schemas.microsoft.com/office/drawing/2014/main" id="{0F12CC88-5A0B-433F-AFD8-8F4821323ED4}"/>
              </a:ext>
            </a:extLst>
          </p:cNvPr>
          <p:cNvSpPr/>
          <p:nvPr>
            <p:custDataLst>
              <p:tags r:id="rId69"/>
            </p:custDataLst>
          </p:nvPr>
        </p:nvSpPr>
        <p:spPr>
          <a:xfrm rot="16200000">
            <a:off x="1215431" y="5674673"/>
            <a:ext cx="123825" cy="123825"/>
          </a:xfrm>
          <a:prstGeom prst="flowChartMerge">
            <a:avLst/>
          </a:prstGeom>
          <a:solidFill>
            <a:srgbClr val="73737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TLSHAPE_M_2e62579841cf41dd90369115afb5ad54_Title">
            <a:extLst>
              <a:ext uri="{FF2B5EF4-FFF2-40B4-BE49-F238E27FC236}">
                <a16:creationId xmlns:a16="http://schemas.microsoft.com/office/drawing/2014/main" id="{E7F2513B-7976-4E2F-BAB8-075D5FDCAC15}"/>
              </a:ext>
            </a:extLst>
          </p:cNvPr>
          <p:cNvSpPr txBox="1"/>
          <p:nvPr>
            <p:custDataLst>
              <p:tags r:id="rId70"/>
            </p:custDataLst>
          </p:nvPr>
        </p:nvSpPr>
        <p:spPr>
          <a:xfrm>
            <a:off x="5189683" y="5398308"/>
            <a:ext cx="736378" cy="415498"/>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DHIS: Facility data Submitted to Sub-District  by 5th for period </a:t>
            </a:r>
            <a:r>
              <a:rPr lang="en-US" sz="675" b="1" dirty="0">
                <a:solidFill>
                  <a:srgbClr val="FF0000"/>
                </a:solidFill>
                <a:latin typeface="Calibri" panose="020F0502020204030204" pitchFamily="34" charset="0"/>
              </a:rPr>
              <a:t>ending Apr</a:t>
            </a:r>
          </a:p>
        </p:txBody>
      </p:sp>
      <p:sp>
        <p:nvSpPr>
          <p:cNvPr id="73" name="OTLSHAPE_M_2e62579841cf41dd90369115afb5ad54_Date">
            <a:extLst>
              <a:ext uri="{FF2B5EF4-FFF2-40B4-BE49-F238E27FC236}">
                <a16:creationId xmlns:a16="http://schemas.microsoft.com/office/drawing/2014/main" id="{3ACFE7A3-BADE-4DE6-8F99-221C60AAB333}"/>
              </a:ext>
            </a:extLst>
          </p:cNvPr>
          <p:cNvSpPr txBox="1"/>
          <p:nvPr>
            <p:custDataLst>
              <p:tags r:id="rId71"/>
            </p:custDataLst>
          </p:nvPr>
        </p:nvSpPr>
        <p:spPr>
          <a:xfrm>
            <a:off x="5116778" y="5237422"/>
            <a:ext cx="47625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5 May, 2017</a:t>
            </a:r>
          </a:p>
        </p:txBody>
      </p:sp>
      <p:sp>
        <p:nvSpPr>
          <p:cNvPr id="74" name="OTLSHAPE_M_2e62579841cf41dd90369115afb5ad54_Shape">
            <a:extLst>
              <a:ext uri="{FF2B5EF4-FFF2-40B4-BE49-F238E27FC236}">
                <a16:creationId xmlns:a16="http://schemas.microsoft.com/office/drawing/2014/main" id="{287D976B-3787-437E-87BF-B9C4BFB29025}"/>
              </a:ext>
            </a:extLst>
          </p:cNvPr>
          <p:cNvSpPr/>
          <p:nvPr>
            <p:custDataLst>
              <p:tags r:id="rId72"/>
            </p:custDataLst>
          </p:nvPr>
        </p:nvSpPr>
        <p:spPr>
          <a:xfrm rot="16200000">
            <a:off x="5033114" y="5458309"/>
            <a:ext cx="123825" cy="47864"/>
          </a:xfrm>
          <a:prstGeom prst="flowChartMerge">
            <a:avLst/>
          </a:prstGeom>
          <a:solidFill>
            <a:srgbClr val="73737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TLSHAPE_M_cd7d72de936543bb893de1cbe4090d4a_Title">
            <a:extLst>
              <a:ext uri="{FF2B5EF4-FFF2-40B4-BE49-F238E27FC236}">
                <a16:creationId xmlns:a16="http://schemas.microsoft.com/office/drawing/2014/main" id="{EDFB1F6F-E5E2-40D3-A970-DA12A7F31FD8}"/>
              </a:ext>
            </a:extLst>
          </p:cNvPr>
          <p:cNvSpPr txBox="1"/>
          <p:nvPr>
            <p:custDataLst>
              <p:tags r:id="rId73"/>
            </p:custDataLst>
          </p:nvPr>
        </p:nvSpPr>
        <p:spPr>
          <a:xfrm>
            <a:off x="1597500" y="5100436"/>
            <a:ext cx="893237" cy="369332"/>
          </a:xfrm>
          <a:prstGeom prst="rect">
            <a:avLst/>
          </a:prstGeom>
          <a:noFill/>
        </p:spPr>
        <p:txBody>
          <a:bodyPr vert="horz" wrap="square" lIns="0" tIns="0" rIns="0" bIns="0" rtlCol="0" anchor="ctr" anchorCtr="0">
            <a:spAutoFit/>
          </a:bodyPr>
          <a:lstStyle/>
          <a:p>
            <a:r>
              <a:rPr lang="en-US" sz="600" b="1" dirty="0">
                <a:solidFill>
                  <a:schemeClr val="dk1"/>
                </a:solidFill>
                <a:latin typeface="Calibri" panose="020F0502020204030204" pitchFamily="34" charset="0"/>
              </a:rPr>
              <a:t>Feedback report: Compile report to Facilities on Data Quality, and Performance for period </a:t>
            </a:r>
            <a:r>
              <a:rPr lang="en-US" sz="600" b="1" dirty="0">
                <a:solidFill>
                  <a:srgbClr val="FF0000"/>
                </a:solidFill>
                <a:latin typeface="Calibri" panose="020F0502020204030204" pitchFamily="34" charset="0"/>
              </a:rPr>
              <a:t>ending Mar</a:t>
            </a:r>
          </a:p>
        </p:txBody>
      </p:sp>
      <p:sp>
        <p:nvSpPr>
          <p:cNvPr id="76" name="OTLSHAPE_M_cd7d72de936543bb893de1cbe4090d4a_Date">
            <a:extLst>
              <a:ext uri="{FF2B5EF4-FFF2-40B4-BE49-F238E27FC236}">
                <a16:creationId xmlns:a16="http://schemas.microsoft.com/office/drawing/2014/main" id="{061A5561-43DD-4EAB-BEEF-8BB5DBB0A530}"/>
              </a:ext>
            </a:extLst>
          </p:cNvPr>
          <p:cNvSpPr txBox="1"/>
          <p:nvPr>
            <p:custDataLst>
              <p:tags r:id="rId74"/>
            </p:custDataLst>
          </p:nvPr>
        </p:nvSpPr>
        <p:spPr>
          <a:xfrm>
            <a:off x="1562982" y="4979133"/>
            <a:ext cx="703609"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7 Apr, 2017</a:t>
            </a:r>
          </a:p>
        </p:txBody>
      </p:sp>
      <p:sp>
        <p:nvSpPr>
          <p:cNvPr id="77" name="OTLSHAPE_M_cd7d72de936543bb893de1cbe4090d4a_Shape">
            <a:extLst>
              <a:ext uri="{FF2B5EF4-FFF2-40B4-BE49-F238E27FC236}">
                <a16:creationId xmlns:a16="http://schemas.microsoft.com/office/drawing/2014/main" id="{F137F8F8-8627-41DE-AC08-BCEC52E14CB8}"/>
              </a:ext>
            </a:extLst>
          </p:cNvPr>
          <p:cNvSpPr/>
          <p:nvPr>
            <p:custDataLst>
              <p:tags r:id="rId75"/>
            </p:custDataLst>
          </p:nvPr>
        </p:nvSpPr>
        <p:spPr>
          <a:xfrm rot="16200000">
            <a:off x="1404265" y="4946536"/>
            <a:ext cx="123825" cy="72506"/>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TLSHAPE_M_60e0110cce104cdf8613d7b2a71124cf_Title">
            <a:extLst>
              <a:ext uri="{FF2B5EF4-FFF2-40B4-BE49-F238E27FC236}">
                <a16:creationId xmlns:a16="http://schemas.microsoft.com/office/drawing/2014/main" id="{6A0DA77D-5654-4FCF-B829-3E1336212950}"/>
              </a:ext>
            </a:extLst>
          </p:cNvPr>
          <p:cNvSpPr txBox="1"/>
          <p:nvPr>
            <p:custDataLst>
              <p:tags r:id="rId76"/>
            </p:custDataLst>
          </p:nvPr>
        </p:nvSpPr>
        <p:spPr>
          <a:xfrm>
            <a:off x="5788352" y="4308775"/>
            <a:ext cx="1704975" cy="334707"/>
          </a:xfrm>
          <a:prstGeom prst="rect">
            <a:avLst/>
          </a:prstGeom>
          <a:noFill/>
        </p:spPr>
        <p:txBody>
          <a:bodyPr vert="horz" wrap="square" lIns="0" tIns="0" rIns="0" bIns="0" rtlCol="0" anchor="ctr" anchorCtr="0">
            <a:spAutoFit/>
          </a:bodyPr>
          <a:lstStyle/>
          <a:p>
            <a:r>
              <a:rPr lang="en-US" sz="675" b="1" spc="-18" dirty="0">
                <a:solidFill>
                  <a:schemeClr val="dk1"/>
                </a:solidFill>
                <a:latin typeface="Calibri" panose="020F0502020204030204" pitchFamily="34" charset="0"/>
              </a:rPr>
              <a:t>DHIS: Sub-District Data Submitted to District Head Office  by 10th for period </a:t>
            </a:r>
            <a:r>
              <a:rPr lang="en-US" sz="675" b="1" spc="-18" dirty="0">
                <a:solidFill>
                  <a:srgbClr val="FF0000"/>
                </a:solidFill>
                <a:latin typeface="Calibri" panose="020F0502020204030204" pitchFamily="34" charset="0"/>
              </a:rPr>
              <a:t>ending April</a:t>
            </a:r>
          </a:p>
          <a:p>
            <a:endParaRPr lang="en-US" sz="825" b="1" spc="-18" dirty="0">
              <a:solidFill>
                <a:schemeClr val="dk1"/>
              </a:solidFill>
              <a:latin typeface="Calibri" panose="020F0502020204030204" pitchFamily="34" charset="0"/>
            </a:endParaRPr>
          </a:p>
        </p:txBody>
      </p:sp>
      <p:sp>
        <p:nvSpPr>
          <p:cNvPr id="79" name="OTLSHAPE_M_60e0110cce104cdf8613d7b2a71124cf_Shape">
            <a:extLst>
              <a:ext uri="{FF2B5EF4-FFF2-40B4-BE49-F238E27FC236}">
                <a16:creationId xmlns:a16="http://schemas.microsoft.com/office/drawing/2014/main" id="{FFD8AA3D-E07D-43EB-90C0-EBC5FC1F747E}"/>
              </a:ext>
            </a:extLst>
          </p:cNvPr>
          <p:cNvSpPr/>
          <p:nvPr>
            <p:custDataLst>
              <p:tags r:id="rId77"/>
            </p:custDataLst>
          </p:nvPr>
        </p:nvSpPr>
        <p:spPr>
          <a:xfrm rot="16200000">
            <a:off x="5547407" y="4313441"/>
            <a:ext cx="123825" cy="123825"/>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TLSHAPE_M_3acbb9e63f974ef786daf256147eea78_Title">
            <a:extLst>
              <a:ext uri="{FF2B5EF4-FFF2-40B4-BE49-F238E27FC236}">
                <a16:creationId xmlns:a16="http://schemas.microsoft.com/office/drawing/2014/main" id="{DBFA347C-6FD9-4E20-B12A-17817BCE5B70}"/>
              </a:ext>
            </a:extLst>
          </p:cNvPr>
          <p:cNvSpPr txBox="1"/>
          <p:nvPr>
            <p:custDataLst>
              <p:tags r:id="rId78"/>
            </p:custDataLst>
          </p:nvPr>
        </p:nvSpPr>
        <p:spPr>
          <a:xfrm>
            <a:off x="5343299" y="4633853"/>
            <a:ext cx="1895475" cy="207749"/>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Feedback report: Compile report to Facilities on Data Quality, and Performance for period </a:t>
            </a:r>
            <a:r>
              <a:rPr lang="en-US" sz="675" b="1" dirty="0">
                <a:solidFill>
                  <a:srgbClr val="FF0000"/>
                </a:solidFill>
                <a:latin typeface="Calibri" panose="020F0502020204030204" pitchFamily="34" charset="0"/>
              </a:rPr>
              <a:t>ending April</a:t>
            </a:r>
          </a:p>
        </p:txBody>
      </p:sp>
      <p:sp>
        <p:nvSpPr>
          <p:cNvPr id="81" name="OTLSHAPE_M_3acbb9e63f974ef786daf256147eea78_Date">
            <a:extLst>
              <a:ext uri="{FF2B5EF4-FFF2-40B4-BE49-F238E27FC236}">
                <a16:creationId xmlns:a16="http://schemas.microsoft.com/office/drawing/2014/main" id="{480D397B-5F58-4DBF-989D-3D8454E7D6C1}"/>
              </a:ext>
            </a:extLst>
          </p:cNvPr>
          <p:cNvSpPr txBox="1"/>
          <p:nvPr>
            <p:custDataLst>
              <p:tags r:id="rId79"/>
            </p:custDataLst>
          </p:nvPr>
        </p:nvSpPr>
        <p:spPr>
          <a:xfrm>
            <a:off x="5378763" y="4821752"/>
            <a:ext cx="5238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7 May, 2017</a:t>
            </a:r>
          </a:p>
        </p:txBody>
      </p:sp>
      <p:sp>
        <p:nvSpPr>
          <p:cNvPr id="82" name="OTLSHAPE_M_3acbb9e63f974ef786daf256147eea78_Shape">
            <a:extLst>
              <a:ext uri="{FF2B5EF4-FFF2-40B4-BE49-F238E27FC236}">
                <a16:creationId xmlns:a16="http://schemas.microsoft.com/office/drawing/2014/main" id="{310653C5-EC04-4F62-A8AE-C157540A23AD}"/>
              </a:ext>
            </a:extLst>
          </p:cNvPr>
          <p:cNvSpPr/>
          <p:nvPr>
            <p:custDataLst>
              <p:tags r:id="rId80"/>
            </p:custDataLst>
          </p:nvPr>
        </p:nvSpPr>
        <p:spPr>
          <a:xfrm rot="16200000">
            <a:off x="5206997" y="4615005"/>
            <a:ext cx="123825" cy="123825"/>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OTLSHAPE_M_4104e332e63a4b18bbebd07f5a14c114_Title">
            <a:extLst>
              <a:ext uri="{FF2B5EF4-FFF2-40B4-BE49-F238E27FC236}">
                <a16:creationId xmlns:a16="http://schemas.microsoft.com/office/drawing/2014/main" id="{654818E1-30EA-4F7E-8426-31B066803FA3}"/>
              </a:ext>
            </a:extLst>
          </p:cNvPr>
          <p:cNvSpPr txBox="1"/>
          <p:nvPr>
            <p:custDataLst>
              <p:tags r:id="rId81"/>
            </p:custDataLst>
          </p:nvPr>
        </p:nvSpPr>
        <p:spPr>
          <a:xfrm>
            <a:off x="1664483" y="4425737"/>
            <a:ext cx="1867853" cy="511556"/>
          </a:xfrm>
          <a:prstGeom prst="rect">
            <a:avLst/>
          </a:prstGeom>
          <a:noFill/>
        </p:spPr>
        <p:txBody>
          <a:bodyPr vert="horz" wrap="square" lIns="0" tIns="0" rIns="0" bIns="0" rtlCol="0" anchor="ctr" anchorCtr="0">
            <a:noAutofit/>
          </a:bodyPr>
          <a:lstStyle/>
          <a:p>
            <a:r>
              <a:rPr lang="en-US" sz="675" b="1" dirty="0">
                <a:solidFill>
                  <a:schemeClr val="dk1"/>
                </a:solidFill>
                <a:latin typeface="Calibri" panose="020F0502020204030204" pitchFamily="34" charset="0"/>
              </a:rPr>
              <a:t>DHIS: Sub-District Data Submitted to District Head Office by 10th for period </a:t>
            </a:r>
            <a:r>
              <a:rPr lang="en-US" sz="675" b="1" dirty="0">
                <a:solidFill>
                  <a:srgbClr val="FF0000"/>
                </a:solidFill>
                <a:latin typeface="Calibri" panose="020F0502020204030204" pitchFamily="34" charset="0"/>
              </a:rPr>
              <a:t>ending March</a:t>
            </a:r>
          </a:p>
        </p:txBody>
      </p:sp>
      <p:sp>
        <p:nvSpPr>
          <p:cNvPr id="84" name="OTLSHAPE_M_4104e332e63a4b18bbebd07f5a14c114_Date">
            <a:extLst>
              <a:ext uri="{FF2B5EF4-FFF2-40B4-BE49-F238E27FC236}">
                <a16:creationId xmlns:a16="http://schemas.microsoft.com/office/drawing/2014/main" id="{6E63C93F-ADE1-4A98-B4F8-36A07DDF043E}"/>
              </a:ext>
            </a:extLst>
          </p:cNvPr>
          <p:cNvSpPr txBox="1"/>
          <p:nvPr>
            <p:custDataLst>
              <p:tags r:id="rId82"/>
            </p:custDataLst>
          </p:nvPr>
        </p:nvSpPr>
        <p:spPr>
          <a:xfrm>
            <a:off x="2008475" y="4485226"/>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10 Apr, 2017</a:t>
            </a:r>
          </a:p>
        </p:txBody>
      </p:sp>
      <p:sp>
        <p:nvSpPr>
          <p:cNvPr id="85" name="OTLSHAPE_M_4104e332e63a4b18bbebd07f5a14c114_Shape">
            <a:extLst>
              <a:ext uri="{FF2B5EF4-FFF2-40B4-BE49-F238E27FC236}">
                <a16:creationId xmlns:a16="http://schemas.microsoft.com/office/drawing/2014/main" id="{F0218F47-1072-46F1-A52E-3BDF611E1A77}"/>
              </a:ext>
            </a:extLst>
          </p:cNvPr>
          <p:cNvSpPr/>
          <p:nvPr>
            <p:custDataLst>
              <p:tags r:id="rId83"/>
            </p:custDataLst>
          </p:nvPr>
        </p:nvSpPr>
        <p:spPr>
          <a:xfrm rot="16200000">
            <a:off x="1864019" y="4457690"/>
            <a:ext cx="123825" cy="123825"/>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OTLSHAPE_M_63fe49c923a84bb5830f78914c9a387a_Title">
            <a:extLst>
              <a:ext uri="{FF2B5EF4-FFF2-40B4-BE49-F238E27FC236}">
                <a16:creationId xmlns:a16="http://schemas.microsoft.com/office/drawing/2014/main" id="{8ADB59E7-B015-4991-BDF8-787EA6E28C64}"/>
              </a:ext>
            </a:extLst>
          </p:cNvPr>
          <p:cNvSpPr txBox="1"/>
          <p:nvPr>
            <p:custDataLst>
              <p:tags r:id="rId84"/>
            </p:custDataLst>
          </p:nvPr>
        </p:nvSpPr>
        <p:spPr>
          <a:xfrm>
            <a:off x="2398392" y="4161634"/>
            <a:ext cx="1717096" cy="311624"/>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Feedback report: Compile report to Sub District on Data Quality, and Performance for period </a:t>
            </a:r>
            <a:r>
              <a:rPr lang="en-US" sz="675" b="1" dirty="0">
                <a:solidFill>
                  <a:srgbClr val="FF0000"/>
                </a:solidFill>
                <a:latin typeface="Calibri" panose="020F0502020204030204" pitchFamily="34" charset="0"/>
              </a:rPr>
              <a:t>ending Mar</a:t>
            </a:r>
          </a:p>
        </p:txBody>
      </p:sp>
      <p:sp>
        <p:nvSpPr>
          <p:cNvPr id="87" name="OTLSHAPE_M_63fe49c923a84bb5830f78914c9a387a_Date">
            <a:extLst>
              <a:ext uri="{FF2B5EF4-FFF2-40B4-BE49-F238E27FC236}">
                <a16:creationId xmlns:a16="http://schemas.microsoft.com/office/drawing/2014/main" id="{260BBE47-92EA-42F5-A45E-BB003E5C649B}"/>
              </a:ext>
            </a:extLst>
          </p:cNvPr>
          <p:cNvSpPr txBox="1"/>
          <p:nvPr>
            <p:custDataLst>
              <p:tags r:id="rId85"/>
            </p:custDataLst>
          </p:nvPr>
        </p:nvSpPr>
        <p:spPr>
          <a:xfrm>
            <a:off x="2040202" y="4060783"/>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12 Apr, 2017</a:t>
            </a:r>
          </a:p>
        </p:txBody>
      </p:sp>
      <p:sp>
        <p:nvSpPr>
          <p:cNvPr id="88" name="OTLSHAPE_M_63fe49c923a84bb5830f78914c9a387a_Shape">
            <a:extLst>
              <a:ext uri="{FF2B5EF4-FFF2-40B4-BE49-F238E27FC236}">
                <a16:creationId xmlns:a16="http://schemas.microsoft.com/office/drawing/2014/main" id="{5F8AFB51-0A6C-45CA-978F-BEC987FD4D22}"/>
              </a:ext>
            </a:extLst>
          </p:cNvPr>
          <p:cNvSpPr/>
          <p:nvPr>
            <p:custDataLst>
              <p:tags r:id="rId86"/>
            </p:custDataLst>
          </p:nvPr>
        </p:nvSpPr>
        <p:spPr>
          <a:xfrm rot="16200000">
            <a:off x="2240470" y="4207760"/>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OTLSHAPE_M_a114064d12664cca9c1bc893e048135f_Title">
            <a:extLst>
              <a:ext uri="{FF2B5EF4-FFF2-40B4-BE49-F238E27FC236}">
                <a16:creationId xmlns:a16="http://schemas.microsoft.com/office/drawing/2014/main" id="{935D0188-343E-48E4-909F-3E8E663CA840}"/>
              </a:ext>
            </a:extLst>
          </p:cNvPr>
          <p:cNvSpPr txBox="1"/>
          <p:nvPr>
            <p:custDataLst>
              <p:tags r:id="rId87"/>
            </p:custDataLst>
          </p:nvPr>
        </p:nvSpPr>
        <p:spPr>
          <a:xfrm>
            <a:off x="2505227" y="3563379"/>
            <a:ext cx="1133475" cy="255778"/>
          </a:xfrm>
          <a:prstGeom prst="rect">
            <a:avLst/>
          </a:prstGeom>
          <a:noFill/>
          <a:ln w="19050" cmpd="dbl">
            <a:solidFill>
              <a:srgbClr val="92D050"/>
            </a:solidFill>
          </a:ln>
        </p:spPr>
        <p:txBody>
          <a:bodyPr vert="horz" wrap="square" lIns="0" tIns="0" rIns="0" bIns="0" rtlCol="0" anchor="ctr" anchorCtr="0">
            <a:noAutofit/>
          </a:bodyPr>
          <a:lstStyle/>
          <a:p>
            <a:r>
              <a:rPr lang="en-US" sz="675" b="1" dirty="0">
                <a:latin typeface="Calibri" panose="020F0502020204030204" pitchFamily="34" charset="0"/>
              </a:rPr>
              <a:t>4th Quarterly Report (Jan Feb Mar)</a:t>
            </a:r>
          </a:p>
        </p:txBody>
      </p:sp>
      <p:sp>
        <p:nvSpPr>
          <p:cNvPr id="90" name="OTLSHAPE_M_a114064d12664cca9c1bc893e048135f_Date">
            <a:extLst>
              <a:ext uri="{FF2B5EF4-FFF2-40B4-BE49-F238E27FC236}">
                <a16:creationId xmlns:a16="http://schemas.microsoft.com/office/drawing/2014/main" id="{8CB7A300-2018-4C00-BF7D-E89B32A1060E}"/>
              </a:ext>
            </a:extLst>
          </p:cNvPr>
          <p:cNvSpPr txBox="1"/>
          <p:nvPr>
            <p:custDataLst>
              <p:tags r:id="rId88"/>
            </p:custDataLst>
          </p:nvPr>
        </p:nvSpPr>
        <p:spPr>
          <a:xfrm>
            <a:off x="2478436" y="3457932"/>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15 Apr, 2017</a:t>
            </a:r>
          </a:p>
        </p:txBody>
      </p:sp>
      <p:sp>
        <p:nvSpPr>
          <p:cNvPr id="91" name="OTLSHAPE_M_a114064d12664cca9c1bc893e048135f_Shape">
            <a:extLst>
              <a:ext uri="{FF2B5EF4-FFF2-40B4-BE49-F238E27FC236}">
                <a16:creationId xmlns:a16="http://schemas.microsoft.com/office/drawing/2014/main" id="{E24541A1-40C5-4C9B-BA13-D4A1EC889198}"/>
              </a:ext>
            </a:extLst>
          </p:cNvPr>
          <p:cNvSpPr/>
          <p:nvPr>
            <p:custDataLst>
              <p:tags r:id="rId89"/>
            </p:custDataLst>
          </p:nvPr>
        </p:nvSpPr>
        <p:spPr>
          <a:xfrm rot="16200000">
            <a:off x="2347721" y="3480796"/>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TLSHAPE_M_3ffefab4a81345a8b30117066f53f829_Title">
            <a:extLst>
              <a:ext uri="{FF2B5EF4-FFF2-40B4-BE49-F238E27FC236}">
                <a16:creationId xmlns:a16="http://schemas.microsoft.com/office/drawing/2014/main" id="{2D26C8F6-E0EE-40CB-A1CA-D131812C5F52}"/>
              </a:ext>
            </a:extLst>
          </p:cNvPr>
          <p:cNvSpPr txBox="1"/>
          <p:nvPr>
            <p:custDataLst>
              <p:tags r:id="rId90"/>
            </p:custDataLst>
          </p:nvPr>
        </p:nvSpPr>
        <p:spPr>
          <a:xfrm>
            <a:off x="5470769" y="3896137"/>
            <a:ext cx="1838325" cy="311624"/>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Feedback report: Compile report to Sub District on Data Quality, and Performance for period ending April</a:t>
            </a:r>
          </a:p>
        </p:txBody>
      </p:sp>
      <p:sp>
        <p:nvSpPr>
          <p:cNvPr id="93" name="OTLSHAPE_M_3ffefab4a81345a8b30117066f53f829_Date">
            <a:extLst>
              <a:ext uri="{FF2B5EF4-FFF2-40B4-BE49-F238E27FC236}">
                <a16:creationId xmlns:a16="http://schemas.microsoft.com/office/drawing/2014/main" id="{85F914ED-0206-43A0-BA98-FBB43B4B6C02}"/>
              </a:ext>
            </a:extLst>
          </p:cNvPr>
          <p:cNvSpPr txBox="1"/>
          <p:nvPr>
            <p:custDataLst>
              <p:tags r:id="rId91"/>
            </p:custDataLst>
          </p:nvPr>
        </p:nvSpPr>
        <p:spPr>
          <a:xfrm>
            <a:off x="5307779" y="3750167"/>
            <a:ext cx="523875"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12 May, 2017</a:t>
            </a:r>
          </a:p>
        </p:txBody>
      </p:sp>
      <p:sp>
        <p:nvSpPr>
          <p:cNvPr id="94" name="OTLSHAPE_M_3ffefab4a81345a8b30117066f53f829_Shape">
            <a:extLst>
              <a:ext uri="{FF2B5EF4-FFF2-40B4-BE49-F238E27FC236}">
                <a16:creationId xmlns:a16="http://schemas.microsoft.com/office/drawing/2014/main" id="{020761D5-34AF-445A-8983-FDAAC2AD987C}"/>
              </a:ext>
            </a:extLst>
          </p:cNvPr>
          <p:cNvSpPr/>
          <p:nvPr>
            <p:custDataLst>
              <p:tags r:id="rId92"/>
            </p:custDataLst>
          </p:nvPr>
        </p:nvSpPr>
        <p:spPr>
          <a:xfrm rot="16200000">
            <a:off x="5334105" y="3979451"/>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TLSHAPE_M_d6870f43c7124c46acd58c51c3c1497c_Title">
            <a:extLst>
              <a:ext uri="{FF2B5EF4-FFF2-40B4-BE49-F238E27FC236}">
                <a16:creationId xmlns:a16="http://schemas.microsoft.com/office/drawing/2014/main" id="{F01D757A-BC79-46F8-B553-0E561AC67316}"/>
              </a:ext>
            </a:extLst>
          </p:cNvPr>
          <p:cNvSpPr txBox="1"/>
          <p:nvPr>
            <p:custDataLst>
              <p:tags r:id="rId93"/>
            </p:custDataLst>
          </p:nvPr>
        </p:nvSpPr>
        <p:spPr>
          <a:xfrm>
            <a:off x="6300293" y="5234995"/>
            <a:ext cx="1600200" cy="207749"/>
          </a:xfrm>
          <a:prstGeom prst="rect">
            <a:avLst/>
          </a:prstGeom>
          <a:noFill/>
          <a:ln w="22225">
            <a:solidFill>
              <a:srgbClr val="92D050"/>
            </a:solidFill>
            <a:prstDash val="dash"/>
          </a:ln>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Draft Annual Performance Report to Provincial </a:t>
            </a:r>
            <a:r>
              <a:rPr lang="en-US" sz="675" b="1" dirty="0" err="1">
                <a:solidFill>
                  <a:schemeClr val="dk1"/>
                </a:solidFill>
                <a:latin typeface="Calibri" panose="020F0502020204030204" pitchFamily="34" charset="0"/>
              </a:rPr>
              <a:t>DoH</a:t>
            </a:r>
            <a:endParaRPr lang="en-US" sz="675" b="1" dirty="0">
              <a:solidFill>
                <a:schemeClr val="dk1"/>
              </a:solidFill>
              <a:latin typeface="Calibri" panose="020F0502020204030204" pitchFamily="34" charset="0"/>
            </a:endParaRPr>
          </a:p>
        </p:txBody>
      </p:sp>
      <p:sp>
        <p:nvSpPr>
          <p:cNvPr id="96" name="OTLSHAPE_M_d6870f43c7124c46acd58c51c3c1497c_Shape">
            <a:extLst>
              <a:ext uri="{FF2B5EF4-FFF2-40B4-BE49-F238E27FC236}">
                <a16:creationId xmlns:a16="http://schemas.microsoft.com/office/drawing/2014/main" id="{57BFD011-1919-4035-AC47-0553E9B507CA}"/>
              </a:ext>
            </a:extLst>
          </p:cNvPr>
          <p:cNvSpPr/>
          <p:nvPr>
            <p:custDataLst>
              <p:tags r:id="rId94"/>
            </p:custDataLst>
          </p:nvPr>
        </p:nvSpPr>
        <p:spPr>
          <a:xfrm rot="16200000">
            <a:off x="6143452" y="5181602"/>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TLSHAPE_M_20f9ca03c52a4b268fb545048b477702_Title">
            <a:extLst>
              <a:ext uri="{FF2B5EF4-FFF2-40B4-BE49-F238E27FC236}">
                <a16:creationId xmlns:a16="http://schemas.microsoft.com/office/drawing/2014/main" id="{34EDF7C0-43E8-4FC2-968E-8B9270EE1F21}"/>
              </a:ext>
            </a:extLst>
          </p:cNvPr>
          <p:cNvSpPr txBox="1"/>
          <p:nvPr>
            <p:custDataLst>
              <p:tags r:id="rId95"/>
            </p:custDataLst>
          </p:nvPr>
        </p:nvSpPr>
        <p:spPr>
          <a:xfrm>
            <a:off x="2985722" y="3888160"/>
            <a:ext cx="1866900" cy="207749"/>
          </a:xfrm>
          <a:prstGeom prst="rect">
            <a:avLst/>
          </a:prstGeom>
          <a:noFill/>
        </p:spPr>
        <p:txBody>
          <a:bodyPr vert="horz" wrap="square" lIns="0" tIns="0" rIns="0" bIns="0" rtlCol="0" anchor="ctr" anchorCtr="0">
            <a:spAutoFit/>
          </a:bodyPr>
          <a:lstStyle/>
          <a:p>
            <a:r>
              <a:rPr lang="en-US" sz="675" b="1" dirty="0">
                <a:solidFill>
                  <a:schemeClr val="dk1"/>
                </a:solidFill>
                <a:latin typeface="Calibri" panose="020F0502020204030204" pitchFamily="34" charset="0"/>
              </a:rPr>
              <a:t>DHIS: District Data Submitted to Provincial Head Office  by 15th for period </a:t>
            </a:r>
            <a:r>
              <a:rPr lang="en-US" sz="675" b="1" dirty="0">
                <a:solidFill>
                  <a:srgbClr val="FF0000"/>
                </a:solidFill>
                <a:latin typeface="Calibri" panose="020F0502020204030204" pitchFamily="34" charset="0"/>
              </a:rPr>
              <a:t>ending March</a:t>
            </a:r>
          </a:p>
        </p:txBody>
      </p:sp>
      <p:sp>
        <p:nvSpPr>
          <p:cNvPr id="98" name="OTLSHAPE_M_20f9ca03c52a4b268fb545048b477702_Date">
            <a:extLst>
              <a:ext uri="{FF2B5EF4-FFF2-40B4-BE49-F238E27FC236}">
                <a16:creationId xmlns:a16="http://schemas.microsoft.com/office/drawing/2014/main" id="{32882C05-AF8D-4F9E-8DDB-9C9A9BD537DE}"/>
              </a:ext>
            </a:extLst>
          </p:cNvPr>
          <p:cNvSpPr txBox="1"/>
          <p:nvPr>
            <p:custDataLst>
              <p:tags r:id="rId96"/>
            </p:custDataLst>
          </p:nvPr>
        </p:nvSpPr>
        <p:spPr>
          <a:xfrm>
            <a:off x="2471856" y="3898643"/>
            <a:ext cx="495300"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15 Apr, 2017</a:t>
            </a:r>
          </a:p>
        </p:txBody>
      </p:sp>
      <p:sp>
        <p:nvSpPr>
          <p:cNvPr id="99" name="OTLSHAPE_M_20f9ca03c52a4b268fb545048b477702_Shape">
            <a:extLst>
              <a:ext uri="{FF2B5EF4-FFF2-40B4-BE49-F238E27FC236}">
                <a16:creationId xmlns:a16="http://schemas.microsoft.com/office/drawing/2014/main" id="{D2512D26-3BFD-4D77-A17C-8D2CA620CFD9}"/>
              </a:ext>
            </a:extLst>
          </p:cNvPr>
          <p:cNvSpPr/>
          <p:nvPr>
            <p:custDataLst>
              <p:tags r:id="rId97"/>
            </p:custDataLst>
          </p:nvPr>
        </p:nvSpPr>
        <p:spPr>
          <a:xfrm rot="16200000">
            <a:off x="2334127" y="3900186"/>
            <a:ext cx="123825" cy="123825"/>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TextBox 99">
            <a:extLst>
              <a:ext uri="{FF2B5EF4-FFF2-40B4-BE49-F238E27FC236}">
                <a16:creationId xmlns:a16="http://schemas.microsoft.com/office/drawing/2014/main" id="{0F40D5F4-CF5D-43C5-A42D-586448D1074C}"/>
              </a:ext>
            </a:extLst>
          </p:cNvPr>
          <p:cNvSpPr txBox="1"/>
          <p:nvPr/>
        </p:nvSpPr>
        <p:spPr>
          <a:xfrm>
            <a:off x="238349" y="238832"/>
            <a:ext cx="8846433" cy="584775"/>
          </a:xfrm>
          <a:prstGeom prst="rect">
            <a:avLst/>
          </a:prstGeom>
          <a:noFill/>
        </p:spPr>
        <p:txBody>
          <a:bodyPr wrap="square" rtlCol="0">
            <a:spAutoFit/>
          </a:bodyPr>
          <a:lstStyle/>
          <a:p>
            <a:r>
              <a:rPr lang="en-US" sz="3200" b="1" dirty="0">
                <a:solidFill>
                  <a:schemeClr val="bg1"/>
                </a:solidFill>
              </a:rPr>
              <a:t>Monthly Monitoring/Reporting/Feedback Cycle</a:t>
            </a:r>
          </a:p>
        </p:txBody>
      </p:sp>
      <p:pic>
        <p:nvPicPr>
          <p:cNvPr id="101" name="Picture 100">
            <a:extLst>
              <a:ext uri="{FF2B5EF4-FFF2-40B4-BE49-F238E27FC236}">
                <a16:creationId xmlns:a16="http://schemas.microsoft.com/office/drawing/2014/main" id="{120614A1-89A5-4CED-B8FB-CFB645BCAEB3}"/>
              </a:ext>
            </a:extLst>
          </p:cNvPr>
          <p:cNvPicPr>
            <a:picLocks noChangeAspect="1"/>
          </p:cNvPicPr>
          <p:nvPr/>
        </p:nvPicPr>
        <p:blipFill>
          <a:blip r:embed="rId103"/>
          <a:stretch>
            <a:fillRect/>
          </a:stretch>
        </p:blipFill>
        <p:spPr>
          <a:xfrm>
            <a:off x="71956" y="1263242"/>
            <a:ext cx="1193396" cy="3822524"/>
          </a:xfrm>
          <a:prstGeom prst="rect">
            <a:avLst/>
          </a:prstGeom>
        </p:spPr>
      </p:pic>
      <p:sp>
        <p:nvSpPr>
          <p:cNvPr id="102" name="TextBox 101">
            <a:extLst>
              <a:ext uri="{FF2B5EF4-FFF2-40B4-BE49-F238E27FC236}">
                <a16:creationId xmlns:a16="http://schemas.microsoft.com/office/drawing/2014/main" id="{6C41A827-32F3-4F9A-9FA7-3106AD61F887}"/>
              </a:ext>
            </a:extLst>
          </p:cNvPr>
          <p:cNvSpPr txBox="1"/>
          <p:nvPr/>
        </p:nvSpPr>
        <p:spPr>
          <a:xfrm>
            <a:off x="184017" y="4613726"/>
            <a:ext cx="563632" cy="473206"/>
          </a:xfrm>
          <a:prstGeom prst="rect">
            <a:avLst/>
          </a:prstGeom>
          <a:noFill/>
          <a:ln w="28575">
            <a:solidFill>
              <a:srgbClr val="FFC000"/>
            </a:solidFill>
          </a:ln>
        </p:spPr>
        <p:txBody>
          <a:bodyPr wrap="square" rtlCol="0">
            <a:spAutoFit/>
          </a:bodyPr>
          <a:lstStyle/>
          <a:p>
            <a:r>
              <a:rPr lang="en-US" sz="825" dirty="0"/>
              <a:t>Sub-District Level</a:t>
            </a:r>
          </a:p>
        </p:txBody>
      </p:sp>
      <p:sp>
        <p:nvSpPr>
          <p:cNvPr id="103" name="OTLSHAPE_M_a6d315eb597f4a0987e52d5a1df0b38f_Title">
            <a:extLst>
              <a:ext uri="{FF2B5EF4-FFF2-40B4-BE49-F238E27FC236}">
                <a16:creationId xmlns:a16="http://schemas.microsoft.com/office/drawing/2014/main" id="{9AFB9590-C192-49C4-965E-689349F245FE}"/>
              </a:ext>
            </a:extLst>
          </p:cNvPr>
          <p:cNvSpPr txBox="1"/>
          <p:nvPr>
            <p:custDataLst>
              <p:tags r:id="rId98"/>
            </p:custDataLst>
          </p:nvPr>
        </p:nvSpPr>
        <p:spPr>
          <a:xfrm>
            <a:off x="6091186" y="3483669"/>
            <a:ext cx="1319420" cy="311624"/>
          </a:xfrm>
          <a:prstGeom prst="rect">
            <a:avLst/>
          </a:prstGeom>
          <a:noFill/>
        </p:spPr>
        <p:txBody>
          <a:bodyPr vert="horz" wrap="square" lIns="0" tIns="0" rIns="0" bIns="0" rtlCol="0" anchor="ctr" anchorCtr="0">
            <a:spAutoFit/>
          </a:bodyPr>
          <a:lstStyle/>
          <a:p>
            <a:r>
              <a:rPr lang="en-US" sz="675" b="1" spc="-3" dirty="0">
                <a:solidFill>
                  <a:schemeClr val="dk1"/>
                </a:solidFill>
                <a:latin typeface="Calibri" panose="020F0502020204030204" pitchFamily="34" charset="0"/>
              </a:rPr>
              <a:t>DHIS: District Data Submitted to Provincial Head Office  by 15th for period </a:t>
            </a:r>
            <a:r>
              <a:rPr lang="en-US" sz="675" b="1" spc="-3" dirty="0">
                <a:solidFill>
                  <a:srgbClr val="FF0000"/>
                </a:solidFill>
                <a:latin typeface="Calibri" panose="020F0502020204030204" pitchFamily="34" charset="0"/>
              </a:rPr>
              <a:t>ending April</a:t>
            </a:r>
          </a:p>
        </p:txBody>
      </p:sp>
      <p:sp>
        <p:nvSpPr>
          <p:cNvPr id="104" name="OTLSHAPE_M_a6d315eb597f4a0987e52d5a1df0b38f_Date">
            <a:extLst>
              <a:ext uri="{FF2B5EF4-FFF2-40B4-BE49-F238E27FC236}">
                <a16:creationId xmlns:a16="http://schemas.microsoft.com/office/drawing/2014/main" id="{E76FC38F-C915-4A7B-9111-2132483499A0}"/>
              </a:ext>
            </a:extLst>
          </p:cNvPr>
          <p:cNvSpPr txBox="1"/>
          <p:nvPr>
            <p:custDataLst>
              <p:tags r:id="rId99"/>
            </p:custDataLst>
          </p:nvPr>
        </p:nvSpPr>
        <p:spPr>
          <a:xfrm>
            <a:off x="6800322" y="3697537"/>
            <a:ext cx="600143" cy="115416"/>
          </a:xfrm>
          <a:prstGeom prst="rect">
            <a:avLst/>
          </a:prstGeom>
          <a:noFill/>
        </p:spPr>
        <p:txBody>
          <a:bodyPr vert="horz" wrap="square" lIns="0" tIns="0" rIns="0" bIns="0" rtlCol="0" anchor="ctr" anchorCtr="0">
            <a:spAutoFit/>
          </a:bodyPr>
          <a:lstStyle/>
          <a:p>
            <a:r>
              <a:rPr lang="en-US" sz="750" spc="-9" dirty="0">
                <a:solidFill>
                  <a:srgbClr val="1F497E"/>
                </a:solidFill>
                <a:latin typeface="Calibri" panose="020F0502020204030204" pitchFamily="34" charset="0"/>
              </a:rPr>
              <a:t>15 May, 2017</a:t>
            </a:r>
          </a:p>
        </p:txBody>
      </p:sp>
      <p:sp>
        <p:nvSpPr>
          <p:cNvPr id="105" name="OTLSHAPE_M_a6d315eb597f4a0987e52d5a1df0b38f_Shape">
            <a:extLst>
              <a:ext uri="{FF2B5EF4-FFF2-40B4-BE49-F238E27FC236}">
                <a16:creationId xmlns:a16="http://schemas.microsoft.com/office/drawing/2014/main" id="{E5A852D0-28A2-453D-9F36-457BB396BAC9}"/>
              </a:ext>
            </a:extLst>
          </p:cNvPr>
          <p:cNvSpPr/>
          <p:nvPr>
            <p:custDataLst>
              <p:tags r:id="rId100"/>
            </p:custDataLst>
          </p:nvPr>
        </p:nvSpPr>
        <p:spPr>
          <a:xfrm rot="16200000">
            <a:off x="5976339" y="3497536"/>
            <a:ext cx="123825" cy="61139"/>
          </a:xfrm>
          <a:prstGeom prst="flowChartMerge">
            <a:avLst/>
          </a:prstGeom>
          <a:solidFill>
            <a:srgbClr val="96D64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6" name="Picture 105">
            <a:extLst>
              <a:ext uri="{FF2B5EF4-FFF2-40B4-BE49-F238E27FC236}">
                <a16:creationId xmlns:a16="http://schemas.microsoft.com/office/drawing/2014/main" id="{B3B5D91A-3B7E-4F2C-9D22-134DA2FC890A}"/>
              </a:ext>
            </a:extLst>
          </p:cNvPr>
          <p:cNvPicPr>
            <a:picLocks noChangeAspect="1"/>
          </p:cNvPicPr>
          <p:nvPr/>
        </p:nvPicPr>
        <p:blipFill>
          <a:blip r:embed="rId104"/>
          <a:stretch>
            <a:fillRect/>
          </a:stretch>
        </p:blipFill>
        <p:spPr>
          <a:xfrm>
            <a:off x="5630923" y="4170184"/>
            <a:ext cx="644708" cy="205758"/>
          </a:xfrm>
          <a:prstGeom prst="rect">
            <a:avLst/>
          </a:prstGeom>
        </p:spPr>
      </p:pic>
      <p:sp>
        <p:nvSpPr>
          <p:cNvPr id="107" name="TextBox 106">
            <a:extLst>
              <a:ext uri="{FF2B5EF4-FFF2-40B4-BE49-F238E27FC236}">
                <a16:creationId xmlns:a16="http://schemas.microsoft.com/office/drawing/2014/main" id="{E1CBBA94-D2D6-46F0-A009-0953E1B82622}"/>
              </a:ext>
            </a:extLst>
          </p:cNvPr>
          <p:cNvSpPr txBox="1"/>
          <p:nvPr/>
        </p:nvSpPr>
        <p:spPr>
          <a:xfrm>
            <a:off x="2689520" y="3167575"/>
            <a:ext cx="596997" cy="300082"/>
          </a:xfrm>
          <a:prstGeom prst="rect">
            <a:avLst/>
          </a:prstGeom>
          <a:noFill/>
        </p:spPr>
        <p:txBody>
          <a:bodyPr wrap="square" rtlCol="0">
            <a:spAutoFit/>
          </a:bodyPr>
          <a:lstStyle/>
          <a:p>
            <a:r>
              <a:rPr lang="en-US" sz="1350" dirty="0">
                <a:solidFill>
                  <a:schemeClr val="bg1"/>
                </a:solidFill>
              </a:rPr>
              <a:t>April</a:t>
            </a:r>
          </a:p>
        </p:txBody>
      </p:sp>
      <p:sp>
        <p:nvSpPr>
          <p:cNvPr id="108" name="TextBox 107">
            <a:extLst>
              <a:ext uri="{FF2B5EF4-FFF2-40B4-BE49-F238E27FC236}">
                <a16:creationId xmlns:a16="http://schemas.microsoft.com/office/drawing/2014/main" id="{C3F1584F-CB97-4F68-8B17-77EEAEC75FB4}"/>
              </a:ext>
            </a:extLst>
          </p:cNvPr>
          <p:cNvSpPr txBox="1"/>
          <p:nvPr/>
        </p:nvSpPr>
        <p:spPr>
          <a:xfrm>
            <a:off x="4806529" y="3143250"/>
            <a:ext cx="634553" cy="300082"/>
          </a:xfrm>
          <a:prstGeom prst="rect">
            <a:avLst/>
          </a:prstGeom>
          <a:noFill/>
        </p:spPr>
        <p:txBody>
          <a:bodyPr wrap="square" rtlCol="0">
            <a:spAutoFit/>
          </a:bodyPr>
          <a:lstStyle/>
          <a:p>
            <a:r>
              <a:rPr lang="en-US" sz="1350" dirty="0">
                <a:solidFill>
                  <a:schemeClr val="bg1"/>
                </a:solidFill>
              </a:rPr>
              <a:t>May</a:t>
            </a:r>
          </a:p>
        </p:txBody>
      </p:sp>
      <p:sp>
        <p:nvSpPr>
          <p:cNvPr id="109" name="Rectangle 108">
            <a:extLst>
              <a:ext uri="{FF2B5EF4-FFF2-40B4-BE49-F238E27FC236}">
                <a16:creationId xmlns:a16="http://schemas.microsoft.com/office/drawing/2014/main" id="{5DDDA834-AE0C-432F-A56F-3585820684C0}"/>
              </a:ext>
            </a:extLst>
          </p:cNvPr>
          <p:cNvSpPr/>
          <p:nvPr/>
        </p:nvSpPr>
        <p:spPr>
          <a:xfrm>
            <a:off x="6197044" y="5050745"/>
            <a:ext cx="699807" cy="207749"/>
          </a:xfrm>
          <a:prstGeom prst="rect">
            <a:avLst/>
          </a:prstGeom>
        </p:spPr>
        <p:txBody>
          <a:bodyPr wrap="none">
            <a:spAutoFit/>
          </a:bodyPr>
          <a:lstStyle/>
          <a:p>
            <a:pPr lvl="0"/>
            <a:r>
              <a:rPr lang="en-US" sz="750" spc="-9" dirty="0">
                <a:solidFill>
                  <a:srgbClr val="1F497E"/>
                </a:solidFill>
                <a:latin typeface="Calibri" panose="020F0502020204030204" pitchFamily="34" charset="0"/>
              </a:rPr>
              <a:t>15 May, 2017</a:t>
            </a:r>
          </a:p>
        </p:txBody>
      </p:sp>
      <p:sp>
        <p:nvSpPr>
          <p:cNvPr id="110" name="OTLSHAPE_TB_00000000000000000000000000000000_TimescaleInterval3">
            <a:extLst>
              <a:ext uri="{FF2B5EF4-FFF2-40B4-BE49-F238E27FC236}">
                <a16:creationId xmlns:a16="http://schemas.microsoft.com/office/drawing/2014/main" id="{E665B408-808D-4FCD-AF2E-15BE582D253E}"/>
              </a:ext>
            </a:extLst>
          </p:cNvPr>
          <p:cNvSpPr txBox="1"/>
          <p:nvPr>
            <p:custDataLst>
              <p:tags r:id="rId101"/>
            </p:custDataLst>
          </p:nvPr>
        </p:nvSpPr>
        <p:spPr>
          <a:xfrm flipH="1">
            <a:off x="4728932" y="3223093"/>
            <a:ext cx="122522" cy="139541"/>
          </a:xfrm>
          <a:prstGeom prst="rect">
            <a:avLst/>
          </a:prstGeom>
          <a:noFill/>
        </p:spPr>
        <p:txBody>
          <a:bodyPr vert="horz" wrap="none" lIns="0" tIns="0" rIns="0" bIns="0" rtlCol="0" anchor="ctr" anchorCtr="0">
            <a:noAutofit/>
          </a:bodyPr>
          <a:lstStyle/>
          <a:p>
            <a:r>
              <a:rPr lang="en-US" sz="900" spc="-20" dirty="0">
                <a:solidFill>
                  <a:schemeClr val="lt1"/>
                </a:solidFill>
                <a:latin typeface="Calibri" panose="020F0502020204030204" pitchFamily="34" charset="0"/>
              </a:rPr>
              <a:t>1</a:t>
            </a:r>
          </a:p>
        </p:txBody>
      </p:sp>
      <p:sp>
        <p:nvSpPr>
          <p:cNvPr id="111" name="Curved Left Arrow 181">
            <a:extLst>
              <a:ext uri="{FF2B5EF4-FFF2-40B4-BE49-F238E27FC236}">
                <a16:creationId xmlns:a16="http://schemas.microsoft.com/office/drawing/2014/main" id="{6E665B61-2B61-4EAD-829B-970F30E8E318}"/>
              </a:ext>
            </a:extLst>
          </p:cNvPr>
          <p:cNvSpPr/>
          <p:nvPr/>
        </p:nvSpPr>
        <p:spPr>
          <a:xfrm>
            <a:off x="2732637" y="5220708"/>
            <a:ext cx="279798" cy="438194"/>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2" name="Curved Left Arrow 182">
            <a:extLst>
              <a:ext uri="{FF2B5EF4-FFF2-40B4-BE49-F238E27FC236}">
                <a16:creationId xmlns:a16="http://schemas.microsoft.com/office/drawing/2014/main" id="{8D8F02D5-F3C4-4733-A21A-137BF236EEC0}"/>
              </a:ext>
            </a:extLst>
          </p:cNvPr>
          <p:cNvSpPr/>
          <p:nvPr/>
        </p:nvSpPr>
        <p:spPr>
          <a:xfrm rot="10800000">
            <a:off x="989453" y="5201718"/>
            <a:ext cx="167254" cy="421267"/>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3" name="Curved Left Arrow 183">
            <a:extLst>
              <a:ext uri="{FF2B5EF4-FFF2-40B4-BE49-F238E27FC236}">
                <a16:creationId xmlns:a16="http://schemas.microsoft.com/office/drawing/2014/main" id="{4CF93862-9D8C-41DE-B43C-C82BD1767655}"/>
              </a:ext>
            </a:extLst>
          </p:cNvPr>
          <p:cNvSpPr/>
          <p:nvPr/>
        </p:nvSpPr>
        <p:spPr>
          <a:xfrm rot="1848775">
            <a:off x="5756005" y="4992673"/>
            <a:ext cx="246842" cy="394178"/>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4" name="Curved Left Arrow 184">
            <a:extLst>
              <a:ext uri="{FF2B5EF4-FFF2-40B4-BE49-F238E27FC236}">
                <a16:creationId xmlns:a16="http://schemas.microsoft.com/office/drawing/2014/main" id="{C1435890-3005-4E28-A47E-E938BFCC291D}"/>
              </a:ext>
            </a:extLst>
          </p:cNvPr>
          <p:cNvSpPr/>
          <p:nvPr/>
        </p:nvSpPr>
        <p:spPr>
          <a:xfrm rot="10800000">
            <a:off x="4961735" y="4720659"/>
            <a:ext cx="253589" cy="449274"/>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5" name="Curved Left Arrow 185">
            <a:extLst>
              <a:ext uri="{FF2B5EF4-FFF2-40B4-BE49-F238E27FC236}">
                <a16:creationId xmlns:a16="http://schemas.microsoft.com/office/drawing/2014/main" id="{FB83137D-A114-4B27-9414-CED46C8E923C}"/>
              </a:ext>
            </a:extLst>
          </p:cNvPr>
          <p:cNvSpPr/>
          <p:nvPr/>
        </p:nvSpPr>
        <p:spPr>
          <a:xfrm rot="10800000">
            <a:off x="5076043" y="4087614"/>
            <a:ext cx="309166" cy="360603"/>
          </a:xfrm>
          <a:prstGeom prst="curvedLeftArrow">
            <a:avLst>
              <a:gd name="adj1" fmla="val 25000"/>
              <a:gd name="adj2" fmla="val 91038"/>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6" name="Curved Left Arrow 186">
            <a:extLst>
              <a:ext uri="{FF2B5EF4-FFF2-40B4-BE49-F238E27FC236}">
                <a16:creationId xmlns:a16="http://schemas.microsoft.com/office/drawing/2014/main" id="{203E5508-B9F6-4CFF-A10B-8E2F919492E1}"/>
              </a:ext>
            </a:extLst>
          </p:cNvPr>
          <p:cNvSpPr/>
          <p:nvPr/>
        </p:nvSpPr>
        <p:spPr>
          <a:xfrm>
            <a:off x="3485610" y="4390435"/>
            <a:ext cx="167254" cy="421267"/>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7" name="Curved Left Arrow 187">
            <a:extLst>
              <a:ext uri="{FF2B5EF4-FFF2-40B4-BE49-F238E27FC236}">
                <a16:creationId xmlns:a16="http://schemas.microsoft.com/office/drawing/2014/main" id="{784D1882-A136-46B5-9C5A-6368DE1E3A2B}"/>
              </a:ext>
            </a:extLst>
          </p:cNvPr>
          <p:cNvSpPr/>
          <p:nvPr/>
        </p:nvSpPr>
        <p:spPr>
          <a:xfrm rot="10800000">
            <a:off x="1967082" y="4167443"/>
            <a:ext cx="174413" cy="338691"/>
          </a:xfrm>
          <a:prstGeom prst="curvedLeftArrow">
            <a:avLst>
              <a:gd name="adj1" fmla="val 25000"/>
              <a:gd name="adj2" fmla="val 91038"/>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
        <p:nvSpPr>
          <p:cNvPr id="118" name="Curved Left Arrow 188">
            <a:extLst>
              <a:ext uri="{FF2B5EF4-FFF2-40B4-BE49-F238E27FC236}">
                <a16:creationId xmlns:a16="http://schemas.microsoft.com/office/drawing/2014/main" id="{5263647B-6A72-4338-8760-195C87AA13A5}"/>
              </a:ext>
            </a:extLst>
          </p:cNvPr>
          <p:cNvSpPr/>
          <p:nvPr/>
        </p:nvSpPr>
        <p:spPr>
          <a:xfrm>
            <a:off x="7375400" y="4151388"/>
            <a:ext cx="314812" cy="39601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52846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888" y="1709738"/>
            <a:ext cx="7886700" cy="1842759"/>
          </a:xfrm>
        </p:spPr>
        <p:txBody>
          <a:bodyPr/>
          <a:lstStyle/>
          <a:p>
            <a:br>
              <a:rPr lang="en-ZA" sz="4000" b="1" dirty="0"/>
            </a:br>
            <a:r>
              <a:rPr lang="en-ZA" sz="4000" b="1" dirty="0"/>
              <a:t>WHO?</a:t>
            </a:r>
            <a:br>
              <a:rPr lang="en-ZA" sz="4000" b="1" dirty="0"/>
            </a:br>
            <a:endParaRPr lang="en-US" sz="3200" dirty="0"/>
          </a:p>
        </p:txBody>
      </p:sp>
      <p:sp>
        <p:nvSpPr>
          <p:cNvPr id="7" name="Text Placeholder 6"/>
          <p:cNvSpPr>
            <a:spLocks noGrp="1"/>
          </p:cNvSpPr>
          <p:nvPr>
            <p:ph type="body" idx="1"/>
          </p:nvPr>
        </p:nvSpPr>
        <p:spPr>
          <a:xfrm>
            <a:off x="623888" y="3727838"/>
            <a:ext cx="8520112" cy="1500187"/>
          </a:xfrm>
        </p:spPr>
        <p:txBody>
          <a:bodyPr>
            <a:normAutofit lnSpcReduction="10000"/>
          </a:bodyPr>
          <a:lstStyle/>
          <a:p>
            <a:pPr marL="342900" indent="-342900">
              <a:buFont typeface="Arial" panose="020B0604020202020204" pitchFamily="34" charset="0"/>
              <a:buChar char="•"/>
            </a:pPr>
            <a:r>
              <a:rPr lang="en-ZA" b="1" dirty="0"/>
              <a:t>support mechanisms - </a:t>
            </a:r>
            <a:r>
              <a:rPr lang="en-ZA" dirty="0"/>
              <a:t>Provincial Co-ordination and Support to Districts </a:t>
            </a:r>
          </a:p>
          <a:p>
            <a:pPr marL="342900" indent="-342900">
              <a:buFont typeface="Arial" panose="020B0604020202020204" pitchFamily="34" charset="0"/>
              <a:buChar char="•"/>
            </a:pPr>
            <a:r>
              <a:rPr lang="en-ZA" b="1" dirty="0"/>
              <a:t>governance /management forums - </a:t>
            </a:r>
            <a:r>
              <a:rPr lang="en-ZA" dirty="0"/>
              <a:t>District and Sub-District Planning Monitoring and Response Forums</a:t>
            </a:r>
          </a:p>
        </p:txBody>
      </p:sp>
    </p:spTree>
    <p:extLst>
      <p:ext uri="{BB962C8B-B14F-4D97-AF65-F5344CB8AC3E}">
        <p14:creationId xmlns:p14="http://schemas.microsoft.com/office/powerpoint/2010/main" val="3411091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84" y="229659"/>
            <a:ext cx="6463630" cy="543595"/>
          </a:xfrm>
        </p:spPr>
        <p:txBody>
          <a:bodyPr/>
          <a:lstStyle/>
          <a:p>
            <a:r>
              <a:rPr lang="en-ZA" sz="2400" dirty="0"/>
              <a:t>Provincial Co-ordination and Support to Districts</a:t>
            </a:r>
            <a:endParaRPr lang="en-US" sz="2400" b="1" dirty="0"/>
          </a:p>
        </p:txBody>
      </p:sp>
      <p:sp>
        <p:nvSpPr>
          <p:cNvPr id="6" name="Content Placeholder 5"/>
          <p:cNvSpPr>
            <a:spLocks noGrp="1"/>
          </p:cNvSpPr>
          <p:nvPr>
            <p:ph sz="quarter" idx="1"/>
          </p:nvPr>
        </p:nvSpPr>
        <p:spPr>
          <a:xfrm>
            <a:off x="0" y="1219200"/>
            <a:ext cx="8686800" cy="4937760"/>
          </a:xfrm>
        </p:spPr>
        <p:txBody>
          <a:bodyPr/>
          <a:lstStyle/>
          <a:p>
            <a:r>
              <a:rPr lang="en-ZA" sz="2400" dirty="0"/>
              <a:t>Head: District Health Services</a:t>
            </a:r>
          </a:p>
          <a:p>
            <a:pPr lvl="1"/>
            <a:r>
              <a:rPr lang="en-ZA" sz="2000" b="1" dirty="0"/>
              <a:t>co-ordinate all the activities targeted at Districts </a:t>
            </a:r>
            <a:r>
              <a:rPr lang="en-ZA" sz="2000" dirty="0"/>
              <a:t>by virtue of their role of providing leadership to all the districts. </a:t>
            </a:r>
          </a:p>
          <a:p>
            <a:pPr lvl="1"/>
            <a:r>
              <a:rPr lang="en-ZA" sz="2000" dirty="0"/>
              <a:t>work with District Managers to </a:t>
            </a:r>
            <a:r>
              <a:rPr lang="en-ZA" sz="2000" b="1" dirty="0"/>
              <a:t>develop plans and support implementation </a:t>
            </a:r>
            <a:r>
              <a:rPr lang="en-ZA" sz="2000" dirty="0"/>
              <a:t>that take care of the national and provincial priorities and their localized challenges</a:t>
            </a:r>
          </a:p>
          <a:p>
            <a:pPr lvl="1"/>
            <a:r>
              <a:rPr lang="en-ZA" sz="2000" dirty="0"/>
              <a:t>facilitate </a:t>
            </a:r>
            <a:r>
              <a:rPr lang="en-ZA" sz="2000" b="1" dirty="0"/>
              <a:t>alignment of performance Agreements of District Managers </a:t>
            </a:r>
            <a:r>
              <a:rPr lang="en-ZA" sz="2000" dirty="0"/>
              <a:t>with their District Health Plans (and by implication review performance of District Managers based on performance of the Districts)</a:t>
            </a:r>
          </a:p>
          <a:p>
            <a:pPr lvl="1"/>
            <a:r>
              <a:rPr lang="en-US" sz="2000" b="1" dirty="0"/>
              <a:t>streamline communication</a:t>
            </a:r>
            <a:r>
              <a:rPr lang="en-US" sz="2000" dirty="0"/>
              <a:t> between Provincial Head Office and District Managers,</a:t>
            </a:r>
          </a:p>
          <a:p>
            <a:pPr lvl="1"/>
            <a:r>
              <a:rPr lang="en-US" sz="2000" b="1" dirty="0"/>
              <a:t>support Districts </a:t>
            </a:r>
            <a:r>
              <a:rPr lang="en-US" sz="2000" dirty="0"/>
              <a:t>during their quarterly performance reviews, and </a:t>
            </a:r>
            <a:r>
              <a:rPr lang="en-US" sz="2000" b="1" dirty="0"/>
              <a:t>unlock bottlenecks at Provincial Head Office</a:t>
            </a:r>
          </a:p>
          <a:p>
            <a:pPr lvl="1"/>
            <a:endParaRPr lang="en-ZA" sz="2000" dirty="0"/>
          </a:p>
          <a:p>
            <a:endParaRPr lang="en-US" sz="2400" dirty="0"/>
          </a:p>
        </p:txBody>
      </p:sp>
      <p:sp>
        <p:nvSpPr>
          <p:cNvPr id="5" name="Footer Placeholder 4"/>
          <p:cNvSpPr>
            <a:spLocks noGrp="1"/>
          </p:cNvSpPr>
          <p:nvPr>
            <p:ph type="ftr" sz="quarter" idx="4294967295"/>
          </p:nvPr>
        </p:nvSpPr>
        <p:spPr/>
        <p:txBody>
          <a:bodyPr/>
          <a:lstStyle/>
          <a:p>
            <a:endParaRPr lang="en-ZA"/>
          </a:p>
        </p:txBody>
      </p:sp>
      <p:pic>
        <p:nvPicPr>
          <p:cNvPr id="7" name="Picture 6"/>
          <p:cNvPicPr>
            <a:picLocks noChangeAspect="1"/>
          </p:cNvPicPr>
          <p:nvPr/>
        </p:nvPicPr>
        <p:blipFill>
          <a:blip r:embed="rId2"/>
          <a:stretch>
            <a:fillRect/>
          </a:stretch>
        </p:blipFill>
        <p:spPr>
          <a:xfrm>
            <a:off x="7630835" y="-101616"/>
            <a:ext cx="1300154" cy="174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7606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17" y="212725"/>
            <a:ext cx="6463630" cy="543595"/>
          </a:xfrm>
        </p:spPr>
        <p:txBody>
          <a:bodyPr/>
          <a:lstStyle/>
          <a:p>
            <a:r>
              <a:rPr lang="en-ZA" sz="2400" b="1" dirty="0"/>
              <a:t>Provincial Co-ordination and Support to Districts</a:t>
            </a:r>
            <a:endParaRPr lang="en-US" sz="2400" b="1" dirty="0"/>
          </a:p>
        </p:txBody>
      </p:sp>
      <p:sp>
        <p:nvSpPr>
          <p:cNvPr id="6" name="Content Placeholder 5"/>
          <p:cNvSpPr>
            <a:spLocks noGrp="1"/>
          </p:cNvSpPr>
          <p:nvPr>
            <p:ph sz="quarter" idx="1"/>
          </p:nvPr>
        </p:nvSpPr>
        <p:spPr>
          <a:xfrm>
            <a:off x="0" y="1219200"/>
            <a:ext cx="8915400" cy="4953000"/>
          </a:xfrm>
        </p:spPr>
        <p:txBody>
          <a:bodyPr>
            <a:normAutofit lnSpcReduction="10000"/>
          </a:bodyPr>
          <a:lstStyle/>
          <a:p>
            <a:r>
              <a:rPr lang="en-ZA" sz="2400" dirty="0"/>
              <a:t>Head: Planning and </a:t>
            </a:r>
            <a:r>
              <a:rPr lang="en-ZA" sz="2400" dirty="0" err="1"/>
              <a:t>M&amp;E</a:t>
            </a:r>
            <a:endParaRPr lang="en-ZA" sz="2400" dirty="0"/>
          </a:p>
          <a:p>
            <a:pPr lvl="1"/>
            <a:r>
              <a:rPr lang="en-ZA" sz="2000" b="1" dirty="0"/>
              <a:t>develop processes and procedures </a:t>
            </a:r>
            <a:r>
              <a:rPr lang="en-ZA" sz="2000" dirty="0"/>
              <a:t>to facilitate Quarterly Performance Reviews and Strategic Planning sessions at Provincial and District levels. </a:t>
            </a:r>
          </a:p>
          <a:p>
            <a:pPr lvl="1"/>
            <a:r>
              <a:rPr lang="en-ZA" sz="2000" b="1" dirty="0"/>
              <a:t>provide all the technical support </a:t>
            </a:r>
            <a:r>
              <a:rPr lang="en-ZA" sz="2000" dirty="0"/>
              <a:t>(use of indicators, indicator definitions, targets setting) to management regarding planning and </a:t>
            </a:r>
            <a:r>
              <a:rPr lang="en-ZA" sz="2000" dirty="0" err="1"/>
              <a:t>M&amp;E</a:t>
            </a:r>
            <a:r>
              <a:rPr lang="en-ZA" sz="2000" dirty="0"/>
              <a:t> at both Provincial and District levels. </a:t>
            </a:r>
          </a:p>
          <a:p>
            <a:pPr lvl="1"/>
            <a:r>
              <a:rPr lang="en-ZA" sz="2000" b="1" dirty="0"/>
              <a:t>development of planning tools</a:t>
            </a:r>
            <a:r>
              <a:rPr lang="en-ZA" sz="2000" dirty="0"/>
              <a:t>, indicators, target setting and alignment between the District Health Plans and Annual Performance Plans.</a:t>
            </a:r>
          </a:p>
          <a:p>
            <a:pPr lvl="1"/>
            <a:r>
              <a:rPr lang="en-US" sz="2000" dirty="0"/>
              <a:t>Work with Head of District Health services in establishing a process to facilitate negotiation of </a:t>
            </a:r>
            <a:r>
              <a:rPr lang="en-US" sz="2000" b="1" dirty="0"/>
              <a:t>District targets </a:t>
            </a:r>
            <a:r>
              <a:rPr lang="en-US" sz="2000" dirty="0"/>
              <a:t>between Provincial programme managers and District Managers to ensure that District targets (in District Health Plans) are </a:t>
            </a:r>
            <a:r>
              <a:rPr lang="en-US" sz="2000" b="1" dirty="0"/>
              <a:t>aligned to Provincial Targets </a:t>
            </a:r>
            <a:r>
              <a:rPr lang="en-US" sz="2000" dirty="0"/>
              <a:t>(in Provincial Annual Performance Plans</a:t>
            </a:r>
          </a:p>
          <a:p>
            <a:pPr lvl="1"/>
            <a:endParaRPr lang="en-ZA" sz="2000" dirty="0"/>
          </a:p>
          <a:p>
            <a:endParaRPr lang="en-US" sz="2400" dirty="0"/>
          </a:p>
        </p:txBody>
      </p:sp>
      <p:sp>
        <p:nvSpPr>
          <p:cNvPr id="5" name="Footer Placeholder 4"/>
          <p:cNvSpPr>
            <a:spLocks noGrp="1"/>
          </p:cNvSpPr>
          <p:nvPr>
            <p:ph type="ftr" sz="quarter" idx="4294967295"/>
          </p:nvPr>
        </p:nvSpPr>
        <p:spPr/>
        <p:txBody>
          <a:bodyPr/>
          <a:lstStyle/>
          <a:p>
            <a:endParaRPr lang="en-ZA"/>
          </a:p>
        </p:txBody>
      </p:sp>
      <p:pic>
        <p:nvPicPr>
          <p:cNvPr id="8" name="Picture 7"/>
          <p:cNvPicPr>
            <a:picLocks noChangeAspect="1"/>
          </p:cNvPicPr>
          <p:nvPr/>
        </p:nvPicPr>
        <p:blipFill>
          <a:blip r:embed="rId2"/>
          <a:stretch>
            <a:fillRect/>
          </a:stretch>
        </p:blipFill>
        <p:spPr>
          <a:xfrm>
            <a:off x="7630835" y="-101616"/>
            <a:ext cx="1300154" cy="174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8319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888" y="1709738"/>
            <a:ext cx="7886700" cy="1909361"/>
          </a:xfrm>
        </p:spPr>
        <p:txBody>
          <a:bodyPr/>
          <a:lstStyle/>
          <a:p>
            <a:r>
              <a:rPr lang="en-ZA" sz="3600" dirty="0"/>
              <a:t>District Planning Monitoring and Response Forum</a:t>
            </a:r>
            <a:endParaRPr lang="en-US" sz="3600" b="0" dirty="0"/>
          </a:p>
        </p:txBody>
      </p:sp>
      <p:sp>
        <p:nvSpPr>
          <p:cNvPr id="7" name="Text Placeholder 6"/>
          <p:cNvSpPr>
            <a:spLocks noGrp="1"/>
          </p:cNvSpPr>
          <p:nvPr>
            <p:ph type="body" idx="1"/>
          </p:nvPr>
        </p:nvSpPr>
        <p:spPr>
          <a:xfrm>
            <a:off x="388946" y="3907857"/>
            <a:ext cx="8356584" cy="1530417"/>
          </a:xfrm>
        </p:spPr>
        <p:txBody>
          <a:bodyPr>
            <a:normAutofit/>
          </a:bodyPr>
          <a:lstStyle/>
          <a:p>
            <a:pPr marL="342900" indent="-342900">
              <a:buFont typeface="Arial" panose="020B0604020202020204" pitchFamily="34" charset="0"/>
              <a:buChar char="•"/>
            </a:pPr>
            <a:r>
              <a:rPr lang="en-US" dirty="0">
                <a:solidFill>
                  <a:schemeClr val="tx1"/>
                </a:solidFill>
              </a:rPr>
              <a:t>Meets at least monthly (and reports quarterly to Province) </a:t>
            </a:r>
          </a:p>
          <a:p>
            <a:pPr marL="342900" indent="-342900">
              <a:buFont typeface="Arial" panose="020B0604020202020204" pitchFamily="34" charset="0"/>
              <a:buChar char="•"/>
            </a:pPr>
            <a:r>
              <a:rPr lang="en-US" dirty="0">
                <a:solidFill>
                  <a:schemeClr val="tx1"/>
                </a:solidFill>
              </a:rPr>
              <a:t>Includes all sub-districts, district hospitals as well as referral hospital representatives OR data </a:t>
            </a:r>
          </a:p>
        </p:txBody>
      </p:sp>
      <p:sp>
        <p:nvSpPr>
          <p:cNvPr id="5" name="Slide Number Placeholder 4"/>
          <p:cNvSpPr>
            <a:spLocks noGrp="1"/>
          </p:cNvSpPr>
          <p:nvPr>
            <p:ph type="sldNum" sz="quarter" idx="11"/>
          </p:nvPr>
        </p:nvSpPr>
        <p:spPr/>
        <p:txBody>
          <a:bodyPr/>
          <a:lstStyle/>
          <a:p>
            <a:fld id="{B9EACDEF-2675-463D-A8A5-473C574A5EE2}" type="slidenum">
              <a:rPr lang="en-ZA" smtClean="0"/>
              <a:pPr/>
              <a:t>78</a:t>
            </a:fld>
            <a:endParaRPr lang="en-ZA"/>
          </a:p>
        </p:txBody>
      </p:sp>
    </p:spTree>
    <p:extLst>
      <p:ext uri="{BB962C8B-B14F-4D97-AF65-F5344CB8AC3E}">
        <p14:creationId xmlns:p14="http://schemas.microsoft.com/office/powerpoint/2010/main" val="1812450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08" y="233010"/>
            <a:ext cx="6463630" cy="543595"/>
          </a:xfrm>
        </p:spPr>
        <p:txBody>
          <a:bodyPr/>
          <a:lstStyle/>
          <a:p>
            <a:r>
              <a:rPr lang="en-ZA" sz="2400" b="1" dirty="0"/>
              <a:t>Functions: </a:t>
            </a:r>
            <a:r>
              <a:rPr lang="en-ZA" sz="2400" dirty="0"/>
              <a:t>District Planning Monitoring and Response Forum</a:t>
            </a:r>
            <a:endParaRPr lang="en-US" sz="2400" dirty="0"/>
          </a:p>
        </p:txBody>
      </p:sp>
      <p:sp>
        <p:nvSpPr>
          <p:cNvPr id="6" name="Content Placeholder 5"/>
          <p:cNvSpPr>
            <a:spLocks noGrp="1"/>
          </p:cNvSpPr>
          <p:nvPr>
            <p:ph sz="quarter" idx="1"/>
          </p:nvPr>
        </p:nvSpPr>
        <p:spPr>
          <a:xfrm>
            <a:off x="58136" y="1259174"/>
            <a:ext cx="8991600" cy="4924019"/>
          </a:xfrm>
        </p:spPr>
        <p:txBody>
          <a:bodyPr/>
          <a:lstStyle/>
          <a:p>
            <a:pPr lvl="0"/>
            <a:r>
              <a:rPr lang="en-US" sz="1800" dirty="0"/>
              <a:t>Present and discuss National / Provincial / District Priorities of the forthcoming year as well as performance of the District. </a:t>
            </a:r>
          </a:p>
          <a:p>
            <a:pPr lvl="1"/>
            <a:r>
              <a:rPr lang="en-US" sz="1400" dirty="0"/>
              <a:t>Present results from the District Health Expenditure Review, and Budgets of the forthcoming year, and respond to all relevant procurement needs. </a:t>
            </a:r>
          </a:p>
          <a:p>
            <a:pPr lvl="1"/>
            <a:r>
              <a:rPr lang="en-US" sz="1400" dirty="0"/>
              <a:t>Present and agree on any programmatic needs for the next financial year  </a:t>
            </a:r>
          </a:p>
          <a:p>
            <a:pPr lvl="0"/>
            <a:r>
              <a:rPr lang="en-US" sz="1800" dirty="0"/>
              <a:t>Present reports and agree on remedial interventions /actions for </a:t>
            </a:r>
          </a:p>
          <a:p>
            <a:pPr lvl="1"/>
            <a:r>
              <a:rPr lang="en-US" sz="1400" dirty="0"/>
              <a:t>latest self-assessment Ideal Clinic Dashboard at the District level</a:t>
            </a:r>
          </a:p>
          <a:p>
            <a:pPr lvl="1"/>
            <a:r>
              <a:rPr lang="en-US" sz="1400" dirty="0"/>
              <a:t>Inspection reports from Office of Health Standards Compliance</a:t>
            </a:r>
          </a:p>
          <a:p>
            <a:pPr lvl="1"/>
            <a:r>
              <a:rPr lang="en-US" sz="1400" dirty="0"/>
              <a:t>Data quality reports (data validation and completeness reports) </a:t>
            </a:r>
          </a:p>
          <a:p>
            <a:pPr lvl="0"/>
            <a:r>
              <a:rPr lang="en-US" sz="1800" dirty="0"/>
              <a:t>Review and discuss District performance for priority health </a:t>
            </a:r>
            <a:r>
              <a:rPr lang="en-US" sz="1800" dirty="0" err="1"/>
              <a:t>programmes</a:t>
            </a:r>
            <a:r>
              <a:rPr lang="en-US" sz="1800" dirty="0"/>
              <a:t> and other initiatives</a:t>
            </a:r>
          </a:p>
          <a:p>
            <a:pPr lvl="1"/>
            <a:r>
              <a:rPr lang="en-US" sz="1600" dirty="0"/>
              <a:t>Discuss challenges experienced by clinics, propose interventions, and obtain commitment from District managers to address challenges identified by “diagnosis”.  </a:t>
            </a:r>
          </a:p>
          <a:p>
            <a:pPr lvl="1"/>
            <a:r>
              <a:rPr lang="en-US" sz="1600" dirty="0"/>
              <a:t>Discuss the report on death audits and determine or track corrective actions </a:t>
            </a:r>
          </a:p>
          <a:p>
            <a:pPr lvl="1"/>
            <a:r>
              <a:rPr lang="en-US" sz="1600" dirty="0"/>
              <a:t>Recommendations from DCSTs on clinical governance and quality, and improvement measures taken in past quarter  (and consolidated death report)</a:t>
            </a:r>
          </a:p>
          <a:p>
            <a:endParaRPr lang="en-US" sz="1800" dirty="0"/>
          </a:p>
        </p:txBody>
      </p:sp>
      <p:sp>
        <p:nvSpPr>
          <p:cNvPr id="5" name="Slide Number Placeholder 4"/>
          <p:cNvSpPr>
            <a:spLocks noGrp="1"/>
          </p:cNvSpPr>
          <p:nvPr>
            <p:ph type="sldNum" sz="quarter" idx="11"/>
          </p:nvPr>
        </p:nvSpPr>
        <p:spPr/>
        <p:txBody>
          <a:bodyPr/>
          <a:lstStyle/>
          <a:p>
            <a:fld id="{B9EACDEF-2675-463D-A8A5-473C574A5EE2}" type="slidenum">
              <a:rPr lang="en-ZA" smtClean="0"/>
              <a:pPr/>
              <a:t>79</a:t>
            </a:fld>
            <a:endParaRPr lang="en-ZA"/>
          </a:p>
        </p:txBody>
      </p:sp>
      <p:pic>
        <p:nvPicPr>
          <p:cNvPr id="7" name="Picture 6"/>
          <p:cNvPicPr>
            <a:picLocks noChangeAspect="1"/>
          </p:cNvPicPr>
          <p:nvPr/>
        </p:nvPicPr>
        <p:blipFill>
          <a:blip r:embed="rId3"/>
          <a:stretch>
            <a:fillRect/>
          </a:stretch>
        </p:blipFill>
        <p:spPr>
          <a:xfrm>
            <a:off x="7630835" y="-101616"/>
            <a:ext cx="1300154" cy="174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201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18" y="132632"/>
            <a:ext cx="6535638" cy="946660"/>
          </a:xfrm>
        </p:spPr>
        <p:txBody>
          <a:bodyPr/>
          <a:lstStyle/>
          <a:p>
            <a:r>
              <a:rPr lang="en-ZA" dirty="0"/>
              <a:t>Objectives of District Planning and Monitoring  Reforms</a:t>
            </a:r>
            <a:endParaRPr lang="en-US" dirty="0"/>
          </a:p>
        </p:txBody>
      </p:sp>
      <p:sp>
        <p:nvSpPr>
          <p:cNvPr id="5" name="Footer Placeholder 4"/>
          <p:cNvSpPr>
            <a:spLocks noGrp="1"/>
          </p:cNvSpPr>
          <p:nvPr>
            <p:ph type="ftr" sz="quarter" idx="11"/>
          </p:nvPr>
        </p:nvSpPr>
        <p:spPr/>
        <p:txBody>
          <a:bodyPr/>
          <a:lstStyle/>
          <a:p>
            <a:endParaRPr lang="en-ZA" dirty="0"/>
          </a:p>
        </p:txBody>
      </p:sp>
      <p:pic>
        <p:nvPicPr>
          <p:cNvPr id="7" name="Picture 6"/>
          <p:cNvPicPr>
            <a:picLocks noChangeAspect="1"/>
          </p:cNvPicPr>
          <p:nvPr/>
        </p:nvPicPr>
        <p:blipFill>
          <a:blip r:embed="rId3"/>
          <a:stretch>
            <a:fillRect/>
          </a:stretch>
        </p:blipFill>
        <p:spPr>
          <a:xfrm>
            <a:off x="7441323" y="-34603"/>
            <a:ext cx="930165" cy="1251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Table 10">
            <a:extLst>
              <a:ext uri="{FF2B5EF4-FFF2-40B4-BE49-F238E27FC236}">
                <a16:creationId xmlns:a16="http://schemas.microsoft.com/office/drawing/2014/main" id="{A21405C2-270F-4246-9CB6-D7B4065BC3EF}"/>
              </a:ext>
            </a:extLst>
          </p:cNvPr>
          <p:cNvGraphicFramePr>
            <a:graphicFrameLocks noGrp="1"/>
          </p:cNvGraphicFramePr>
          <p:nvPr>
            <p:extLst>
              <p:ext uri="{D42A27DB-BD31-4B8C-83A1-F6EECF244321}">
                <p14:modId xmlns:p14="http://schemas.microsoft.com/office/powerpoint/2010/main" val="2941427803"/>
              </p:ext>
            </p:extLst>
          </p:nvPr>
        </p:nvGraphicFramePr>
        <p:xfrm>
          <a:off x="340618" y="1217208"/>
          <a:ext cx="8536682" cy="4512293"/>
        </p:xfrm>
        <a:graphic>
          <a:graphicData uri="http://schemas.openxmlformats.org/drawingml/2006/table">
            <a:tbl>
              <a:tblPr>
                <a:tableStyleId>{073A0DAA-6AF3-43AB-8588-CEC1D06C72B9}</a:tableStyleId>
              </a:tblPr>
              <a:tblGrid>
                <a:gridCol w="407317">
                  <a:extLst>
                    <a:ext uri="{9D8B030D-6E8A-4147-A177-3AD203B41FA5}">
                      <a16:colId xmlns:a16="http://schemas.microsoft.com/office/drawing/2014/main" val="2527005265"/>
                    </a:ext>
                  </a:extLst>
                </a:gridCol>
                <a:gridCol w="4512813">
                  <a:extLst>
                    <a:ext uri="{9D8B030D-6E8A-4147-A177-3AD203B41FA5}">
                      <a16:colId xmlns:a16="http://schemas.microsoft.com/office/drawing/2014/main" val="1201182818"/>
                    </a:ext>
                  </a:extLst>
                </a:gridCol>
                <a:gridCol w="3235552">
                  <a:extLst>
                    <a:ext uri="{9D8B030D-6E8A-4147-A177-3AD203B41FA5}">
                      <a16:colId xmlns:a16="http://schemas.microsoft.com/office/drawing/2014/main" val="4243029964"/>
                    </a:ext>
                  </a:extLst>
                </a:gridCol>
                <a:gridCol w="381000">
                  <a:extLst>
                    <a:ext uri="{9D8B030D-6E8A-4147-A177-3AD203B41FA5}">
                      <a16:colId xmlns:a16="http://schemas.microsoft.com/office/drawing/2014/main" val="1614691485"/>
                    </a:ext>
                  </a:extLst>
                </a:gridCol>
              </a:tblGrid>
              <a:tr h="2392883">
                <a:tc rowSpan="2">
                  <a:txBody>
                    <a:bodyPr/>
                    <a:lstStyle/>
                    <a:p>
                      <a:pPr algn="ctr"/>
                      <a:r>
                        <a:rPr lang="en-ZA" sz="1400" b="1" dirty="0">
                          <a:solidFill>
                            <a:schemeClr val="bg1"/>
                          </a:solidFill>
                        </a:rPr>
                        <a:t>DISTRICT STRATEGY</a:t>
                      </a:r>
                    </a:p>
                  </a:txBody>
                  <a:tcPr vert="vert270">
                    <a:solidFill>
                      <a:srgbClr val="E01F16"/>
                    </a:solidFill>
                  </a:tcPr>
                </a:tc>
                <a:tc>
                  <a:txBody>
                    <a:bodyPr/>
                    <a:lstStyle/>
                    <a:p>
                      <a:pPr marL="457200" lvl="0" indent="-457200">
                        <a:buNone/>
                      </a:pPr>
                      <a:r>
                        <a:rPr lang="en-US" sz="1800" b="1" dirty="0"/>
                        <a:t>1.   Priority setting,</a:t>
                      </a:r>
                      <a:r>
                        <a:rPr lang="en-US" sz="1800" dirty="0"/>
                        <a:t> </a:t>
                      </a:r>
                      <a:r>
                        <a:rPr lang="en-US" sz="1800" b="1" dirty="0"/>
                        <a:t>decision making</a:t>
                      </a:r>
                      <a:r>
                        <a:rPr lang="en-US" sz="1800" dirty="0"/>
                        <a:t> at District level </a:t>
                      </a:r>
                    </a:p>
                    <a:p>
                      <a:pPr lvl="1"/>
                      <a:r>
                        <a:rPr lang="en-US" sz="1600" dirty="0"/>
                        <a:t>unlock bottlenecks, deliver health outcomes (</a:t>
                      </a:r>
                      <a:r>
                        <a:rPr lang="en-US" sz="1600" dirty="0">
                          <a:solidFill>
                            <a:srgbClr val="FF0000"/>
                          </a:solidFill>
                        </a:rPr>
                        <a:t>strategy / macro planning</a:t>
                      </a:r>
                      <a:r>
                        <a:rPr lang="en-US" sz="1600" dirty="0"/>
                        <a:t>) </a:t>
                      </a:r>
                    </a:p>
                    <a:p>
                      <a:pPr marL="0" lvl="0" indent="0">
                        <a:buNone/>
                      </a:pPr>
                      <a:r>
                        <a:rPr lang="en-US" sz="1800" b="1" dirty="0"/>
                        <a:t>2.  District targets</a:t>
                      </a:r>
                      <a:r>
                        <a:rPr lang="en-US" sz="1800" dirty="0"/>
                        <a:t>  </a:t>
                      </a:r>
                    </a:p>
                    <a:p>
                      <a:pPr lvl="1"/>
                      <a:r>
                        <a:rPr lang="en-US" sz="1600" dirty="0"/>
                        <a:t>aligned to Provincial </a:t>
                      </a:r>
                      <a:r>
                        <a:rPr lang="en-US" sz="1600" dirty="0" err="1"/>
                        <a:t>APPs</a:t>
                      </a:r>
                      <a:r>
                        <a:rPr lang="en-US" sz="1600" dirty="0"/>
                        <a:t> </a:t>
                      </a:r>
                    </a:p>
                    <a:p>
                      <a:pPr lvl="1"/>
                      <a:r>
                        <a:rPr lang="en-US" sz="1600" dirty="0"/>
                        <a:t>disaggregated to  sub-districts/health facilities (</a:t>
                      </a:r>
                      <a:r>
                        <a:rPr lang="en-US" sz="1600" dirty="0">
                          <a:solidFill>
                            <a:srgbClr val="FF0000"/>
                          </a:solidFill>
                        </a:rPr>
                        <a:t>top-down planning)</a:t>
                      </a:r>
                    </a:p>
                  </a:txBody>
                  <a:tcPr/>
                </a:tc>
                <a:tc>
                  <a:txBody>
                    <a:bodyPr/>
                    <a:lstStyle/>
                    <a:p>
                      <a:pPr marL="0" lvl="0" indent="0">
                        <a:buNone/>
                      </a:pPr>
                      <a:r>
                        <a:rPr lang="en-US" sz="1800" b="1" dirty="0"/>
                        <a:t>3.  Action plans at all levels </a:t>
                      </a:r>
                      <a:r>
                        <a:rPr lang="en-US" sz="1600" dirty="0"/>
                        <a:t>(facility, sub-district and district- </a:t>
                      </a:r>
                      <a:r>
                        <a:rPr lang="en-US" sz="1400" dirty="0">
                          <a:solidFill>
                            <a:srgbClr val="FF0000"/>
                          </a:solidFill>
                        </a:rPr>
                        <a:t>bottom up action/micro planning</a:t>
                      </a:r>
                      <a:r>
                        <a:rPr lang="en-US" sz="1400" dirty="0"/>
                        <a:t>) </a:t>
                      </a:r>
                      <a:endParaRPr lang="en-US" sz="1600" dirty="0"/>
                    </a:p>
                    <a:p>
                      <a:pPr marL="393700" lvl="1"/>
                      <a:r>
                        <a:rPr lang="en-US" sz="1600" dirty="0"/>
                        <a:t>linked to resources, budgets </a:t>
                      </a:r>
                    </a:p>
                    <a:p>
                      <a:pPr marL="393700" lvl="1"/>
                      <a:r>
                        <a:rPr lang="en-US" sz="1600" dirty="0"/>
                        <a:t>achieve targets: Implement, monitor</a:t>
                      </a:r>
                    </a:p>
                    <a:p>
                      <a:endParaRPr lang="en-ZA" sz="16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bg1"/>
                          </a:solidFill>
                        </a:rPr>
                        <a:t>DISTRICT  AND SUB-DISTRICT ACTION PLANS</a:t>
                      </a:r>
                      <a:endParaRPr lang="en-US" sz="1400" b="1" dirty="0">
                        <a:solidFill>
                          <a:schemeClr val="bg1"/>
                        </a:solidFill>
                      </a:endParaRPr>
                    </a:p>
                    <a:p>
                      <a:endParaRPr lang="en-ZA" dirty="0"/>
                    </a:p>
                  </a:txBody>
                  <a:tcPr vert="vert">
                    <a:solidFill>
                      <a:srgbClr val="E01F16"/>
                    </a:solidFill>
                  </a:tcPr>
                </a:tc>
                <a:extLst>
                  <a:ext uri="{0D108BD9-81ED-4DB2-BD59-A6C34878D82A}">
                    <a16:rowId xmlns:a16="http://schemas.microsoft.com/office/drawing/2014/main" val="3623609014"/>
                  </a:ext>
                </a:extLst>
              </a:tr>
              <a:tr h="1743386">
                <a:tc vMerge="1">
                  <a:txBody>
                    <a:bodyPr/>
                    <a:lstStyle/>
                    <a:p>
                      <a:endParaRPr lang="en-ZA" dirty="0"/>
                    </a:p>
                  </a:txBody>
                  <a:tcPr/>
                </a:tc>
                <a:tc>
                  <a:txBody>
                    <a:bodyPr/>
                    <a:lstStyle/>
                    <a:p>
                      <a:pPr marL="457200" lvl="0" indent="-457200">
                        <a:buAutoNum type="arabicPeriod" startAt="4"/>
                      </a:pPr>
                      <a:r>
                        <a:rPr lang="en-US" sz="1600" b="1" dirty="0"/>
                        <a:t>Closer monitoring of performance </a:t>
                      </a:r>
                      <a:r>
                        <a:rPr lang="en-US" sz="1600" dirty="0"/>
                        <a:t>- improve data quality (and Audit outcomes), inform </a:t>
                      </a:r>
                      <a:r>
                        <a:rPr lang="en-US" sz="1600" dirty="0">
                          <a:solidFill>
                            <a:srgbClr val="FF0000"/>
                          </a:solidFill>
                        </a:rPr>
                        <a:t>macro and micro planning</a:t>
                      </a:r>
                      <a:r>
                        <a:rPr lang="en-US" sz="1600" dirty="0"/>
                        <a:t>.</a:t>
                      </a:r>
                    </a:p>
                    <a:p>
                      <a:pPr marL="457200" lvl="0" indent="-457200">
                        <a:buAutoNum type="arabicPeriod" startAt="4"/>
                      </a:pPr>
                      <a:r>
                        <a:rPr lang="en-US" sz="1600" b="1" dirty="0"/>
                        <a:t>Reporting and feedback mechanisms at local level </a:t>
                      </a:r>
                      <a:r>
                        <a:rPr lang="en-US" sz="1600" dirty="0"/>
                        <a:t>(</a:t>
                      </a:r>
                      <a:r>
                        <a:rPr lang="en-US" sz="1600" dirty="0">
                          <a:solidFill>
                            <a:srgbClr val="FF0000"/>
                          </a:solidFill>
                        </a:rPr>
                        <a:t>District and below</a:t>
                      </a:r>
                      <a:r>
                        <a:rPr lang="en-US" sz="1600" dirty="0"/>
                        <a:t>), and between District and Province</a:t>
                      </a:r>
                      <a:endParaRPr lang="en-US" sz="1200" dirty="0"/>
                    </a:p>
                  </a:txBody>
                  <a:tcPr/>
                </a:tc>
                <a:tc>
                  <a:txBody>
                    <a:bodyPr/>
                    <a:lstStyle/>
                    <a:p>
                      <a:endParaRPr lang="en-ZA" sz="1600" dirty="0"/>
                    </a:p>
                  </a:txBody>
                  <a:tcPr/>
                </a:tc>
                <a:tc vMerge="1">
                  <a:txBody>
                    <a:bodyPr/>
                    <a:lstStyle/>
                    <a:p>
                      <a:endParaRPr lang="en-ZA" dirty="0"/>
                    </a:p>
                  </a:txBody>
                  <a:tcPr/>
                </a:tc>
                <a:extLst>
                  <a:ext uri="{0D108BD9-81ED-4DB2-BD59-A6C34878D82A}">
                    <a16:rowId xmlns:a16="http://schemas.microsoft.com/office/drawing/2014/main" val="3919096796"/>
                  </a:ext>
                </a:extLst>
              </a:tr>
              <a:tr h="37602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schemeClr val="bg1"/>
                          </a:solidFill>
                        </a:rPr>
                        <a:t>MONITOR STRATEGY, TARGETS, (</a:t>
                      </a:r>
                      <a:r>
                        <a:rPr lang="en-ZA" sz="1600" b="1" u="sng" dirty="0">
                          <a:solidFill>
                            <a:schemeClr val="bg1"/>
                          </a:solidFill>
                        </a:rPr>
                        <a:t>OUTCOME</a:t>
                      </a:r>
                      <a:r>
                        <a:rPr lang="en-ZA" sz="1600" b="1" dirty="0">
                          <a:solidFill>
                            <a:schemeClr val="bg1"/>
                          </a:solidFill>
                        </a:rPr>
                        <a:t>) AND ACTION PLANS (</a:t>
                      </a:r>
                      <a:r>
                        <a:rPr lang="en-ZA" sz="1600" b="1" u="sng" dirty="0">
                          <a:solidFill>
                            <a:schemeClr val="bg1"/>
                          </a:solidFill>
                        </a:rPr>
                        <a:t>EFFORT</a:t>
                      </a:r>
                      <a:r>
                        <a:rPr lang="en-ZA" sz="1600" b="1" dirty="0">
                          <a:solidFill>
                            <a:schemeClr val="bg1"/>
                          </a:solidFill>
                        </a:rPr>
                        <a:t>)  AT ALL LEVELS</a:t>
                      </a:r>
                      <a:endParaRPr lang="en-US" sz="1600" b="1" dirty="0">
                        <a:solidFill>
                          <a:schemeClr val="bg1"/>
                        </a:solidFill>
                      </a:endParaRPr>
                    </a:p>
                  </a:txBody>
                  <a:tcPr anchor="ctr">
                    <a:solidFill>
                      <a:srgbClr val="E01F1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solidFill>
                      <a:srgbClr val="E01F16"/>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18661203"/>
                  </a:ext>
                </a:extLst>
              </a:tr>
            </a:tbl>
          </a:graphicData>
        </a:graphic>
      </p:graphicFrame>
    </p:spTree>
    <p:extLst>
      <p:ext uri="{BB962C8B-B14F-4D97-AF65-F5344CB8AC3E}">
        <p14:creationId xmlns:p14="http://schemas.microsoft.com/office/powerpoint/2010/main" val="3513475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
          </p:nvPr>
        </p:nvSpPr>
        <p:spPr>
          <a:xfrm>
            <a:off x="1307224" y="5723316"/>
            <a:ext cx="7836776" cy="557181"/>
          </a:xfrm>
        </p:spPr>
        <p:txBody>
          <a:bodyPr/>
          <a:lstStyle/>
          <a:p>
            <a:r>
              <a:rPr lang="en-ZA" sz="1600" dirty="0"/>
              <a:t>Head of EMS, District Pharmacist, and HR Managers are requested to be added</a:t>
            </a:r>
            <a:endParaRPr lang="en-US" sz="1600" dirty="0"/>
          </a:p>
        </p:txBody>
      </p:sp>
      <p:sp>
        <p:nvSpPr>
          <p:cNvPr id="5" name="Slide Number Placeholder 4"/>
          <p:cNvSpPr>
            <a:spLocks noGrp="1"/>
          </p:cNvSpPr>
          <p:nvPr>
            <p:ph type="sldNum" sz="quarter" idx="11"/>
          </p:nvPr>
        </p:nvSpPr>
        <p:spPr/>
        <p:txBody>
          <a:bodyPr/>
          <a:lstStyle/>
          <a:p>
            <a:fld id="{B9EACDEF-2675-463D-A8A5-473C574A5EE2}" type="slidenum">
              <a:rPr lang="en-ZA" smtClean="0"/>
              <a:pPr/>
              <a:t>80</a:t>
            </a:fld>
            <a:endParaRPr lang="en-ZA"/>
          </a:p>
        </p:txBody>
      </p:sp>
      <p:pic>
        <p:nvPicPr>
          <p:cNvPr id="6" name="Picture 5"/>
          <p:cNvPicPr>
            <a:picLocks noChangeAspect="1"/>
          </p:cNvPicPr>
          <p:nvPr/>
        </p:nvPicPr>
        <p:blipFill>
          <a:blip r:embed="rId2"/>
          <a:stretch>
            <a:fillRect/>
          </a:stretch>
        </p:blipFill>
        <p:spPr>
          <a:xfrm>
            <a:off x="291662" y="0"/>
            <a:ext cx="8610600" cy="5699451"/>
          </a:xfrm>
          <a:prstGeom prst="rect">
            <a:avLst/>
          </a:prstGeom>
        </p:spPr>
      </p:pic>
    </p:spTree>
    <p:extLst>
      <p:ext uri="{BB962C8B-B14F-4D97-AF65-F5344CB8AC3E}">
        <p14:creationId xmlns:p14="http://schemas.microsoft.com/office/powerpoint/2010/main" val="1556460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3600" dirty="0"/>
              <a:t>SUB-District Planning Monitoring and Response Forum</a:t>
            </a:r>
            <a:endParaRPr lang="en-US" sz="3600" b="0" dirty="0"/>
          </a:p>
        </p:txBody>
      </p:sp>
      <p:sp>
        <p:nvSpPr>
          <p:cNvPr id="7" name="Text Placeholder 6"/>
          <p:cNvSpPr>
            <a:spLocks noGrp="1"/>
          </p:cNvSpPr>
          <p:nvPr>
            <p:ph type="body" idx="1"/>
          </p:nvPr>
        </p:nvSpPr>
        <p:spPr>
          <a:xfrm>
            <a:off x="623888" y="4562475"/>
            <a:ext cx="7886700" cy="1500187"/>
          </a:xfrm>
        </p:spPr>
        <p:txBody>
          <a:bodyPr/>
          <a:lstStyle/>
          <a:p>
            <a:r>
              <a:rPr lang="en-US" dirty="0">
                <a:solidFill>
                  <a:schemeClr val="tx1"/>
                </a:solidFill>
              </a:rPr>
              <a:t>Meets at least monthly </a:t>
            </a:r>
          </a:p>
          <a:p>
            <a:r>
              <a:rPr lang="en-US" dirty="0">
                <a:solidFill>
                  <a:schemeClr val="tx1"/>
                </a:solidFill>
              </a:rPr>
              <a:t>Includes district hospitals </a:t>
            </a:r>
          </a:p>
        </p:txBody>
      </p:sp>
      <p:sp>
        <p:nvSpPr>
          <p:cNvPr id="5" name="Slide Number Placeholder 4"/>
          <p:cNvSpPr>
            <a:spLocks noGrp="1"/>
          </p:cNvSpPr>
          <p:nvPr>
            <p:ph type="sldNum" sz="quarter" idx="11"/>
          </p:nvPr>
        </p:nvSpPr>
        <p:spPr/>
        <p:txBody>
          <a:bodyPr/>
          <a:lstStyle/>
          <a:p>
            <a:fld id="{B9EACDEF-2675-463D-A8A5-473C574A5EE2}" type="slidenum">
              <a:rPr lang="en-ZA" smtClean="0"/>
              <a:pPr/>
              <a:t>81</a:t>
            </a:fld>
            <a:endParaRPr lang="en-ZA"/>
          </a:p>
        </p:txBody>
      </p:sp>
    </p:spTree>
    <p:extLst>
      <p:ext uri="{BB962C8B-B14F-4D97-AF65-F5344CB8AC3E}">
        <p14:creationId xmlns:p14="http://schemas.microsoft.com/office/powerpoint/2010/main" val="33821822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01737"/>
            <a:ext cx="6463630" cy="543595"/>
          </a:xfrm>
        </p:spPr>
        <p:txBody>
          <a:bodyPr/>
          <a:lstStyle/>
          <a:p>
            <a:r>
              <a:rPr lang="en-ZA" sz="2400" b="1" dirty="0"/>
              <a:t>Functions: Sub-District Planning Monitoring and Response Forum</a:t>
            </a:r>
            <a:endParaRPr lang="en-US" sz="2400" b="1" dirty="0"/>
          </a:p>
        </p:txBody>
      </p:sp>
      <p:sp>
        <p:nvSpPr>
          <p:cNvPr id="7" name="Content Placeholder 6"/>
          <p:cNvSpPr>
            <a:spLocks noGrp="1"/>
          </p:cNvSpPr>
          <p:nvPr>
            <p:ph sz="quarter" idx="1"/>
          </p:nvPr>
        </p:nvSpPr>
        <p:spPr>
          <a:xfrm>
            <a:off x="443507" y="1665288"/>
            <a:ext cx="8413155" cy="4195865"/>
          </a:xfrm>
        </p:spPr>
        <p:txBody>
          <a:bodyPr>
            <a:normAutofit/>
          </a:bodyPr>
          <a:lstStyle/>
          <a:p>
            <a:pPr lvl="0"/>
            <a:r>
              <a:rPr lang="en-US" sz="2000" dirty="0"/>
              <a:t>Discuss and present budget (of the forthcoming month) and expenditure (for the past month) of the sub-District </a:t>
            </a:r>
          </a:p>
          <a:p>
            <a:r>
              <a:rPr lang="en-US" sz="2000" dirty="0"/>
              <a:t>Present and discuss run charts for PHC facilities and District hospital if relevant.</a:t>
            </a:r>
          </a:p>
          <a:p>
            <a:pPr lvl="0"/>
            <a:r>
              <a:rPr lang="en-US" sz="2000" dirty="0"/>
              <a:t>Discuss status of implementation of actions and whether implementation resulted in improvement, using a </a:t>
            </a:r>
            <a:r>
              <a:rPr lang="en-US" sz="2000" dirty="0" err="1"/>
              <a:t>standardised</a:t>
            </a:r>
            <a:r>
              <a:rPr lang="en-US" sz="2000" dirty="0"/>
              <a:t> report. </a:t>
            </a:r>
          </a:p>
          <a:p>
            <a:pPr lvl="0"/>
            <a:r>
              <a:rPr lang="en-US" sz="2000" dirty="0"/>
              <a:t>Present and discuss data quality reports (data validation and completeness reports), and develop remedial actions to improve data quality. </a:t>
            </a:r>
          </a:p>
          <a:p>
            <a:pPr lvl="0"/>
            <a:r>
              <a:rPr lang="en-US" sz="2000" dirty="0"/>
              <a:t>Present the outcome of the latest self-assessment Ideal Clinic Dashboard and formal OHSC inspections, and propose interventions.</a:t>
            </a:r>
          </a:p>
          <a:p>
            <a:pPr lvl="0"/>
            <a:r>
              <a:rPr lang="en-US" sz="2000" dirty="0"/>
              <a:t>Review and adjust actions</a:t>
            </a:r>
          </a:p>
          <a:p>
            <a:endParaRPr lang="en-US" sz="2000" dirty="0"/>
          </a:p>
        </p:txBody>
      </p:sp>
      <p:sp>
        <p:nvSpPr>
          <p:cNvPr id="5" name="Slide Number Placeholder 4"/>
          <p:cNvSpPr>
            <a:spLocks noGrp="1"/>
          </p:cNvSpPr>
          <p:nvPr>
            <p:ph type="sldNum" sz="quarter" idx="11"/>
          </p:nvPr>
        </p:nvSpPr>
        <p:spPr/>
        <p:txBody>
          <a:bodyPr/>
          <a:lstStyle/>
          <a:p>
            <a:fld id="{B9EACDEF-2675-463D-A8A5-473C574A5EE2}" type="slidenum">
              <a:rPr lang="en-ZA" smtClean="0"/>
              <a:pPr/>
              <a:t>82</a:t>
            </a:fld>
            <a:endParaRPr lang="en-ZA"/>
          </a:p>
        </p:txBody>
      </p:sp>
      <p:pic>
        <p:nvPicPr>
          <p:cNvPr id="8" name="Picture 7"/>
          <p:cNvPicPr>
            <a:picLocks noChangeAspect="1"/>
          </p:cNvPicPr>
          <p:nvPr/>
        </p:nvPicPr>
        <p:blipFill>
          <a:blip r:embed="rId3"/>
          <a:stretch>
            <a:fillRect/>
          </a:stretch>
        </p:blipFill>
        <p:spPr>
          <a:xfrm>
            <a:off x="7630835" y="-101616"/>
            <a:ext cx="1300154" cy="174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4585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60648"/>
            <a:ext cx="7011888" cy="648072"/>
          </a:xfrm>
        </p:spPr>
        <p:txBody>
          <a:bodyPr/>
          <a:lstStyle/>
          <a:p>
            <a:pPr algn="l"/>
            <a:r>
              <a:rPr lang="en-ZA" sz="2400" b="1" dirty="0"/>
              <a:t>Sub-District Planning Monitoring and Response Unit</a:t>
            </a:r>
            <a:endParaRPr lang="en-US" sz="2400" b="1" dirty="0"/>
          </a:p>
        </p:txBody>
      </p:sp>
      <p:sp>
        <p:nvSpPr>
          <p:cNvPr id="7" name="Content Placeholder 6"/>
          <p:cNvSpPr>
            <a:spLocks noGrp="1"/>
          </p:cNvSpPr>
          <p:nvPr>
            <p:ph sz="quarter" idx="1"/>
          </p:nvPr>
        </p:nvSpPr>
        <p:spPr/>
        <p:txBody>
          <a:bodyPr/>
          <a:lstStyle/>
          <a:p>
            <a:endParaRPr lang="en-US"/>
          </a:p>
        </p:txBody>
      </p:sp>
      <p:sp>
        <p:nvSpPr>
          <p:cNvPr id="5" name="Slide Number Placeholder 4"/>
          <p:cNvSpPr>
            <a:spLocks noGrp="1"/>
          </p:cNvSpPr>
          <p:nvPr>
            <p:ph type="sldNum" sz="quarter" idx="11"/>
          </p:nvPr>
        </p:nvSpPr>
        <p:spPr/>
        <p:txBody>
          <a:bodyPr/>
          <a:lstStyle/>
          <a:p>
            <a:fld id="{B9EACDEF-2675-463D-A8A5-473C574A5EE2}" type="slidenum">
              <a:rPr lang="en-ZA" smtClean="0"/>
              <a:pPr/>
              <a:t>83</a:t>
            </a:fld>
            <a:endParaRPr lang="en-ZA"/>
          </a:p>
        </p:txBody>
      </p:sp>
      <p:pic>
        <p:nvPicPr>
          <p:cNvPr id="8" name="Picture 7"/>
          <p:cNvPicPr>
            <a:picLocks noChangeAspect="1"/>
          </p:cNvPicPr>
          <p:nvPr/>
        </p:nvPicPr>
        <p:blipFill>
          <a:blip r:embed="rId2"/>
          <a:stretch>
            <a:fillRect/>
          </a:stretch>
        </p:blipFill>
        <p:spPr>
          <a:xfrm>
            <a:off x="250825" y="988829"/>
            <a:ext cx="7583488" cy="5680259"/>
          </a:xfrm>
          <a:prstGeom prst="rect">
            <a:avLst/>
          </a:prstGeom>
        </p:spPr>
      </p:pic>
      <p:pic>
        <p:nvPicPr>
          <p:cNvPr id="9" name="Picture 8"/>
          <p:cNvPicPr>
            <a:picLocks noChangeAspect="1"/>
          </p:cNvPicPr>
          <p:nvPr/>
        </p:nvPicPr>
        <p:blipFill>
          <a:blip r:embed="rId3"/>
          <a:stretch>
            <a:fillRect/>
          </a:stretch>
        </p:blipFill>
        <p:spPr>
          <a:xfrm>
            <a:off x="7735888" y="33850"/>
            <a:ext cx="1300154" cy="1749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1472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Recommendations on Roles and Responsibilities </a:t>
            </a:r>
            <a:endParaRPr lang="en-US" dirty="0"/>
          </a:p>
        </p:txBody>
      </p:sp>
      <p:sp>
        <p:nvSpPr>
          <p:cNvPr id="3" name="Content Placeholder 2"/>
          <p:cNvSpPr>
            <a:spLocks noGrp="1"/>
          </p:cNvSpPr>
          <p:nvPr>
            <p:ph idx="1"/>
          </p:nvPr>
        </p:nvSpPr>
        <p:spPr>
          <a:xfrm>
            <a:off x="141891" y="1318661"/>
            <a:ext cx="8714772" cy="4486827"/>
          </a:xfrm>
        </p:spPr>
        <p:txBody>
          <a:bodyPr>
            <a:normAutofit lnSpcReduction="10000"/>
          </a:bodyPr>
          <a:lstStyle/>
          <a:p>
            <a:pPr algn="just"/>
            <a:r>
              <a:rPr lang="en-ZA" sz="2000" dirty="0"/>
              <a:t>Provincial DOH to adapt/tailor TechNHC approved forums and support mechanisms (as outlined in the foregoing slides) in line with their institutional arrangements. These include:</a:t>
            </a:r>
          </a:p>
          <a:p>
            <a:pPr lvl="1" algn="just"/>
            <a:r>
              <a:rPr lang="en-ZA" sz="1800" dirty="0"/>
              <a:t>Provincial Co-ordination and Support mechanisms to Districts</a:t>
            </a:r>
          </a:p>
          <a:p>
            <a:pPr lvl="1" algn="just"/>
            <a:r>
              <a:rPr lang="en-ZA" sz="1800" dirty="0"/>
              <a:t>District and Sub-District Planning Monitoring and Response Forums</a:t>
            </a:r>
          </a:p>
          <a:p>
            <a:pPr algn="just"/>
            <a:r>
              <a:rPr lang="en-ZA" sz="2000" dirty="0"/>
              <a:t>All Provincial DoH to identify appropriate and carefully selected external stakeholders to bring about legitimacy into planning. Provincial DoH are requested to indicate their preferences. This could be guided by Social Determinants of Health principles. </a:t>
            </a:r>
            <a:endParaRPr lang="en-ZA" sz="2200" dirty="0"/>
          </a:p>
          <a:p>
            <a:pPr algn="just"/>
            <a:r>
              <a:rPr lang="en-ZA" sz="2000" dirty="0"/>
              <a:t>National DoH to receive Terms of Reference to adapted above (functions, composition and roles of various forums including external stakeholders).</a:t>
            </a:r>
          </a:p>
          <a:p>
            <a:pPr algn="just"/>
            <a:r>
              <a:rPr lang="en-ZA" sz="2000" dirty="0"/>
              <a:t>Provincial DoH to use above to support and facilitate the District planning process, that integrates with the Provincial head office planning process. </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8488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Conclusion and Next Steps</a:t>
            </a:r>
            <a:endParaRPr lang="en-US" dirty="0"/>
          </a:p>
        </p:txBody>
      </p:sp>
      <p:sp>
        <p:nvSpPr>
          <p:cNvPr id="3" name="Content Placeholder 2"/>
          <p:cNvSpPr>
            <a:spLocks noGrp="1"/>
          </p:cNvSpPr>
          <p:nvPr>
            <p:ph idx="1"/>
          </p:nvPr>
        </p:nvSpPr>
        <p:spPr>
          <a:xfrm>
            <a:off x="144464" y="1143000"/>
            <a:ext cx="8852391" cy="4900448"/>
          </a:xfrm>
        </p:spPr>
        <p:txBody>
          <a:bodyPr>
            <a:normAutofit lnSpcReduction="10000"/>
          </a:bodyPr>
          <a:lstStyle/>
          <a:p>
            <a:r>
              <a:rPr lang="en-US" sz="1400" dirty="0"/>
              <a:t>All districts are required to produce a District Health Plan that complies with national guidelines for District Health Plans, issued by the Director-General of National DoH in terms of Section 33 of National Health Act, 61 of 2003. </a:t>
            </a:r>
          </a:p>
          <a:p>
            <a:r>
              <a:rPr lang="en-US" sz="1400" dirty="0"/>
              <a:t>The National and Provincial DoH has spent the past several months to address the weaknesses in District Planning through above approach that: </a:t>
            </a:r>
          </a:p>
          <a:p>
            <a:pPr marL="625475" lvl="1" indent="-279400">
              <a:buNone/>
              <a:tabLst>
                <a:tab pos="173038" algn="l"/>
              </a:tabLst>
            </a:pPr>
            <a:r>
              <a:rPr lang="en-US" sz="1050" b="1" dirty="0"/>
              <a:t>(a)</a:t>
            </a:r>
            <a:r>
              <a:rPr lang="en-US" sz="1050" dirty="0"/>
              <a:t> strives to make district planning more effective (comprehensive), and efficient (one comprehensive District Health Plan and Operational Plan), </a:t>
            </a:r>
          </a:p>
          <a:p>
            <a:pPr marL="625475" lvl="1" indent="-279400">
              <a:buNone/>
              <a:tabLst>
                <a:tab pos="173038" algn="l"/>
              </a:tabLst>
            </a:pPr>
            <a:r>
              <a:rPr lang="en-US" sz="1050" b="1" dirty="0"/>
              <a:t>(b)</a:t>
            </a:r>
            <a:r>
              <a:rPr lang="en-US" sz="1050" dirty="0"/>
              <a:t> Strengthens linkages between District, Provincial and National planning, </a:t>
            </a:r>
          </a:p>
          <a:p>
            <a:pPr marL="625475" lvl="1" indent="-279400">
              <a:buNone/>
              <a:tabLst>
                <a:tab pos="173038" algn="l"/>
              </a:tabLst>
            </a:pPr>
            <a:r>
              <a:rPr lang="en-US" sz="1050" b="1" dirty="0"/>
              <a:t>(c) </a:t>
            </a:r>
            <a:r>
              <a:rPr lang="en-US" sz="1050" dirty="0"/>
              <a:t>promotes critical thinking, where production of the plan is secondary,</a:t>
            </a:r>
            <a:r>
              <a:rPr lang="en-US" sz="1050" b="1" dirty="0"/>
              <a:t> </a:t>
            </a:r>
          </a:p>
          <a:p>
            <a:pPr marL="625475" lvl="1" indent="-279400">
              <a:buNone/>
              <a:tabLst>
                <a:tab pos="173038" algn="l"/>
              </a:tabLst>
            </a:pPr>
            <a:r>
              <a:rPr lang="en-US" sz="1050" b="1" dirty="0"/>
              <a:t>(d)</a:t>
            </a:r>
            <a:r>
              <a:rPr lang="en-US" sz="1050" dirty="0"/>
              <a:t> emphasizes outcome based planning by requiring District management, District Clinical Specialist teams, and Referral Hospitals to collectively take decisions and implement actions. </a:t>
            </a:r>
          </a:p>
          <a:p>
            <a:r>
              <a:rPr lang="en-US" sz="1400" dirty="0"/>
              <a:t>The National DoH would like to acknowledge inputs on the draft framework received from </a:t>
            </a:r>
            <a:r>
              <a:rPr lang="en-US" sz="1400" dirty="0" err="1"/>
              <a:t>KwaZulu</a:t>
            </a:r>
            <a:r>
              <a:rPr lang="en-US" sz="1400" dirty="0"/>
              <a:t> Natal, Limpopo, Northern Cape, Mpumalanga. </a:t>
            </a:r>
          </a:p>
          <a:p>
            <a:r>
              <a:rPr lang="en-US" sz="1600" dirty="0"/>
              <a:t>We would like to request that Provincial </a:t>
            </a:r>
            <a:r>
              <a:rPr lang="en-US" sz="1600" dirty="0" err="1"/>
              <a:t>DoHs</a:t>
            </a:r>
            <a:r>
              <a:rPr lang="en-US" sz="1600" dirty="0"/>
              <a:t> provide the following by 4 Sep 2017:</a:t>
            </a:r>
          </a:p>
          <a:p>
            <a:pPr lvl="1"/>
            <a:r>
              <a:rPr lang="en-US" sz="1200" dirty="0"/>
              <a:t>Name (and contact details) of the senior manager that will be coordinating (or championing) the implementation of the District planning and monitoring framework in all Districts for the next planning cycle. </a:t>
            </a:r>
          </a:p>
          <a:p>
            <a:pPr lvl="1"/>
            <a:r>
              <a:rPr lang="en-ZA" sz="1200" dirty="0"/>
              <a:t>Propose two dates (between 18 Sep 2017 and 6 Oct 2017), where a team from National DoH can provide an overview of the new District Planning Framework and engage Provincial and District management on its implementation. </a:t>
            </a:r>
            <a:endParaRPr lang="en-US" sz="1200" dirty="0"/>
          </a:p>
          <a:p>
            <a:pPr lvl="1"/>
            <a:r>
              <a:rPr lang="en-US" sz="1200" dirty="0"/>
              <a:t>Approved Terms of Reference (with functions and composition) of the District Planning and Monitoring forum (one for each District). (guided by the framework but tailored to your local institutional arrangements).</a:t>
            </a:r>
          </a:p>
          <a:p>
            <a:pPr lvl="1"/>
            <a:r>
              <a:rPr lang="en-US" sz="1200" dirty="0"/>
              <a:t>Learning Districts: We wish to request Provincial DoH to nominate of two learning Districts. (NDoH will select one District per province to provide support and learn from the implementation of the framework to improve it for the next cycle). </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8A37779-3EFF-4C44-81BE-A0A03BDD188D}" type="slidenum">
              <a:rPr lang="en-AU" smtClean="0"/>
              <a:pPr>
                <a:defRPr/>
              </a:pPr>
              <a:t>85</a:t>
            </a:fld>
            <a:endParaRPr lang="en-AU" dirty="0"/>
          </a:p>
        </p:txBody>
      </p:sp>
    </p:spTree>
    <p:extLst>
      <p:ext uri="{BB962C8B-B14F-4D97-AF65-F5344CB8AC3E}">
        <p14:creationId xmlns:p14="http://schemas.microsoft.com/office/powerpoint/2010/main" val="1862160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Contact Details</a:t>
            </a:r>
            <a:endParaRPr lang="en-US" dirty="0"/>
          </a:p>
        </p:txBody>
      </p:sp>
      <p:sp>
        <p:nvSpPr>
          <p:cNvPr id="3" name="Content Placeholder 2"/>
          <p:cNvSpPr>
            <a:spLocks noGrp="1"/>
          </p:cNvSpPr>
          <p:nvPr>
            <p:ph idx="1"/>
          </p:nvPr>
        </p:nvSpPr>
        <p:spPr>
          <a:xfrm>
            <a:off x="250825" y="1270536"/>
            <a:ext cx="8605838" cy="4534952"/>
          </a:xfrm>
        </p:spPr>
        <p:txBody>
          <a:bodyPr>
            <a:normAutofit lnSpcReduction="10000"/>
          </a:bodyPr>
          <a:lstStyle/>
          <a:p>
            <a:pPr marL="0" indent="0">
              <a:buNone/>
            </a:pPr>
            <a:r>
              <a:rPr lang="en-ZA" dirty="0"/>
              <a:t>All queries on these guidelines may be directed to the National Department of Health on email  </a:t>
            </a:r>
            <a:r>
              <a:rPr lang="en-ZA" u="sng" dirty="0">
                <a:hlinkClick r:id="rId2"/>
              </a:rPr>
              <a:t>DHP@health.gov.za</a:t>
            </a:r>
            <a:r>
              <a:rPr lang="en-ZA" dirty="0"/>
              <a:t>. </a:t>
            </a:r>
            <a:endParaRPr lang="en-US" dirty="0"/>
          </a:p>
          <a:p>
            <a:pPr marL="0" indent="0">
              <a:buNone/>
            </a:pPr>
            <a:r>
              <a:rPr lang="en-ZA" dirty="0"/>
              <a:t> </a:t>
            </a:r>
            <a:endParaRPr lang="en-US" dirty="0"/>
          </a:p>
          <a:p>
            <a:pPr marL="0" indent="0">
              <a:buNone/>
            </a:pPr>
            <a:r>
              <a:rPr lang="en-ZA" dirty="0"/>
              <a:t>The District Management Teams may also submit their </a:t>
            </a:r>
            <a:r>
              <a:rPr lang="en-ZA" u="sng" dirty="0"/>
              <a:t>final draft </a:t>
            </a:r>
            <a:r>
              <a:rPr lang="en-ZA" dirty="0"/>
              <a:t>District Health Plans for 2018/19-2020/21 (due end January 2018) with a cover letter signed by District Manager or Provincial Head of Department, addressed to Director-General on email address: </a:t>
            </a:r>
            <a:r>
              <a:rPr lang="en-ZA" u="sng" dirty="0">
                <a:hlinkClick r:id="rId2"/>
              </a:rPr>
              <a:t>DHP@health.gov.za</a:t>
            </a:r>
            <a:r>
              <a:rPr lang="en-ZA" dirty="0"/>
              <a:t> </a:t>
            </a:r>
            <a:endParaRPr lang="en-US" dirty="0"/>
          </a:p>
          <a:p>
            <a:pPr marL="0" indent="0">
              <a:buNone/>
            </a:pPr>
            <a:r>
              <a:rPr lang="en-ZA" dirty="0"/>
              <a:t> </a:t>
            </a:r>
            <a:endParaRPr lang="en-US" dirty="0"/>
          </a:p>
          <a:p>
            <a:pPr marL="0" indent="0">
              <a:buNone/>
            </a:pPr>
            <a:r>
              <a:rPr lang="en-ZA" dirty="0"/>
              <a:t>Ms MP </a:t>
            </a:r>
            <a:r>
              <a:rPr lang="en-ZA" dirty="0" err="1"/>
              <a:t>Matsoso</a:t>
            </a:r>
            <a:endParaRPr lang="en-US" dirty="0"/>
          </a:p>
          <a:p>
            <a:pPr marL="0" indent="0">
              <a:buNone/>
            </a:pPr>
            <a:r>
              <a:rPr lang="en-ZA" dirty="0"/>
              <a:t>Director-General: Health</a:t>
            </a:r>
            <a:endParaRPr lang="en-US" dirty="0"/>
          </a:p>
          <a:p>
            <a:pPr marL="0" indent="0">
              <a:buNone/>
            </a:pPr>
            <a:r>
              <a:rPr lang="en-ZA" dirty="0"/>
              <a:t>Tel: 012 395 9150</a:t>
            </a:r>
            <a:endParaRPr lang="en-US" dirty="0"/>
          </a:p>
          <a:p>
            <a:pPr marL="0" indent="0">
              <a:buNone/>
            </a:pPr>
            <a:r>
              <a:rPr lang="en-ZA" dirty="0"/>
              <a:t> </a:t>
            </a:r>
            <a:endParaRPr lang="en-US" dirty="0"/>
          </a:p>
          <a:p>
            <a:pPr marL="0" indent="0">
              <a:buNone/>
            </a:pPr>
            <a:r>
              <a:rPr lang="en-ZA" dirty="0"/>
              <a:t>Mr Gaurang Tanna</a:t>
            </a:r>
            <a:endParaRPr lang="en-US" dirty="0"/>
          </a:p>
          <a:p>
            <a:pPr marL="0" indent="0">
              <a:buNone/>
            </a:pPr>
            <a:r>
              <a:rPr lang="en-ZA" dirty="0"/>
              <a:t>Cluster: Policy co-ordination and Integrated Planning</a:t>
            </a:r>
            <a:endParaRPr lang="en-US" dirty="0"/>
          </a:p>
          <a:p>
            <a:pPr marL="0" indent="0">
              <a:buNone/>
            </a:pPr>
            <a:r>
              <a:rPr lang="en-ZA" dirty="0"/>
              <a:t>National Department of Health</a:t>
            </a:r>
            <a:endParaRPr lang="en-US" dirty="0"/>
          </a:p>
          <a:p>
            <a:pPr marL="0" indent="0">
              <a:buNone/>
            </a:pPr>
            <a:r>
              <a:rPr lang="en-ZA" dirty="0"/>
              <a:t>Tel: 012 395 8408</a:t>
            </a:r>
            <a:endParaRPr lang="en-US" dirty="0"/>
          </a:p>
          <a:p>
            <a:pPr marL="0" indent="0">
              <a:buNone/>
            </a:pPr>
            <a:r>
              <a:rPr lang="en-ZA" dirty="0"/>
              <a:t>Email: </a:t>
            </a:r>
            <a:r>
              <a:rPr lang="en-ZA" u="sng" dirty="0">
                <a:hlinkClick r:id="rId3"/>
              </a:rPr>
              <a:t>Gaurang.Tanna@health.gov.za</a:t>
            </a:r>
            <a:r>
              <a:rPr lang="en-ZA" dirty="0"/>
              <a:t> </a:t>
            </a:r>
            <a:endParaRPr lang="en-US" dirty="0"/>
          </a:p>
          <a:p>
            <a:pPr marL="0" indent="0">
              <a:buNone/>
            </a:pPr>
            <a:r>
              <a:rPr lang="en-ZA" dirty="0"/>
              <a:t> </a:t>
            </a:r>
            <a:endParaRPr lang="en-US" dirty="0"/>
          </a:p>
          <a:p>
            <a:pPr marL="0" indent="0">
              <a:buNone/>
            </a:pPr>
            <a:r>
              <a:rPr lang="en-ZA" dirty="0"/>
              <a:t>Mr Bennett Asia</a:t>
            </a:r>
            <a:endParaRPr lang="en-US" dirty="0"/>
          </a:p>
          <a:p>
            <a:pPr marL="0" indent="0">
              <a:buNone/>
            </a:pPr>
            <a:r>
              <a:rPr lang="en-ZA" dirty="0"/>
              <a:t>Cluster: District Health Services</a:t>
            </a:r>
            <a:endParaRPr lang="en-US" dirty="0"/>
          </a:p>
          <a:p>
            <a:pPr marL="0" indent="0">
              <a:buNone/>
            </a:pPr>
            <a:r>
              <a:rPr lang="en-ZA" dirty="0"/>
              <a:t>National Department of Health </a:t>
            </a:r>
            <a:endParaRPr lang="en-US" dirty="0"/>
          </a:p>
          <a:p>
            <a:pPr marL="0" indent="0">
              <a:buNone/>
            </a:pPr>
            <a:r>
              <a:rPr lang="en-ZA" dirty="0"/>
              <a:t>Tel: 012 395 8760</a:t>
            </a:r>
            <a:endParaRPr lang="en-US" dirty="0"/>
          </a:p>
          <a:p>
            <a:pPr marL="0" indent="0">
              <a:buNone/>
            </a:pPr>
            <a:r>
              <a:rPr lang="en-ZA" dirty="0"/>
              <a:t>Email: </a:t>
            </a:r>
            <a:r>
              <a:rPr lang="en-ZA" u="sng" dirty="0">
                <a:hlinkClick r:id="rId4"/>
              </a:rPr>
              <a:t>Bennett.Asia@health.gov.za</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8A37779-3EFF-4C44-81BE-A0A03BDD188D}" type="slidenum">
              <a:rPr lang="en-AU" smtClean="0"/>
              <a:pPr>
                <a:defRPr/>
              </a:pPr>
              <a:t>86</a:t>
            </a:fld>
            <a:endParaRPr lang="en-AU" dirty="0"/>
          </a:p>
        </p:txBody>
      </p:sp>
    </p:spTree>
    <p:extLst>
      <p:ext uri="{BB962C8B-B14F-4D97-AF65-F5344CB8AC3E}">
        <p14:creationId xmlns:p14="http://schemas.microsoft.com/office/powerpoint/2010/main" val="134398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39"/>
            <a:ext cx="7886700" cy="796978"/>
          </a:xfrm>
        </p:spPr>
        <p:txBody>
          <a:bodyPr/>
          <a:lstStyle/>
          <a:p>
            <a:r>
              <a:rPr lang="en-ZA" dirty="0"/>
              <a:t>WHAT? </a:t>
            </a:r>
            <a:endParaRPr lang="en-US" dirty="0"/>
          </a:p>
        </p:txBody>
      </p:sp>
      <p:sp>
        <p:nvSpPr>
          <p:cNvPr id="6" name="Text Placeholder 5"/>
          <p:cNvSpPr>
            <a:spLocks noGrp="1"/>
          </p:cNvSpPr>
          <p:nvPr>
            <p:ph type="body" idx="1"/>
          </p:nvPr>
        </p:nvSpPr>
        <p:spPr>
          <a:xfrm>
            <a:off x="623888" y="2963917"/>
            <a:ext cx="7886700" cy="3125733"/>
          </a:xfrm>
        </p:spPr>
        <p:txBody>
          <a:bodyPr/>
          <a:lstStyle/>
          <a:p>
            <a:pPr marL="342900" indent="-342900" algn="just">
              <a:buFont typeface="Arial" panose="020B0604020202020204" pitchFamily="34" charset="0"/>
              <a:buChar char="•"/>
            </a:pPr>
            <a:r>
              <a:rPr lang="en-ZA" dirty="0"/>
              <a:t>Revised planning framework for District and Sub-District planning and monitoring for 2018/19 planning cycle, and 2017/18 monitoring cycle</a:t>
            </a:r>
          </a:p>
          <a:p>
            <a:pPr marL="342900" indent="-342900" algn="just">
              <a:buFont typeface="Arial" panose="020B0604020202020204" pitchFamily="34" charset="0"/>
              <a:buChar char="•"/>
            </a:pPr>
            <a:r>
              <a:rPr lang="en-ZA" dirty="0"/>
              <a:t>District and Sub-District planning and monitoring templates and tools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886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3_Custom Design">
  <a:themeElements>
    <a:clrScheme name="Custom 1">
      <a:dk1>
        <a:srgbClr val="000000"/>
      </a:dk1>
      <a:lt1>
        <a:sysClr val="window" lastClr="FFFFFF"/>
      </a:lt1>
      <a:dk2>
        <a:srgbClr val="005D28"/>
      </a:dk2>
      <a:lt2>
        <a:srgbClr val="E01F16"/>
      </a:lt2>
      <a:accent1>
        <a:srgbClr val="EF4718"/>
      </a:accent1>
      <a:accent2>
        <a:srgbClr val="F9671C"/>
      </a:accent2>
      <a:accent3>
        <a:srgbClr val="E01F16"/>
      </a:accent3>
      <a:accent4>
        <a:srgbClr val="EF4718"/>
      </a:accent4>
      <a:accent5>
        <a:srgbClr val="F9671C"/>
      </a:accent5>
      <a:accent6>
        <a:srgbClr val="F79646"/>
      </a:accent6>
      <a:hlink>
        <a:srgbClr val="BB8F53"/>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21762</TotalTime>
  <Words>9981</Words>
  <Application>Microsoft Office PowerPoint</Application>
  <PresentationFormat>On-screen Show (4:3)</PresentationFormat>
  <Paragraphs>1457</Paragraphs>
  <Slides>86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Times New Roman</vt:lpstr>
      <vt:lpstr>Wingdings</vt:lpstr>
      <vt:lpstr>3_Custom Design</vt:lpstr>
      <vt:lpstr>   District Planning and Monitoring Framework v23  (adapted after inputs from all Provincial DoH at the workshop on 5th and 6th July 2017, and further inputs received from LP, KZN, NC and MPU)</vt:lpstr>
      <vt:lpstr>Our Business – “Healthcare”</vt:lpstr>
      <vt:lpstr>Planning for impact (The Impact Calculator)</vt:lpstr>
      <vt:lpstr>Key Messages</vt:lpstr>
      <vt:lpstr>Background</vt:lpstr>
      <vt:lpstr>Aim of Strengthening District Planning and Monitoring</vt:lpstr>
      <vt:lpstr>District Planning Technical Working Group (established April 2016)</vt:lpstr>
      <vt:lpstr>Objectives of District Planning and Monitoring  Reforms</vt:lpstr>
      <vt:lpstr>WHAT? </vt:lpstr>
      <vt:lpstr>PowerPoint Presentation</vt:lpstr>
      <vt:lpstr>PowerPoint Presentation</vt:lpstr>
      <vt:lpstr>Challenges with the current approach</vt:lpstr>
      <vt:lpstr>Intent of ‘new’ District Planning and Monitoring framework</vt:lpstr>
      <vt:lpstr>Intent of ‘new’ District Planning and Monitoring framework (2)</vt:lpstr>
      <vt:lpstr>Considering the business of healthcare</vt:lpstr>
      <vt:lpstr>Planning for the health of people and managing diseases</vt:lpstr>
      <vt:lpstr>Life Course and Illness Condition Matrix Integration, coordinated planning and monitoring</vt:lpstr>
      <vt:lpstr>Life Course and Illness Condition Matrix Life Course Approach (reduce mortality)</vt:lpstr>
      <vt:lpstr>Life Course and Illness Condition Matrix Programmatic Approach (prevent illness and/or reduce severity of illness)</vt:lpstr>
      <vt:lpstr>Life Course and Illness Condition Matrix Integration, coordinated planning and monitoring</vt:lpstr>
      <vt:lpstr>Logic Framework:  Planning and Monitoring for impact</vt:lpstr>
      <vt:lpstr>Plan-Implement-Monitor Process  (Plan-Do-Review)</vt:lpstr>
      <vt:lpstr>Planning for Impact (District Health Plan)</vt:lpstr>
      <vt:lpstr>PowerPoint Presentation</vt:lpstr>
      <vt:lpstr>1. What is our aspiration?</vt:lpstr>
      <vt:lpstr>Theory of Change Indicators</vt:lpstr>
      <vt:lpstr>What is our aspiration?  Aspiration (apex indicator) and its Theory of Change Indicators  </vt:lpstr>
      <vt:lpstr>1. What is our aspiration?  District Health Plan Template:  </vt:lpstr>
      <vt:lpstr>2.A. Where are we now? – Coverage Indicators</vt:lpstr>
      <vt:lpstr>2A – Where are we now?   Output - Theory of Change (Coverage) Indicator Table </vt:lpstr>
      <vt:lpstr>2.B Where are we now? - Quality</vt:lpstr>
      <vt:lpstr>Tool &amp; Template: Why are facilities not ideal?</vt:lpstr>
      <vt:lpstr>Tool &amp; Template: ICRM software</vt:lpstr>
      <vt:lpstr>2.C. Diagnosis – Why are we here?</vt:lpstr>
      <vt:lpstr>Tool/Template/Source for causes of mortality: Consolidated Death Report</vt:lpstr>
      <vt:lpstr>Tool: ICRM  (identifying bottlenecks for clinics)</vt:lpstr>
      <vt:lpstr>Tool: NCS  (identifying bottlenecks for hospitals)</vt:lpstr>
      <vt:lpstr>Why are we here? – Problem Trees</vt:lpstr>
      <vt:lpstr>Why are we here? – The Five Whys Technique </vt:lpstr>
      <vt:lpstr>Why are we here? – The Five Whys Technique </vt:lpstr>
      <vt:lpstr>Why are we here? – Fishbone Diagram</vt:lpstr>
      <vt:lpstr>PowerPoint Presentation</vt:lpstr>
      <vt:lpstr>3. Focus for impact - Where will we play? </vt:lpstr>
      <vt:lpstr>Tools: Where will we play? </vt:lpstr>
      <vt:lpstr>Tools: Where will we play? </vt:lpstr>
      <vt:lpstr>Population Prioritisation Matrix  (Life Course and Illness Condition)</vt:lpstr>
      <vt:lpstr>Population Prioritisation Matrix  (Life Course and Illness Condition)</vt:lpstr>
      <vt:lpstr>Population Prioritisation Matrix  (Life Course and Illness Condition)</vt:lpstr>
      <vt:lpstr>Population Prioritisation Matrix  (Life Course and Illness Condition)</vt:lpstr>
      <vt:lpstr>4. Key Interventions – How will we win?</vt:lpstr>
      <vt:lpstr>District Decision (Priority Setting) Matrix</vt:lpstr>
      <vt:lpstr>  Template: Where will we play? </vt:lpstr>
      <vt:lpstr>Template: How will we win? </vt:lpstr>
      <vt:lpstr>5. Resource (HR and budget) allocation -  What do we need? </vt:lpstr>
      <vt:lpstr>Recruitment Prioritisation Tool (Facility and District Template)</vt:lpstr>
      <vt:lpstr>Facility Template (List with vacant posts and justification from facilities to district)</vt:lpstr>
      <vt:lpstr>District Template (Decision Matrix to rank each post to identify most critical posts)</vt:lpstr>
      <vt:lpstr>Monitoring</vt:lpstr>
      <vt:lpstr>Better responsiveness : Monitoring &amp; Flexibility in Plans</vt:lpstr>
      <vt:lpstr>Monitoring and evaluation</vt:lpstr>
      <vt:lpstr>Logic Framework:  Planning and Monitoring for impact</vt:lpstr>
      <vt:lpstr>Results based monitoring and evaluation</vt:lpstr>
      <vt:lpstr>The role of M&amp;E in the RBME framework </vt:lpstr>
      <vt:lpstr>PowerPoint Presentation</vt:lpstr>
      <vt:lpstr>District Responsive Planning (monthly track performance, and quarterly performance review, report and feedback) </vt:lpstr>
      <vt:lpstr>Monitoring for results</vt:lpstr>
      <vt:lpstr>Compare with target  (e.g. Test 100 patients for TB)</vt:lpstr>
      <vt:lpstr>Review and Monitoring for Impact on Health Outcomes</vt:lpstr>
      <vt:lpstr>PowerPoint Presentation</vt:lpstr>
      <vt:lpstr>WHEN?  </vt:lpstr>
      <vt:lpstr>PowerPoint Presentation</vt:lpstr>
      <vt:lpstr>Budgeting and Planning (2)</vt:lpstr>
      <vt:lpstr>PowerPoint Presentation</vt:lpstr>
      <vt:lpstr>PowerPoint Presentation</vt:lpstr>
      <vt:lpstr> WHO? </vt:lpstr>
      <vt:lpstr>Provincial Co-ordination and Support to Districts</vt:lpstr>
      <vt:lpstr>Provincial Co-ordination and Support to Districts</vt:lpstr>
      <vt:lpstr>District Planning Monitoring and Response Forum</vt:lpstr>
      <vt:lpstr>Functions: District Planning Monitoring and Response Forum</vt:lpstr>
      <vt:lpstr>PowerPoint Presentation</vt:lpstr>
      <vt:lpstr>SUB-District Planning Monitoring and Response Forum</vt:lpstr>
      <vt:lpstr>Functions: Sub-District Planning Monitoring and Response Forum</vt:lpstr>
      <vt:lpstr>Sub-District Planning Monitoring and Response Unit</vt:lpstr>
      <vt:lpstr>Recommendations on Roles and Responsibilities </vt:lpstr>
      <vt:lpstr>Conclusion and Next Steps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dc:title>
  <dc:creator>Romy Overmeyer</dc:creator>
  <cp:lastModifiedBy>Gaurang Tanna</cp:lastModifiedBy>
  <cp:revision>658</cp:revision>
  <cp:lastPrinted>2017-08-31T10:52:22Z</cp:lastPrinted>
  <dcterms:created xsi:type="dcterms:W3CDTF">2017-05-11T07:30:36Z</dcterms:created>
  <dcterms:modified xsi:type="dcterms:W3CDTF">2017-08-31T12:01:21Z</dcterms:modified>
</cp:coreProperties>
</file>