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1" r:id="rId5"/>
  </p:sldMasterIdLst>
  <p:notesMasterIdLst>
    <p:notesMasterId r:id="rId69"/>
  </p:notesMasterIdLst>
  <p:handoutMasterIdLst>
    <p:handoutMasterId r:id="rId70"/>
  </p:handoutMasterIdLst>
  <p:sldIdLst>
    <p:sldId id="256" r:id="rId6"/>
    <p:sldId id="310" r:id="rId7"/>
    <p:sldId id="312" r:id="rId8"/>
    <p:sldId id="347" r:id="rId9"/>
    <p:sldId id="348" r:id="rId10"/>
    <p:sldId id="350" r:id="rId11"/>
    <p:sldId id="352" r:id="rId12"/>
    <p:sldId id="419" r:id="rId13"/>
    <p:sldId id="395" r:id="rId14"/>
    <p:sldId id="353" r:id="rId15"/>
    <p:sldId id="355" r:id="rId16"/>
    <p:sldId id="356" r:id="rId17"/>
    <p:sldId id="420" r:id="rId18"/>
    <p:sldId id="359" r:id="rId19"/>
    <p:sldId id="421" r:id="rId20"/>
    <p:sldId id="362" r:id="rId21"/>
    <p:sldId id="422" r:id="rId22"/>
    <p:sldId id="397" r:id="rId23"/>
    <p:sldId id="363" r:id="rId24"/>
    <p:sldId id="364" r:id="rId25"/>
    <p:sldId id="365" r:id="rId26"/>
    <p:sldId id="367" r:id="rId27"/>
    <p:sldId id="400" r:id="rId28"/>
    <p:sldId id="423" r:id="rId29"/>
    <p:sldId id="424" r:id="rId30"/>
    <p:sldId id="425" r:id="rId31"/>
    <p:sldId id="426" r:id="rId32"/>
    <p:sldId id="404" r:id="rId33"/>
    <p:sldId id="405" r:id="rId34"/>
    <p:sldId id="430" r:id="rId35"/>
    <p:sldId id="371" r:id="rId36"/>
    <p:sldId id="427" r:id="rId37"/>
    <p:sldId id="429" r:id="rId38"/>
    <p:sldId id="406" r:id="rId39"/>
    <p:sldId id="431" r:id="rId40"/>
    <p:sldId id="434" r:id="rId41"/>
    <p:sldId id="433" r:id="rId42"/>
    <p:sldId id="375" r:id="rId43"/>
    <p:sldId id="438" r:id="rId44"/>
    <p:sldId id="382" r:id="rId45"/>
    <p:sldId id="383" r:id="rId46"/>
    <p:sldId id="384" r:id="rId47"/>
    <p:sldId id="435" r:id="rId48"/>
    <p:sldId id="386" r:id="rId49"/>
    <p:sldId id="387" r:id="rId50"/>
    <p:sldId id="388" r:id="rId51"/>
    <p:sldId id="389" r:id="rId52"/>
    <p:sldId id="390" r:id="rId53"/>
    <p:sldId id="436" r:id="rId54"/>
    <p:sldId id="437" r:id="rId55"/>
    <p:sldId id="416" r:id="rId56"/>
    <p:sldId id="349" r:id="rId57"/>
    <p:sldId id="412" r:id="rId58"/>
    <p:sldId id="417" r:id="rId59"/>
    <p:sldId id="354" r:id="rId60"/>
    <p:sldId id="414" r:id="rId61"/>
    <p:sldId id="415" r:id="rId62"/>
    <p:sldId id="357" r:id="rId63"/>
    <p:sldId id="358" r:id="rId64"/>
    <p:sldId id="394" r:id="rId65"/>
    <p:sldId id="392" r:id="rId66"/>
    <p:sldId id="393" r:id="rId67"/>
    <p:sldId id="402" r:id="rId6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ge Tlaka" initials="MT" lastIdx="8" clrIdx="0">
    <p:extLst>
      <p:ext uri="{19B8F6BF-5375-455C-9EA6-DF929625EA0E}">
        <p15:presenceInfo xmlns:p15="http://schemas.microsoft.com/office/powerpoint/2012/main" userId="Monge Tlaka" providerId="None"/>
      </p:ext>
    </p:extLst>
  </p:cmAuthor>
  <p:cmAuthor id="2" name="Monge" initials="M" lastIdx="2" clrIdx="1">
    <p:extLst>
      <p:ext uri="{19B8F6BF-5375-455C-9EA6-DF929625EA0E}">
        <p15:presenceInfo xmlns:p15="http://schemas.microsoft.com/office/powerpoint/2012/main" userId="Monge" providerId="None"/>
      </p:ext>
    </p:extLst>
  </p:cmAuthor>
  <p:cmAuthor id="3" name="Norbert NDJEKA" initials="NN" lastIdx="2" clrIdx="2">
    <p:extLst>
      <p:ext uri="{19B8F6BF-5375-455C-9EA6-DF929625EA0E}">
        <p15:presenceInfo xmlns:p15="http://schemas.microsoft.com/office/powerpoint/2012/main" userId="a1f7b4ef9fbdd6c2" providerId="Windows Live"/>
      </p:ext>
    </p:extLst>
  </p:cmAuthor>
  <p:cmAuthor id="4" name="Kirsty von Gogh" initials="KvG" lastIdx="3" clrIdx="3">
    <p:extLst>
      <p:ext uri="{19B8F6BF-5375-455C-9EA6-DF929625EA0E}">
        <p15:presenceInfo xmlns:p15="http://schemas.microsoft.com/office/powerpoint/2012/main" userId="S::kirstyvg@nba.co.za::3943f45c-bdf6-49e5-a7c2-721c50165e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B2D"/>
    <a:srgbClr val="005D28"/>
    <a:srgbClr val="ED9D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8" autoAdjust="0"/>
    <p:restoredTop sz="93117" autoAdjust="0"/>
  </p:normalViewPr>
  <p:slideViewPr>
    <p:cSldViewPr snapToGrid="0">
      <p:cViewPr varScale="1">
        <p:scale>
          <a:sx n="80" d="100"/>
          <a:sy n="80" d="100"/>
        </p:scale>
        <p:origin x="62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3C329-ED95-4255-90D2-42544C6CFF2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169982B-3096-4EBD-BA80-A420E6B56AD8}">
      <dgm:prSet custT="1"/>
      <dgm:spPr>
        <a:solidFill>
          <a:srgbClr val="005D28"/>
        </a:solidFill>
        <a:ln>
          <a:noFill/>
        </a:ln>
      </dgm:spPr>
      <dgm:t>
        <a:bodyPr anchor="t"/>
        <a:lstStyle/>
        <a:p>
          <a:endParaRPr lang="en-US" sz="2200" b="0" dirty="0"/>
        </a:p>
        <a:p>
          <a:endParaRPr lang="en-US" sz="2200" b="0" dirty="0"/>
        </a:p>
        <a:p>
          <a:endParaRPr lang="en-US" sz="2200" b="0" dirty="0"/>
        </a:p>
        <a:p>
          <a:r>
            <a:rPr lang="en-US" sz="2200" b="0" dirty="0"/>
            <a:t>Via respiratory droplets produced via sneezing, coughing which is directly inhaled person to person.</a:t>
          </a:r>
        </a:p>
      </dgm:t>
    </dgm:pt>
    <dgm:pt modelId="{0062DEAB-845C-4890-8F54-9E8561D4CD5C}" type="parTrans" cxnId="{8BD0DCD6-B600-4534-95DF-08B1487F92B6}">
      <dgm:prSet/>
      <dgm:spPr/>
      <dgm:t>
        <a:bodyPr/>
        <a:lstStyle/>
        <a:p>
          <a:endParaRPr lang="en-US"/>
        </a:p>
      </dgm:t>
    </dgm:pt>
    <dgm:pt modelId="{16B836AF-061D-4351-870F-8145BABCD4FF}" type="sibTrans" cxnId="{8BD0DCD6-B600-4534-95DF-08B1487F92B6}">
      <dgm:prSet/>
      <dgm:spPr/>
      <dgm:t>
        <a:bodyPr/>
        <a:lstStyle/>
        <a:p>
          <a:endParaRPr lang="en-US"/>
        </a:p>
      </dgm:t>
    </dgm:pt>
    <dgm:pt modelId="{6CCDBA3B-1A94-4F44-A4A6-14CC30BD1E05}">
      <dgm:prSet custT="1"/>
      <dgm:spPr>
        <a:solidFill>
          <a:srgbClr val="EF7B2D"/>
        </a:solidFill>
        <a:ln>
          <a:noFill/>
        </a:ln>
      </dgm:spPr>
      <dgm:t>
        <a:bodyPr anchor="t"/>
        <a:lstStyle/>
        <a:p>
          <a:endParaRPr lang="en-US" sz="1900" b="0" dirty="0"/>
        </a:p>
        <a:p>
          <a:endParaRPr lang="en-US" sz="1900" b="0" dirty="0"/>
        </a:p>
        <a:p>
          <a:endParaRPr lang="en-US" sz="1900" b="0" dirty="0"/>
        </a:p>
        <a:p>
          <a:r>
            <a:rPr lang="en-US" sz="1900" b="0" dirty="0"/>
            <a:t>Via respiratory droplets landing on environmental surfaces surrounding the infected person (also known as the patient zone and the health zone) which are then transferred by the contact route via contaminated hands to a person’s face and mucous membranes.</a:t>
          </a:r>
        </a:p>
      </dgm:t>
    </dgm:pt>
    <dgm:pt modelId="{C0C35C48-62D5-4031-9B5C-C8F316DA3F74}" type="sibTrans" cxnId="{BB0447F9-5A24-445E-A943-052CE3B532A7}">
      <dgm:prSet/>
      <dgm:spPr/>
      <dgm:t>
        <a:bodyPr/>
        <a:lstStyle/>
        <a:p>
          <a:endParaRPr lang="en-US"/>
        </a:p>
      </dgm:t>
    </dgm:pt>
    <dgm:pt modelId="{98817A32-A41A-461C-9277-7F242BD51092}" type="parTrans" cxnId="{BB0447F9-5A24-445E-A943-052CE3B532A7}">
      <dgm:prSet/>
      <dgm:spPr/>
      <dgm:t>
        <a:bodyPr/>
        <a:lstStyle/>
        <a:p>
          <a:endParaRPr lang="en-US"/>
        </a:p>
      </dgm:t>
    </dgm:pt>
    <dgm:pt modelId="{314034B8-D7E0-4229-8A50-60F7FDCE6556}" type="pres">
      <dgm:prSet presAssocID="{1B83C329-ED95-4255-90D2-42544C6CFF2C}" presName="diagram" presStyleCnt="0">
        <dgm:presLayoutVars>
          <dgm:dir/>
          <dgm:resizeHandles val="exact"/>
        </dgm:presLayoutVars>
      </dgm:prSet>
      <dgm:spPr/>
    </dgm:pt>
    <dgm:pt modelId="{CA5D8902-51FC-4309-B03F-984AC206EF7C}" type="pres">
      <dgm:prSet presAssocID="{6169982B-3096-4EBD-BA80-A420E6B56AD8}" presName="node" presStyleLbl="node1" presStyleIdx="0" presStyleCnt="2" custScaleY="153761">
        <dgm:presLayoutVars>
          <dgm:bulletEnabled val="1"/>
        </dgm:presLayoutVars>
      </dgm:prSet>
      <dgm:spPr/>
    </dgm:pt>
    <dgm:pt modelId="{5D66E81C-97B6-4AA4-AF4E-8A14B2BDFB9D}" type="pres">
      <dgm:prSet presAssocID="{16B836AF-061D-4351-870F-8145BABCD4FF}" presName="sibTrans" presStyleCnt="0"/>
      <dgm:spPr/>
    </dgm:pt>
    <dgm:pt modelId="{F42B6D85-792A-4AA1-B841-C67A1E7ED392}" type="pres">
      <dgm:prSet presAssocID="{6CCDBA3B-1A94-4F44-A4A6-14CC30BD1E05}" presName="node" presStyleLbl="node1" presStyleIdx="1" presStyleCnt="2" custScaleY="153761">
        <dgm:presLayoutVars>
          <dgm:bulletEnabled val="1"/>
        </dgm:presLayoutVars>
      </dgm:prSet>
      <dgm:spPr/>
    </dgm:pt>
  </dgm:ptLst>
  <dgm:cxnLst>
    <dgm:cxn modelId="{0E57F22F-38A0-4A4B-85F2-8893E11A1476}" type="presOf" srcId="{1B83C329-ED95-4255-90D2-42544C6CFF2C}" destId="{314034B8-D7E0-4229-8A50-60F7FDCE6556}" srcOrd="0" destOrd="0" presId="urn:microsoft.com/office/officeart/2005/8/layout/default"/>
    <dgm:cxn modelId="{92898D6D-BC5D-4FA4-9DBB-5090F4B6749A}" type="presOf" srcId="{6169982B-3096-4EBD-BA80-A420E6B56AD8}" destId="{CA5D8902-51FC-4309-B03F-984AC206EF7C}" srcOrd="0" destOrd="0" presId="urn:microsoft.com/office/officeart/2005/8/layout/default"/>
    <dgm:cxn modelId="{8BD0DCD6-B600-4534-95DF-08B1487F92B6}" srcId="{1B83C329-ED95-4255-90D2-42544C6CFF2C}" destId="{6169982B-3096-4EBD-BA80-A420E6B56AD8}" srcOrd="0" destOrd="0" parTransId="{0062DEAB-845C-4890-8F54-9E8561D4CD5C}" sibTransId="{16B836AF-061D-4351-870F-8145BABCD4FF}"/>
    <dgm:cxn modelId="{260821F6-5DBC-4488-BFF4-B69FAF5B7B0D}" type="presOf" srcId="{6CCDBA3B-1A94-4F44-A4A6-14CC30BD1E05}" destId="{F42B6D85-792A-4AA1-B841-C67A1E7ED392}" srcOrd="0" destOrd="0" presId="urn:microsoft.com/office/officeart/2005/8/layout/default"/>
    <dgm:cxn modelId="{BB0447F9-5A24-445E-A943-052CE3B532A7}" srcId="{1B83C329-ED95-4255-90D2-42544C6CFF2C}" destId="{6CCDBA3B-1A94-4F44-A4A6-14CC30BD1E05}" srcOrd="1" destOrd="0" parTransId="{98817A32-A41A-461C-9277-7F242BD51092}" sibTransId="{C0C35C48-62D5-4031-9B5C-C8F316DA3F74}"/>
    <dgm:cxn modelId="{F9B2952C-CA43-4443-8F78-FC38D92126FC}" type="presParOf" srcId="{314034B8-D7E0-4229-8A50-60F7FDCE6556}" destId="{CA5D8902-51FC-4309-B03F-984AC206EF7C}" srcOrd="0" destOrd="0" presId="urn:microsoft.com/office/officeart/2005/8/layout/default"/>
    <dgm:cxn modelId="{885224DE-706E-473E-9177-13D8C50E12F7}" type="presParOf" srcId="{314034B8-D7E0-4229-8A50-60F7FDCE6556}" destId="{5D66E81C-97B6-4AA4-AF4E-8A14B2BDFB9D}" srcOrd="1" destOrd="0" presId="urn:microsoft.com/office/officeart/2005/8/layout/default"/>
    <dgm:cxn modelId="{2646B91D-EED2-4FCF-B7AC-10093B133636}" type="presParOf" srcId="{314034B8-D7E0-4229-8A50-60F7FDCE6556}" destId="{F42B6D85-792A-4AA1-B841-C67A1E7ED39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2AAAA-93A8-48AD-B265-C1070CA64316}" type="doc">
      <dgm:prSet loTypeId="urn:microsoft.com/office/officeart/2016/7/layout/LinearArrowProcessNumbered" loCatId="process" qsTypeId="urn:microsoft.com/office/officeart/2005/8/quickstyle/simple1" qsCatId="simple" csTypeId="urn:microsoft.com/office/officeart/2005/8/colors/colorful3" csCatId="colorful"/>
      <dgm:spPr/>
      <dgm:t>
        <a:bodyPr/>
        <a:lstStyle/>
        <a:p>
          <a:endParaRPr lang="en-US"/>
        </a:p>
      </dgm:t>
    </dgm:pt>
    <dgm:pt modelId="{235F3869-DE5E-41BB-A248-63FA3929BA1B}">
      <dgm:prSet/>
      <dgm:spPr/>
      <dgm:t>
        <a:bodyPr/>
        <a:lstStyle/>
        <a:p>
          <a:r>
            <a:rPr lang="en-US"/>
            <a:t>Human coronaviruses can remain infectious on surfaces for up to 9 days. The SARS-CoV-2 virus has been detected after up to 72 hours in experimental conditions. Therefore, cleaning the environment is paramount and is covered in detail in the National IPC Manual (2020).</a:t>
          </a:r>
          <a:br>
            <a:rPr lang="en-US"/>
          </a:br>
          <a:endParaRPr lang="en-US"/>
        </a:p>
      </dgm:t>
    </dgm:pt>
    <dgm:pt modelId="{197D5309-51BB-47CB-A97D-660CDC167841}" type="parTrans" cxnId="{8A4419A9-A44D-44D0-85A3-40085C1FF6FC}">
      <dgm:prSet/>
      <dgm:spPr/>
      <dgm:t>
        <a:bodyPr/>
        <a:lstStyle/>
        <a:p>
          <a:endParaRPr lang="en-US"/>
        </a:p>
      </dgm:t>
    </dgm:pt>
    <dgm:pt modelId="{52F9F923-B960-4632-88FE-22B815FA2597}" type="sibTrans" cxnId="{8A4419A9-A44D-44D0-85A3-40085C1FF6FC}">
      <dgm:prSet phldrT="1" phldr="0"/>
      <dgm:spPr/>
      <dgm:t>
        <a:bodyPr/>
        <a:lstStyle/>
        <a:p>
          <a:r>
            <a:rPr lang="en-US"/>
            <a:t>1</a:t>
          </a:r>
        </a:p>
      </dgm:t>
    </dgm:pt>
    <dgm:pt modelId="{AB3A5EB2-9C4A-467A-A52A-7429E5770CB4}">
      <dgm:prSet/>
      <dgm:spPr/>
      <dgm:t>
        <a:bodyPr/>
        <a:lstStyle/>
        <a:p>
          <a:r>
            <a:rPr lang="en-US"/>
            <a:t>To summarise, each area of the healthcare facility must be cleaned at least twice daily, with a proper schedule, checklist and programme. In high risk areas (COVID-19 triage, isolation ward and ICU settings), the environment must be cleaned and disinfected at least 3-4 times per day and checked by the supervisor each time.</a:t>
          </a:r>
          <a:br>
            <a:rPr lang="en-US"/>
          </a:br>
          <a:endParaRPr lang="en-US"/>
        </a:p>
      </dgm:t>
    </dgm:pt>
    <dgm:pt modelId="{2AAD4DE2-3DB5-4F10-A0AB-27383679019D}" type="parTrans" cxnId="{D8A2E189-F0E5-4CA7-8372-3369D43EA519}">
      <dgm:prSet/>
      <dgm:spPr/>
      <dgm:t>
        <a:bodyPr/>
        <a:lstStyle/>
        <a:p>
          <a:endParaRPr lang="en-US"/>
        </a:p>
      </dgm:t>
    </dgm:pt>
    <dgm:pt modelId="{694586E3-DD21-4685-BD01-F155516CD14C}" type="sibTrans" cxnId="{D8A2E189-F0E5-4CA7-8372-3369D43EA519}">
      <dgm:prSet phldrT="2" phldr="0"/>
      <dgm:spPr/>
      <dgm:t>
        <a:bodyPr/>
        <a:lstStyle/>
        <a:p>
          <a:r>
            <a:rPr lang="en-US"/>
            <a:t>2</a:t>
          </a:r>
        </a:p>
      </dgm:t>
    </dgm:pt>
    <dgm:pt modelId="{5DE3C288-E100-4797-8D73-721B97F5C9DF}">
      <dgm:prSet/>
      <dgm:spPr/>
      <dgm:t>
        <a:bodyPr/>
        <a:lstStyle/>
        <a:p>
          <a:r>
            <a:rPr lang="en-US"/>
            <a:t>The cleaning can be</a:t>
          </a:r>
          <a:r>
            <a:rPr lang="en-US" b="1"/>
            <a:t> validated </a:t>
          </a:r>
          <a:r>
            <a:rPr lang="en-US"/>
            <a:t>using visual inspection and fluorescent markers and a record of cleaning must be kept. Following thorough cleaning, surfaces are wiped (NOT SPRAYED) with disinfectants such as 1:1000 ppm chlorine or 70% alcohol, as recommended. </a:t>
          </a:r>
          <a:br>
            <a:rPr lang="en-US"/>
          </a:br>
          <a:endParaRPr lang="en-US"/>
        </a:p>
      </dgm:t>
    </dgm:pt>
    <dgm:pt modelId="{FEC2F7DC-9722-4533-8D64-50A4F1263451}" type="parTrans" cxnId="{00C318FD-9050-45D2-AC9E-35D4FD21E2C3}">
      <dgm:prSet/>
      <dgm:spPr/>
      <dgm:t>
        <a:bodyPr/>
        <a:lstStyle/>
        <a:p>
          <a:endParaRPr lang="en-US"/>
        </a:p>
      </dgm:t>
    </dgm:pt>
    <dgm:pt modelId="{B918D574-CDE5-4861-844F-DAD6F474D729}" type="sibTrans" cxnId="{00C318FD-9050-45D2-AC9E-35D4FD21E2C3}">
      <dgm:prSet phldrT="3" phldr="0"/>
      <dgm:spPr/>
      <dgm:t>
        <a:bodyPr/>
        <a:lstStyle/>
        <a:p>
          <a:r>
            <a:rPr lang="en-US"/>
            <a:t>3</a:t>
          </a:r>
        </a:p>
      </dgm:t>
    </dgm:pt>
    <dgm:pt modelId="{8ACDA55F-B93B-4C7C-AE40-D68C14ECBBBE}">
      <dgm:prSet/>
      <dgm:spPr/>
      <dgm:t>
        <a:bodyPr/>
        <a:lstStyle/>
        <a:p>
          <a:r>
            <a:rPr lang="en-US"/>
            <a:t>Environmental spraying of walls, floors, ceilings and passages in health care facilities with chlorine is not recommended. There is no evidence that transmission from these areas occurs. </a:t>
          </a:r>
        </a:p>
      </dgm:t>
    </dgm:pt>
    <dgm:pt modelId="{44FFABAC-DA45-45E1-B14D-AA3F2CF1B8F6}" type="parTrans" cxnId="{440ED496-84FB-4F6D-9579-BFD5AFC50F09}">
      <dgm:prSet/>
      <dgm:spPr/>
      <dgm:t>
        <a:bodyPr/>
        <a:lstStyle/>
        <a:p>
          <a:endParaRPr lang="en-US"/>
        </a:p>
      </dgm:t>
    </dgm:pt>
    <dgm:pt modelId="{9FCDA508-1827-4919-86AD-D96F49CF7EF6}" type="sibTrans" cxnId="{440ED496-84FB-4F6D-9579-BFD5AFC50F09}">
      <dgm:prSet phldrT="4" phldr="0"/>
      <dgm:spPr/>
      <dgm:t>
        <a:bodyPr/>
        <a:lstStyle/>
        <a:p>
          <a:r>
            <a:rPr lang="en-US"/>
            <a:t>4</a:t>
          </a:r>
        </a:p>
      </dgm:t>
    </dgm:pt>
    <dgm:pt modelId="{FA7793A1-F17B-4577-A38A-557CE174976B}">
      <dgm:prSet/>
      <dgm:spPr/>
      <dgm:t>
        <a:bodyPr/>
        <a:lstStyle/>
        <a:p>
          <a:r>
            <a:rPr lang="en-US"/>
            <a:t>Body spraying of humans with any chemical or product in any situation including entrances to healthcare facilities, is not warranted. The chemicals used may be toxic to the skin, eyes and respiratory tract and may aggravate the acquisition of SARS-CoV 2.</a:t>
          </a:r>
        </a:p>
      </dgm:t>
    </dgm:pt>
    <dgm:pt modelId="{54C5FB3A-9AE7-4ECD-87EA-A68DE459E8DC}" type="parTrans" cxnId="{A7E8DCE9-8F43-4211-8E54-41D5333E69D5}">
      <dgm:prSet/>
      <dgm:spPr/>
      <dgm:t>
        <a:bodyPr/>
        <a:lstStyle/>
        <a:p>
          <a:endParaRPr lang="en-US"/>
        </a:p>
      </dgm:t>
    </dgm:pt>
    <dgm:pt modelId="{44B27D6E-FB0D-45F8-9311-F58EDD3C0BED}" type="sibTrans" cxnId="{A7E8DCE9-8F43-4211-8E54-41D5333E69D5}">
      <dgm:prSet phldrT="5" phldr="0"/>
      <dgm:spPr/>
      <dgm:t>
        <a:bodyPr/>
        <a:lstStyle/>
        <a:p>
          <a:r>
            <a:rPr lang="en-US"/>
            <a:t>5</a:t>
          </a:r>
        </a:p>
      </dgm:t>
    </dgm:pt>
    <dgm:pt modelId="{89049F83-9AF5-4F06-B6E3-B5E85FE8921B}" type="pres">
      <dgm:prSet presAssocID="{BF52AAAA-93A8-48AD-B265-C1070CA64316}" presName="linearFlow" presStyleCnt="0">
        <dgm:presLayoutVars>
          <dgm:dir/>
          <dgm:animLvl val="lvl"/>
          <dgm:resizeHandles val="exact"/>
        </dgm:presLayoutVars>
      </dgm:prSet>
      <dgm:spPr/>
    </dgm:pt>
    <dgm:pt modelId="{C2688E9E-FEAA-4FDD-A976-705A4AD09540}" type="pres">
      <dgm:prSet presAssocID="{235F3869-DE5E-41BB-A248-63FA3929BA1B}" presName="compositeNode" presStyleCnt="0"/>
      <dgm:spPr/>
    </dgm:pt>
    <dgm:pt modelId="{5393F867-C709-44C8-A1C7-AB5B7F59B465}" type="pres">
      <dgm:prSet presAssocID="{235F3869-DE5E-41BB-A248-63FA3929BA1B}" presName="parTx" presStyleLbl="node1" presStyleIdx="0" presStyleCnt="0">
        <dgm:presLayoutVars>
          <dgm:chMax val="0"/>
          <dgm:chPref val="0"/>
          <dgm:bulletEnabled val="1"/>
        </dgm:presLayoutVars>
      </dgm:prSet>
      <dgm:spPr/>
    </dgm:pt>
    <dgm:pt modelId="{4A4B2271-C65B-46A9-ABD8-B9628E5DFD32}" type="pres">
      <dgm:prSet presAssocID="{235F3869-DE5E-41BB-A248-63FA3929BA1B}" presName="parSh" presStyleCnt="0"/>
      <dgm:spPr/>
    </dgm:pt>
    <dgm:pt modelId="{FB0C0D06-FED4-4706-96DB-36A76C97EA10}" type="pres">
      <dgm:prSet presAssocID="{235F3869-DE5E-41BB-A248-63FA3929BA1B}" presName="lineNode" presStyleLbl="alignAccFollowNode1" presStyleIdx="0" presStyleCnt="15"/>
      <dgm:spPr/>
    </dgm:pt>
    <dgm:pt modelId="{DF9F9A61-487C-4BE0-B809-203DA65FBB57}" type="pres">
      <dgm:prSet presAssocID="{235F3869-DE5E-41BB-A248-63FA3929BA1B}" presName="lineArrowNode" presStyleLbl="alignAccFollowNode1" presStyleIdx="1" presStyleCnt="15"/>
      <dgm:spPr/>
    </dgm:pt>
    <dgm:pt modelId="{987330C5-E8CF-4A07-AE38-F42D987AF044}" type="pres">
      <dgm:prSet presAssocID="{52F9F923-B960-4632-88FE-22B815FA2597}" presName="sibTransNodeCircle" presStyleLbl="alignNode1" presStyleIdx="0" presStyleCnt="5">
        <dgm:presLayoutVars>
          <dgm:chMax val="0"/>
          <dgm:bulletEnabled/>
        </dgm:presLayoutVars>
      </dgm:prSet>
      <dgm:spPr/>
    </dgm:pt>
    <dgm:pt modelId="{ECEEAE45-C002-47CC-AF6A-86AD6B0E51E8}" type="pres">
      <dgm:prSet presAssocID="{52F9F923-B960-4632-88FE-22B815FA2597}" presName="spacerBetweenCircleAndCallout" presStyleCnt="0">
        <dgm:presLayoutVars/>
      </dgm:prSet>
      <dgm:spPr/>
    </dgm:pt>
    <dgm:pt modelId="{EC2F7B1A-3800-498E-A867-4726B53BDEEC}" type="pres">
      <dgm:prSet presAssocID="{235F3869-DE5E-41BB-A248-63FA3929BA1B}" presName="nodeText" presStyleLbl="alignAccFollowNode1" presStyleIdx="2" presStyleCnt="15">
        <dgm:presLayoutVars>
          <dgm:bulletEnabled val="1"/>
        </dgm:presLayoutVars>
      </dgm:prSet>
      <dgm:spPr/>
    </dgm:pt>
    <dgm:pt modelId="{7264AE60-5658-4D73-A963-904B6496B021}" type="pres">
      <dgm:prSet presAssocID="{52F9F923-B960-4632-88FE-22B815FA2597}" presName="sibTransComposite" presStyleCnt="0"/>
      <dgm:spPr/>
    </dgm:pt>
    <dgm:pt modelId="{4DD3B8B0-C705-482C-AEED-77C1B189964A}" type="pres">
      <dgm:prSet presAssocID="{AB3A5EB2-9C4A-467A-A52A-7429E5770CB4}" presName="compositeNode" presStyleCnt="0"/>
      <dgm:spPr/>
    </dgm:pt>
    <dgm:pt modelId="{B0DC143C-C30F-4724-8FD1-A2D5E70BD7B1}" type="pres">
      <dgm:prSet presAssocID="{AB3A5EB2-9C4A-467A-A52A-7429E5770CB4}" presName="parTx" presStyleLbl="node1" presStyleIdx="0" presStyleCnt="0">
        <dgm:presLayoutVars>
          <dgm:chMax val="0"/>
          <dgm:chPref val="0"/>
          <dgm:bulletEnabled val="1"/>
        </dgm:presLayoutVars>
      </dgm:prSet>
      <dgm:spPr/>
    </dgm:pt>
    <dgm:pt modelId="{41E15378-3D57-4832-AF33-A1EF5E6C8B62}" type="pres">
      <dgm:prSet presAssocID="{AB3A5EB2-9C4A-467A-A52A-7429E5770CB4}" presName="parSh" presStyleCnt="0"/>
      <dgm:spPr/>
    </dgm:pt>
    <dgm:pt modelId="{25290EF9-5CCE-4D5B-B89B-FA8E3087A809}" type="pres">
      <dgm:prSet presAssocID="{AB3A5EB2-9C4A-467A-A52A-7429E5770CB4}" presName="lineNode" presStyleLbl="alignAccFollowNode1" presStyleIdx="3" presStyleCnt="15"/>
      <dgm:spPr/>
    </dgm:pt>
    <dgm:pt modelId="{D34C0909-ACC5-40EB-9BA0-8EB701D204C1}" type="pres">
      <dgm:prSet presAssocID="{AB3A5EB2-9C4A-467A-A52A-7429E5770CB4}" presName="lineArrowNode" presStyleLbl="alignAccFollowNode1" presStyleIdx="4" presStyleCnt="15"/>
      <dgm:spPr/>
    </dgm:pt>
    <dgm:pt modelId="{EF3D0319-BF5B-4AE8-863B-2FAE37E699CB}" type="pres">
      <dgm:prSet presAssocID="{694586E3-DD21-4685-BD01-F155516CD14C}" presName="sibTransNodeCircle" presStyleLbl="alignNode1" presStyleIdx="1" presStyleCnt="5">
        <dgm:presLayoutVars>
          <dgm:chMax val="0"/>
          <dgm:bulletEnabled/>
        </dgm:presLayoutVars>
      </dgm:prSet>
      <dgm:spPr/>
    </dgm:pt>
    <dgm:pt modelId="{4D861146-9613-4965-9CB5-DA79AFA20A66}" type="pres">
      <dgm:prSet presAssocID="{694586E3-DD21-4685-BD01-F155516CD14C}" presName="spacerBetweenCircleAndCallout" presStyleCnt="0">
        <dgm:presLayoutVars/>
      </dgm:prSet>
      <dgm:spPr/>
    </dgm:pt>
    <dgm:pt modelId="{1F13C2CB-BE50-403A-B97C-9296AB1F326F}" type="pres">
      <dgm:prSet presAssocID="{AB3A5EB2-9C4A-467A-A52A-7429E5770CB4}" presName="nodeText" presStyleLbl="alignAccFollowNode1" presStyleIdx="5" presStyleCnt="15">
        <dgm:presLayoutVars>
          <dgm:bulletEnabled val="1"/>
        </dgm:presLayoutVars>
      </dgm:prSet>
      <dgm:spPr/>
    </dgm:pt>
    <dgm:pt modelId="{A7679903-1B3B-4730-84BD-14C3CF61689D}" type="pres">
      <dgm:prSet presAssocID="{694586E3-DD21-4685-BD01-F155516CD14C}" presName="sibTransComposite" presStyleCnt="0"/>
      <dgm:spPr/>
    </dgm:pt>
    <dgm:pt modelId="{374EF8AA-41A1-4844-9326-377F9CFE671B}" type="pres">
      <dgm:prSet presAssocID="{5DE3C288-E100-4797-8D73-721B97F5C9DF}" presName="compositeNode" presStyleCnt="0"/>
      <dgm:spPr/>
    </dgm:pt>
    <dgm:pt modelId="{B23E187B-105E-444F-9FE9-35857B1BBE6D}" type="pres">
      <dgm:prSet presAssocID="{5DE3C288-E100-4797-8D73-721B97F5C9DF}" presName="parTx" presStyleLbl="node1" presStyleIdx="0" presStyleCnt="0">
        <dgm:presLayoutVars>
          <dgm:chMax val="0"/>
          <dgm:chPref val="0"/>
          <dgm:bulletEnabled val="1"/>
        </dgm:presLayoutVars>
      </dgm:prSet>
      <dgm:spPr/>
    </dgm:pt>
    <dgm:pt modelId="{5913E2C0-5D27-465B-9E4B-A6E4A523C4A9}" type="pres">
      <dgm:prSet presAssocID="{5DE3C288-E100-4797-8D73-721B97F5C9DF}" presName="parSh" presStyleCnt="0"/>
      <dgm:spPr/>
    </dgm:pt>
    <dgm:pt modelId="{E9580EA6-6F9C-49A9-9858-C9C2106E5CA5}" type="pres">
      <dgm:prSet presAssocID="{5DE3C288-E100-4797-8D73-721B97F5C9DF}" presName="lineNode" presStyleLbl="alignAccFollowNode1" presStyleIdx="6" presStyleCnt="15"/>
      <dgm:spPr/>
    </dgm:pt>
    <dgm:pt modelId="{573B122C-7D5B-467B-BDF1-E84C61B18865}" type="pres">
      <dgm:prSet presAssocID="{5DE3C288-E100-4797-8D73-721B97F5C9DF}" presName="lineArrowNode" presStyleLbl="alignAccFollowNode1" presStyleIdx="7" presStyleCnt="15"/>
      <dgm:spPr/>
    </dgm:pt>
    <dgm:pt modelId="{9D2AFDDF-368B-44D4-8F23-29C5302E210C}" type="pres">
      <dgm:prSet presAssocID="{B918D574-CDE5-4861-844F-DAD6F474D729}" presName="sibTransNodeCircle" presStyleLbl="alignNode1" presStyleIdx="2" presStyleCnt="5">
        <dgm:presLayoutVars>
          <dgm:chMax val="0"/>
          <dgm:bulletEnabled/>
        </dgm:presLayoutVars>
      </dgm:prSet>
      <dgm:spPr/>
    </dgm:pt>
    <dgm:pt modelId="{4AA0590F-35D3-4352-A8B9-102B89C71AAA}" type="pres">
      <dgm:prSet presAssocID="{B918D574-CDE5-4861-844F-DAD6F474D729}" presName="spacerBetweenCircleAndCallout" presStyleCnt="0">
        <dgm:presLayoutVars/>
      </dgm:prSet>
      <dgm:spPr/>
    </dgm:pt>
    <dgm:pt modelId="{64909D03-97AA-4F7A-85FE-EA341262272C}" type="pres">
      <dgm:prSet presAssocID="{5DE3C288-E100-4797-8D73-721B97F5C9DF}" presName="nodeText" presStyleLbl="alignAccFollowNode1" presStyleIdx="8" presStyleCnt="15">
        <dgm:presLayoutVars>
          <dgm:bulletEnabled val="1"/>
        </dgm:presLayoutVars>
      </dgm:prSet>
      <dgm:spPr/>
    </dgm:pt>
    <dgm:pt modelId="{18549E1F-7FEB-4B34-8EA9-06DB65340FBC}" type="pres">
      <dgm:prSet presAssocID="{B918D574-CDE5-4861-844F-DAD6F474D729}" presName="sibTransComposite" presStyleCnt="0"/>
      <dgm:spPr/>
    </dgm:pt>
    <dgm:pt modelId="{5BE6974B-E081-46B2-A582-EE0F9E6264F2}" type="pres">
      <dgm:prSet presAssocID="{8ACDA55F-B93B-4C7C-AE40-D68C14ECBBBE}" presName="compositeNode" presStyleCnt="0"/>
      <dgm:spPr/>
    </dgm:pt>
    <dgm:pt modelId="{2BC74996-0D32-4A0B-B307-F06D430624B6}" type="pres">
      <dgm:prSet presAssocID="{8ACDA55F-B93B-4C7C-AE40-D68C14ECBBBE}" presName="parTx" presStyleLbl="node1" presStyleIdx="0" presStyleCnt="0">
        <dgm:presLayoutVars>
          <dgm:chMax val="0"/>
          <dgm:chPref val="0"/>
          <dgm:bulletEnabled val="1"/>
        </dgm:presLayoutVars>
      </dgm:prSet>
      <dgm:spPr/>
    </dgm:pt>
    <dgm:pt modelId="{27093BCA-4E3C-4A51-AFA2-02113A5342B4}" type="pres">
      <dgm:prSet presAssocID="{8ACDA55F-B93B-4C7C-AE40-D68C14ECBBBE}" presName="parSh" presStyleCnt="0"/>
      <dgm:spPr/>
    </dgm:pt>
    <dgm:pt modelId="{CE3285B1-EFDC-43DC-802D-F079415D891B}" type="pres">
      <dgm:prSet presAssocID="{8ACDA55F-B93B-4C7C-AE40-D68C14ECBBBE}" presName="lineNode" presStyleLbl="alignAccFollowNode1" presStyleIdx="9" presStyleCnt="15"/>
      <dgm:spPr/>
    </dgm:pt>
    <dgm:pt modelId="{57DF1D50-D8AC-446B-BB0A-926F4E3F9265}" type="pres">
      <dgm:prSet presAssocID="{8ACDA55F-B93B-4C7C-AE40-D68C14ECBBBE}" presName="lineArrowNode" presStyleLbl="alignAccFollowNode1" presStyleIdx="10" presStyleCnt="15"/>
      <dgm:spPr/>
    </dgm:pt>
    <dgm:pt modelId="{D18D77F7-EDD7-4C72-9506-7C8E0EBD222B}" type="pres">
      <dgm:prSet presAssocID="{9FCDA508-1827-4919-86AD-D96F49CF7EF6}" presName="sibTransNodeCircle" presStyleLbl="alignNode1" presStyleIdx="3" presStyleCnt="5">
        <dgm:presLayoutVars>
          <dgm:chMax val="0"/>
          <dgm:bulletEnabled/>
        </dgm:presLayoutVars>
      </dgm:prSet>
      <dgm:spPr/>
    </dgm:pt>
    <dgm:pt modelId="{E1E4E8A0-AB2F-44E1-8A27-228FDCF8D359}" type="pres">
      <dgm:prSet presAssocID="{9FCDA508-1827-4919-86AD-D96F49CF7EF6}" presName="spacerBetweenCircleAndCallout" presStyleCnt="0">
        <dgm:presLayoutVars/>
      </dgm:prSet>
      <dgm:spPr/>
    </dgm:pt>
    <dgm:pt modelId="{1F00F6AD-E716-4D34-8606-E2921BB8C2CF}" type="pres">
      <dgm:prSet presAssocID="{8ACDA55F-B93B-4C7C-AE40-D68C14ECBBBE}" presName="nodeText" presStyleLbl="alignAccFollowNode1" presStyleIdx="11" presStyleCnt="15">
        <dgm:presLayoutVars>
          <dgm:bulletEnabled val="1"/>
        </dgm:presLayoutVars>
      </dgm:prSet>
      <dgm:spPr/>
    </dgm:pt>
    <dgm:pt modelId="{058D5207-C683-4C91-95B8-EAEF932A987B}" type="pres">
      <dgm:prSet presAssocID="{9FCDA508-1827-4919-86AD-D96F49CF7EF6}" presName="sibTransComposite" presStyleCnt="0"/>
      <dgm:spPr/>
    </dgm:pt>
    <dgm:pt modelId="{7E276A4B-7054-451E-9050-F34AB8F7DEE3}" type="pres">
      <dgm:prSet presAssocID="{FA7793A1-F17B-4577-A38A-557CE174976B}" presName="compositeNode" presStyleCnt="0"/>
      <dgm:spPr/>
    </dgm:pt>
    <dgm:pt modelId="{34A2713D-8988-4CF8-9E2F-8CC996A76069}" type="pres">
      <dgm:prSet presAssocID="{FA7793A1-F17B-4577-A38A-557CE174976B}" presName="parTx" presStyleLbl="node1" presStyleIdx="0" presStyleCnt="0">
        <dgm:presLayoutVars>
          <dgm:chMax val="0"/>
          <dgm:chPref val="0"/>
          <dgm:bulletEnabled val="1"/>
        </dgm:presLayoutVars>
      </dgm:prSet>
      <dgm:spPr/>
    </dgm:pt>
    <dgm:pt modelId="{65202961-7FE1-41DF-BF56-5BA0CAE10DF2}" type="pres">
      <dgm:prSet presAssocID="{FA7793A1-F17B-4577-A38A-557CE174976B}" presName="parSh" presStyleCnt="0"/>
      <dgm:spPr/>
    </dgm:pt>
    <dgm:pt modelId="{C1B40BA5-E61E-424B-A508-2D0F82559ACE}" type="pres">
      <dgm:prSet presAssocID="{FA7793A1-F17B-4577-A38A-557CE174976B}" presName="lineNode" presStyleLbl="alignAccFollowNode1" presStyleIdx="12" presStyleCnt="15"/>
      <dgm:spPr/>
    </dgm:pt>
    <dgm:pt modelId="{A463800F-EFED-416E-AD25-1CB2B737AC14}" type="pres">
      <dgm:prSet presAssocID="{FA7793A1-F17B-4577-A38A-557CE174976B}" presName="lineArrowNode" presStyleLbl="alignAccFollowNode1" presStyleIdx="13" presStyleCnt="15"/>
      <dgm:spPr/>
    </dgm:pt>
    <dgm:pt modelId="{09960B25-652F-494B-BBBB-D536F1440D6D}" type="pres">
      <dgm:prSet presAssocID="{44B27D6E-FB0D-45F8-9311-F58EDD3C0BED}" presName="sibTransNodeCircle" presStyleLbl="alignNode1" presStyleIdx="4" presStyleCnt="5">
        <dgm:presLayoutVars>
          <dgm:chMax val="0"/>
          <dgm:bulletEnabled/>
        </dgm:presLayoutVars>
      </dgm:prSet>
      <dgm:spPr/>
    </dgm:pt>
    <dgm:pt modelId="{1C31999F-A986-4EE7-88B7-7B639726992C}" type="pres">
      <dgm:prSet presAssocID="{44B27D6E-FB0D-45F8-9311-F58EDD3C0BED}" presName="spacerBetweenCircleAndCallout" presStyleCnt="0">
        <dgm:presLayoutVars/>
      </dgm:prSet>
      <dgm:spPr/>
    </dgm:pt>
    <dgm:pt modelId="{C67B4ACA-5059-49E2-A541-72403C51A63C}" type="pres">
      <dgm:prSet presAssocID="{FA7793A1-F17B-4577-A38A-557CE174976B}" presName="nodeText" presStyleLbl="alignAccFollowNode1" presStyleIdx="14" presStyleCnt="15">
        <dgm:presLayoutVars>
          <dgm:bulletEnabled val="1"/>
        </dgm:presLayoutVars>
      </dgm:prSet>
      <dgm:spPr/>
    </dgm:pt>
  </dgm:ptLst>
  <dgm:cxnLst>
    <dgm:cxn modelId="{FB5D4B03-80C8-4C5F-B895-5DDCFF49F94F}" type="presOf" srcId="{5DE3C288-E100-4797-8D73-721B97F5C9DF}" destId="{64909D03-97AA-4F7A-85FE-EA341262272C}" srcOrd="0" destOrd="0" presId="urn:microsoft.com/office/officeart/2016/7/layout/LinearArrowProcessNumbered"/>
    <dgm:cxn modelId="{5B87B21D-F7D8-4E72-8374-9699CD4557E0}" type="presOf" srcId="{9FCDA508-1827-4919-86AD-D96F49CF7EF6}" destId="{D18D77F7-EDD7-4C72-9506-7C8E0EBD222B}" srcOrd="0" destOrd="0" presId="urn:microsoft.com/office/officeart/2016/7/layout/LinearArrowProcessNumbered"/>
    <dgm:cxn modelId="{8E83D81F-4675-4D2B-ABD5-C09B059897ED}" type="presOf" srcId="{52F9F923-B960-4632-88FE-22B815FA2597}" destId="{987330C5-E8CF-4A07-AE38-F42D987AF044}" srcOrd="0" destOrd="0" presId="urn:microsoft.com/office/officeart/2016/7/layout/LinearArrowProcessNumbered"/>
    <dgm:cxn modelId="{90201648-67BD-4B1B-89B4-082EC7E22381}" type="presOf" srcId="{AB3A5EB2-9C4A-467A-A52A-7429E5770CB4}" destId="{1F13C2CB-BE50-403A-B97C-9296AB1F326F}" srcOrd="0" destOrd="0" presId="urn:microsoft.com/office/officeart/2016/7/layout/LinearArrowProcessNumbered"/>
    <dgm:cxn modelId="{6E24A64D-9887-416B-BB07-976F6E5E7A9B}" type="presOf" srcId="{FA7793A1-F17B-4577-A38A-557CE174976B}" destId="{C67B4ACA-5059-49E2-A541-72403C51A63C}" srcOrd="0" destOrd="0" presId="urn:microsoft.com/office/officeart/2016/7/layout/LinearArrowProcessNumbered"/>
    <dgm:cxn modelId="{5060DA51-EF9F-40CD-A74C-85643240DCA5}" type="presOf" srcId="{8ACDA55F-B93B-4C7C-AE40-D68C14ECBBBE}" destId="{1F00F6AD-E716-4D34-8606-E2921BB8C2CF}" srcOrd="0" destOrd="0" presId="urn:microsoft.com/office/officeart/2016/7/layout/LinearArrowProcessNumbered"/>
    <dgm:cxn modelId="{D8A2E189-F0E5-4CA7-8372-3369D43EA519}" srcId="{BF52AAAA-93A8-48AD-B265-C1070CA64316}" destId="{AB3A5EB2-9C4A-467A-A52A-7429E5770CB4}" srcOrd="1" destOrd="0" parTransId="{2AAD4DE2-3DB5-4F10-A0AB-27383679019D}" sibTransId="{694586E3-DD21-4685-BD01-F155516CD14C}"/>
    <dgm:cxn modelId="{8582E98C-BADB-47FE-802D-04631D4F5053}" type="presOf" srcId="{44B27D6E-FB0D-45F8-9311-F58EDD3C0BED}" destId="{09960B25-652F-494B-BBBB-D536F1440D6D}" srcOrd="0" destOrd="0" presId="urn:microsoft.com/office/officeart/2016/7/layout/LinearArrowProcessNumbered"/>
    <dgm:cxn modelId="{440ED496-84FB-4F6D-9579-BFD5AFC50F09}" srcId="{BF52AAAA-93A8-48AD-B265-C1070CA64316}" destId="{8ACDA55F-B93B-4C7C-AE40-D68C14ECBBBE}" srcOrd="3" destOrd="0" parTransId="{44FFABAC-DA45-45E1-B14D-AA3F2CF1B8F6}" sibTransId="{9FCDA508-1827-4919-86AD-D96F49CF7EF6}"/>
    <dgm:cxn modelId="{00D1B09A-08CC-4228-85C2-AD8387AC5788}" type="presOf" srcId="{235F3869-DE5E-41BB-A248-63FA3929BA1B}" destId="{EC2F7B1A-3800-498E-A867-4726B53BDEEC}" srcOrd="0" destOrd="0" presId="urn:microsoft.com/office/officeart/2016/7/layout/LinearArrowProcessNumbered"/>
    <dgm:cxn modelId="{4A5E69A8-FA5B-4FB5-BFFE-318621494612}" type="presOf" srcId="{B918D574-CDE5-4861-844F-DAD6F474D729}" destId="{9D2AFDDF-368B-44D4-8F23-29C5302E210C}" srcOrd="0" destOrd="0" presId="urn:microsoft.com/office/officeart/2016/7/layout/LinearArrowProcessNumbered"/>
    <dgm:cxn modelId="{8A4419A9-A44D-44D0-85A3-40085C1FF6FC}" srcId="{BF52AAAA-93A8-48AD-B265-C1070CA64316}" destId="{235F3869-DE5E-41BB-A248-63FA3929BA1B}" srcOrd="0" destOrd="0" parTransId="{197D5309-51BB-47CB-A97D-660CDC167841}" sibTransId="{52F9F923-B960-4632-88FE-22B815FA2597}"/>
    <dgm:cxn modelId="{94EF66AF-3BE5-46E9-B048-CCA0FD4D9F4A}" type="presOf" srcId="{694586E3-DD21-4685-BD01-F155516CD14C}" destId="{EF3D0319-BF5B-4AE8-863B-2FAE37E699CB}" srcOrd="0" destOrd="0" presId="urn:microsoft.com/office/officeart/2016/7/layout/LinearArrowProcessNumbered"/>
    <dgm:cxn modelId="{255D38D0-E2F3-44DC-9675-32E6AA19ABCD}" type="presOf" srcId="{BF52AAAA-93A8-48AD-B265-C1070CA64316}" destId="{89049F83-9AF5-4F06-B6E3-B5E85FE8921B}" srcOrd="0" destOrd="0" presId="urn:microsoft.com/office/officeart/2016/7/layout/LinearArrowProcessNumbered"/>
    <dgm:cxn modelId="{A7E8DCE9-8F43-4211-8E54-41D5333E69D5}" srcId="{BF52AAAA-93A8-48AD-B265-C1070CA64316}" destId="{FA7793A1-F17B-4577-A38A-557CE174976B}" srcOrd="4" destOrd="0" parTransId="{54C5FB3A-9AE7-4ECD-87EA-A68DE459E8DC}" sibTransId="{44B27D6E-FB0D-45F8-9311-F58EDD3C0BED}"/>
    <dgm:cxn modelId="{00C318FD-9050-45D2-AC9E-35D4FD21E2C3}" srcId="{BF52AAAA-93A8-48AD-B265-C1070CA64316}" destId="{5DE3C288-E100-4797-8D73-721B97F5C9DF}" srcOrd="2" destOrd="0" parTransId="{FEC2F7DC-9722-4533-8D64-50A4F1263451}" sibTransId="{B918D574-CDE5-4861-844F-DAD6F474D729}"/>
    <dgm:cxn modelId="{7D328835-4597-4EFC-8F8A-8DE619C44D09}" type="presParOf" srcId="{89049F83-9AF5-4F06-B6E3-B5E85FE8921B}" destId="{C2688E9E-FEAA-4FDD-A976-705A4AD09540}" srcOrd="0" destOrd="0" presId="urn:microsoft.com/office/officeart/2016/7/layout/LinearArrowProcessNumbered"/>
    <dgm:cxn modelId="{E0ABCECD-CF47-4D01-9CC8-BF1A6384FB8C}" type="presParOf" srcId="{C2688E9E-FEAA-4FDD-A976-705A4AD09540}" destId="{5393F867-C709-44C8-A1C7-AB5B7F59B465}" srcOrd="0" destOrd="0" presId="urn:microsoft.com/office/officeart/2016/7/layout/LinearArrowProcessNumbered"/>
    <dgm:cxn modelId="{D391918A-DD4F-492C-AE0D-F2C9356309F3}" type="presParOf" srcId="{C2688E9E-FEAA-4FDD-A976-705A4AD09540}" destId="{4A4B2271-C65B-46A9-ABD8-B9628E5DFD32}" srcOrd="1" destOrd="0" presId="urn:microsoft.com/office/officeart/2016/7/layout/LinearArrowProcessNumbered"/>
    <dgm:cxn modelId="{EF2B410B-ABBA-4BE5-9B32-9C912F7BB227}" type="presParOf" srcId="{4A4B2271-C65B-46A9-ABD8-B9628E5DFD32}" destId="{FB0C0D06-FED4-4706-96DB-36A76C97EA10}" srcOrd="0" destOrd="0" presId="urn:microsoft.com/office/officeart/2016/7/layout/LinearArrowProcessNumbered"/>
    <dgm:cxn modelId="{45E1B293-D14D-4172-B8EF-3918719398A8}" type="presParOf" srcId="{4A4B2271-C65B-46A9-ABD8-B9628E5DFD32}" destId="{DF9F9A61-487C-4BE0-B809-203DA65FBB57}" srcOrd="1" destOrd="0" presId="urn:microsoft.com/office/officeart/2016/7/layout/LinearArrowProcessNumbered"/>
    <dgm:cxn modelId="{204FF54A-D853-4669-91FB-9D48C5FDF192}" type="presParOf" srcId="{4A4B2271-C65B-46A9-ABD8-B9628E5DFD32}" destId="{987330C5-E8CF-4A07-AE38-F42D987AF044}" srcOrd="2" destOrd="0" presId="urn:microsoft.com/office/officeart/2016/7/layout/LinearArrowProcessNumbered"/>
    <dgm:cxn modelId="{51070A67-BA46-43AD-A28E-A74A813A5640}" type="presParOf" srcId="{4A4B2271-C65B-46A9-ABD8-B9628E5DFD32}" destId="{ECEEAE45-C002-47CC-AF6A-86AD6B0E51E8}" srcOrd="3" destOrd="0" presId="urn:microsoft.com/office/officeart/2016/7/layout/LinearArrowProcessNumbered"/>
    <dgm:cxn modelId="{7A17BE59-8484-4BEA-9440-4A8DBFD6F993}" type="presParOf" srcId="{C2688E9E-FEAA-4FDD-A976-705A4AD09540}" destId="{EC2F7B1A-3800-498E-A867-4726B53BDEEC}" srcOrd="2" destOrd="0" presId="urn:microsoft.com/office/officeart/2016/7/layout/LinearArrowProcessNumbered"/>
    <dgm:cxn modelId="{D945D697-DDC8-4EE5-95BF-E9C6C4347F62}" type="presParOf" srcId="{89049F83-9AF5-4F06-B6E3-B5E85FE8921B}" destId="{7264AE60-5658-4D73-A963-904B6496B021}" srcOrd="1" destOrd="0" presId="urn:microsoft.com/office/officeart/2016/7/layout/LinearArrowProcessNumbered"/>
    <dgm:cxn modelId="{EBBEB6DB-F0D7-46F6-92F1-E5CB5C3FEA1F}" type="presParOf" srcId="{89049F83-9AF5-4F06-B6E3-B5E85FE8921B}" destId="{4DD3B8B0-C705-482C-AEED-77C1B189964A}" srcOrd="2" destOrd="0" presId="urn:microsoft.com/office/officeart/2016/7/layout/LinearArrowProcessNumbered"/>
    <dgm:cxn modelId="{9F56E48D-E4EC-4EFB-B573-80DB9E25FDF9}" type="presParOf" srcId="{4DD3B8B0-C705-482C-AEED-77C1B189964A}" destId="{B0DC143C-C30F-4724-8FD1-A2D5E70BD7B1}" srcOrd="0" destOrd="0" presId="urn:microsoft.com/office/officeart/2016/7/layout/LinearArrowProcessNumbered"/>
    <dgm:cxn modelId="{9D8396C3-942A-4A36-AA35-B3305979B2E8}" type="presParOf" srcId="{4DD3B8B0-C705-482C-AEED-77C1B189964A}" destId="{41E15378-3D57-4832-AF33-A1EF5E6C8B62}" srcOrd="1" destOrd="0" presId="urn:microsoft.com/office/officeart/2016/7/layout/LinearArrowProcessNumbered"/>
    <dgm:cxn modelId="{9D0F47D0-8B74-4ABA-B20C-0CECC6EC92D6}" type="presParOf" srcId="{41E15378-3D57-4832-AF33-A1EF5E6C8B62}" destId="{25290EF9-5CCE-4D5B-B89B-FA8E3087A809}" srcOrd="0" destOrd="0" presId="urn:microsoft.com/office/officeart/2016/7/layout/LinearArrowProcessNumbered"/>
    <dgm:cxn modelId="{5ACAC263-2AC8-4C3B-858B-5E95E12A8028}" type="presParOf" srcId="{41E15378-3D57-4832-AF33-A1EF5E6C8B62}" destId="{D34C0909-ACC5-40EB-9BA0-8EB701D204C1}" srcOrd="1" destOrd="0" presId="urn:microsoft.com/office/officeart/2016/7/layout/LinearArrowProcessNumbered"/>
    <dgm:cxn modelId="{5ADA1CBF-4922-42EE-AC81-ACCFD6FA9F12}" type="presParOf" srcId="{41E15378-3D57-4832-AF33-A1EF5E6C8B62}" destId="{EF3D0319-BF5B-4AE8-863B-2FAE37E699CB}" srcOrd="2" destOrd="0" presId="urn:microsoft.com/office/officeart/2016/7/layout/LinearArrowProcessNumbered"/>
    <dgm:cxn modelId="{947FCCD1-7C46-4D22-BCEC-A889A09AD912}" type="presParOf" srcId="{41E15378-3D57-4832-AF33-A1EF5E6C8B62}" destId="{4D861146-9613-4965-9CB5-DA79AFA20A66}" srcOrd="3" destOrd="0" presId="urn:microsoft.com/office/officeart/2016/7/layout/LinearArrowProcessNumbered"/>
    <dgm:cxn modelId="{629F7FAD-1CAF-45AB-A9E4-FFAD1B876A13}" type="presParOf" srcId="{4DD3B8B0-C705-482C-AEED-77C1B189964A}" destId="{1F13C2CB-BE50-403A-B97C-9296AB1F326F}" srcOrd="2" destOrd="0" presId="urn:microsoft.com/office/officeart/2016/7/layout/LinearArrowProcessNumbered"/>
    <dgm:cxn modelId="{ED9B8D66-2E0B-4E27-82CC-D850C69026AA}" type="presParOf" srcId="{89049F83-9AF5-4F06-B6E3-B5E85FE8921B}" destId="{A7679903-1B3B-4730-84BD-14C3CF61689D}" srcOrd="3" destOrd="0" presId="urn:microsoft.com/office/officeart/2016/7/layout/LinearArrowProcessNumbered"/>
    <dgm:cxn modelId="{FBE825AE-2757-428C-8DE7-CA5F4B50617B}" type="presParOf" srcId="{89049F83-9AF5-4F06-B6E3-B5E85FE8921B}" destId="{374EF8AA-41A1-4844-9326-377F9CFE671B}" srcOrd="4" destOrd="0" presId="urn:microsoft.com/office/officeart/2016/7/layout/LinearArrowProcessNumbered"/>
    <dgm:cxn modelId="{70E3E0B3-EA81-4B48-93CA-CAA3EBEF4109}" type="presParOf" srcId="{374EF8AA-41A1-4844-9326-377F9CFE671B}" destId="{B23E187B-105E-444F-9FE9-35857B1BBE6D}" srcOrd="0" destOrd="0" presId="urn:microsoft.com/office/officeart/2016/7/layout/LinearArrowProcessNumbered"/>
    <dgm:cxn modelId="{E88B64A8-D18A-4777-B19F-E6C10B909836}" type="presParOf" srcId="{374EF8AA-41A1-4844-9326-377F9CFE671B}" destId="{5913E2C0-5D27-465B-9E4B-A6E4A523C4A9}" srcOrd="1" destOrd="0" presId="urn:microsoft.com/office/officeart/2016/7/layout/LinearArrowProcessNumbered"/>
    <dgm:cxn modelId="{12885B55-D233-44AA-BD78-FA85E3E31859}" type="presParOf" srcId="{5913E2C0-5D27-465B-9E4B-A6E4A523C4A9}" destId="{E9580EA6-6F9C-49A9-9858-C9C2106E5CA5}" srcOrd="0" destOrd="0" presId="urn:microsoft.com/office/officeart/2016/7/layout/LinearArrowProcessNumbered"/>
    <dgm:cxn modelId="{A3B6A774-3B25-47B6-94C1-705B37588289}" type="presParOf" srcId="{5913E2C0-5D27-465B-9E4B-A6E4A523C4A9}" destId="{573B122C-7D5B-467B-BDF1-E84C61B18865}" srcOrd="1" destOrd="0" presId="urn:microsoft.com/office/officeart/2016/7/layout/LinearArrowProcessNumbered"/>
    <dgm:cxn modelId="{D4FC1617-BC45-4671-9AD0-4A31E1076C08}" type="presParOf" srcId="{5913E2C0-5D27-465B-9E4B-A6E4A523C4A9}" destId="{9D2AFDDF-368B-44D4-8F23-29C5302E210C}" srcOrd="2" destOrd="0" presId="urn:microsoft.com/office/officeart/2016/7/layout/LinearArrowProcessNumbered"/>
    <dgm:cxn modelId="{6880A165-03BF-446F-BC16-A6DD07EEC002}" type="presParOf" srcId="{5913E2C0-5D27-465B-9E4B-A6E4A523C4A9}" destId="{4AA0590F-35D3-4352-A8B9-102B89C71AAA}" srcOrd="3" destOrd="0" presId="urn:microsoft.com/office/officeart/2016/7/layout/LinearArrowProcessNumbered"/>
    <dgm:cxn modelId="{6262CEAF-C216-4A6F-A763-BA1CD814AA13}" type="presParOf" srcId="{374EF8AA-41A1-4844-9326-377F9CFE671B}" destId="{64909D03-97AA-4F7A-85FE-EA341262272C}" srcOrd="2" destOrd="0" presId="urn:microsoft.com/office/officeart/2016/7/layout/LinearArrowProcessNumbered"/>
    <dgm:cxn modelId="{987DE710-9D62-49F9-B156-DF9F6A4D97A6}" type="presParOf" srcId="{89049F83-9AF5-4F06-B6E3-B5E85FE8921B}" destId="{18549E1F-7FEB-4B34-8EA9-06DB65340FBC}" srcOrd="5" destOrd="0" presId="urn:microsoft.com/office/officeart/2016/7/layout/LinearArrowProcessNumbered"/>
    <dgm:cxn modelId="{1517A9FE-FD48-41A0-ABDB-EE782795F7F9}" type="presParOf" srcId="{89049F83-9AF5-4F06-B6E3-B5E85FE8921B}" destId="{5BE6974B-E081-46B2-A582-EE0F9E6264F2}" srcOrd="6" destOrd="0" presId="urn:microsoft.com/office/officeart/2016/7/layout/LinearArrowProcessNumbered"/>
    <dgm:cxn modelId="{4EABBEFB-B8E4-4CB0-951E-4D7E02E08D4B}" type="presParOf" srcId="{5BE6974B-E081-46B2-A582-EE0F9E6264F2}" destId="{2BC74996-0D32-4A0B-B307-F06D430624B6}" srcOrd="0" destOrd="0" presId="urn:microsoft.com/office/officeart/2016/7/layout/LinearArrowProcessNumbered"/>
    <dgm:cxn modelId="{585CFD51-3854-4C99-8EF4-6F20869D5E2C}" type="presParOf" srcId="{5BE6974B-E081-46B2-A582-EE0F9E6264F2}" destId="{27093BCA-4E3C-4A51-AFA2-02113A5342B4}" srcOrd="1" destOrd="0" presId="urn:microsoft.com/office/officeart/2016/7/layout/LinearArrowProcessNumbered"/>
    <dgm:cxn modelId="{0B0000F0-07B6-4EB2-8F5D-4B2722A2FD6E}" type="presParOf" srcId="{27093BCA-4E3C-4A51-AFA2-02113A5342B4}" destId="{CE3285B1-EFDC-43DC-802D-F079415D891B}" srcOrd="0" destOrd="0" presId="urn:microsoft.com/office/officeart/2016/7/layout/LinearArrowProcessNumbered"/>
    <dgm:cxn modelId="{F7EFB1CF-0DF8-4231-9A11-C1A48A896AB3}" type="presParOf" srcId="{27093BCA-4E3C-4A51-AFA2-02113A5342B4}" destId="{57DF1D50-D8AC-446B-BB0A-926F4E3F9265}" srcOrd="1" destOrd="0" presId="urn:microsoft.com/office/officeart/2016/7/layout/LinearArrowProcessNumbered"/>
    <dgm:cxn modelId="{69FD9493-5D3F-4E5C-9575-8802DF3DA478}" type="presParOf" srcId="{27093BCA-4E3C-4A51-AFA2-02113A5342B4}" destId="{D18D77F7-EDD7-4C72-9506-7C8E0EBD222B}" srcOrd="2" destOrd="0" presId="urn:microsoft.com/office/officeart/2016/7/layout/LinearArrowProcessNumbered"/>
    <dgm:cxn modelId="{5A9AB29A-6CEC-488B-9568-0CCACFAB8720}" type="presParOf" srcId="{27093BCA-4E3C-4A51-AFA2-02113A5342B4}" destId="{E1E4E8A0-AB2F-44E1-8A27-228FDCF8D359}" srcOrd="3" destOrd="0" presId="urn:microsoft.com/office/officeart/2016/7/layout/LinearArrowProcessNumbered"/>
    <dgm:cxn modelId="{6C366562-494F-4FD6-93A4-25E9B2D5C297}" type="presParOf" srcId="{5BE6974B-E081-46B2-A582-EE0F9E6264F2}" destId="{1F00F6AD-E716-4D34-8606-E2921BB8C2CF}" srcOrd="2" destOrd="0" presId="urn:microsoft.com/office/officeart/2016/7/layout/LinearArrowProcessNumbered"/>
    <dgm:cxn modelId="{674A0F40-5C4B-4FF4-94B2-22CBA1719A22}" type="presParOf" srcId="{89049F83-9AF5-4F06-B6E3-B5E85FE8921B}" destId="{058D5207-C683-4C91-95B8-EAEF932A987B}" srcOrd="7" destOrd="0" presId="urn:microsoft.com/office/officeart/2016/7/layout/LinearArrowProcessNumbered"/>
    <dgm:cxn modelId="{5838248A-2588-43C5-9ABF-02D331505F85}" type="presParOf" srcId="{89049F83-9AF5-4F06-B6E3-B5E85FE8921B}" destId="{7E276A4B-7054-451E-9050-F34AB8F7DEE3}" srcOrd="8" destOrd="0" presId="urn:microsoft.com/office/officeart/2016/7/layout/LinearArrowProcessNumbered"/>
    <dgm:cxn modelId="{C8349050-3F88-48DC-964C-7F7001404E7C}" type="presParOf" srcId="{7E276A4B-7054-451E-9050-F34AB8F7DEE3}" destId="{34A2713D-8988-4CF8-9E2F-8CC996A76069}" srcOrd="0" destOrd="0" presId="urn:microsoft.com/office/officeart/2016/7/layout/LinearArrowProcessNumbered"/>
    <dgm:cxn modelId="{0C861EAC-13B7-47E1-9FC6-521C6F7C430F}" type="presParOf" srcId="{7E276A4B-7054-451E-9050-F34AB8F7DEE3}" destId="{65202961-7FE1-41DF-BF56-5BA0CAE10DF2}" srcOrd="1" destOrd="0" presId="urn:microsoft.com/office/officeart/2016/7/layout/LinearArrowProcessNumbered"/>
    <dgm:cxn modelId="{4C7DA3B7-9E77-4831-ABF5-2F95B823FB15}" type="presParOf" srcId="{65202961-7FE1-41DF-BF56-5BA0CAE10DF2}" destId="{C1B40BA5-E61E-424B-A508-2D0F82559ACE}" srcOrd="0" destOrd="0" presId="urn:microsoft.com/office/officeart/2016/7/layout/LinearArrowProcessNumbered"/>
    <dgm:cxn modelId="{9F8C76F0-5613-4DFB-895E-2C024489C565}" type="presParOf" srcId="{65202961-7FE1-41DF-BF56-5BA0CAE10DF2}" destId="{A463800F-EFED-416E-AD25-1CB2B737AC14}" srcOrd="1" destOrd="0" presId="urn:microsoft.com/office/officeart/2016/7/layout/LinearArrowProcessNumbered"/>
    <dgm:cxn modelId="{B83E34F7-ED31-4C51-99F1-9482ADF1EB7B}" type="presParOf" srcId="{65202961-7FE1-41DF-BF56-5BA0CAE10DF2}" destId="{09960B25-652F-494B-BBBB-D536F1440D6D}" srcOrd="2" destOrd="0" presId="urn:microsoft.com/office/officeart/2016/7/layout/LinearArrowProcessNumbered"/>
    <dgm:cxn modelId="{2CB1BE7F-C36C-461A-9742-0FB5C2DB69A0}" type="presParOf" srcId="{65202961-7FE1-41DF-BF56-5BA0CAE10DF2}" destId="{1C31999F-A986-4EE7-88B7-7B639726992C}" srcOrd="3" destOrd="0" presId="urn:microsoft.com/office/officeart/2016/7/layout/LinearArrowProcessNumbered"/>
    <dgm:cxn modelId="{3F48CF83-9B27-4022-9960-E4E898764FD8}" type="presParOf" srcId="{7E276A4B-7054-451E-9050-F34AB8F7DEE3}" destId="{C67B4ACA-5059-49E2-A541-72403C51A63C}"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3B286-553C-4A60-9C73-99FD621D8E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9BCB6E1-1ED8-41CC-9623-3C60D537A29C}">
      <dgm:prSet/>
      <dgm:spPr/>
      <dgm:t>
        <a:bodyPr/>
        <a:lstStyle/>
        <a:p>
          <a:pPr>
            <a:defRPr cap="all"/>
          </a:pPr>
          <a:r>
            <a:rPr lang="en-US" cap="none"/>
            <a:t>If the family wishes to view the body, they may do so without touching it, using standard precautions at all times including hand hygiene.</a:t>
          </a:r>
        </a:p>
      </dgm:t>
    </dgm:pt>
    <dgm:pt modelId="{980B1394-20F7-4CBA-9E3F-0A781EED808E}" type="parTrans" cxnId="{6DEA3F1D-4654-40B5-9B09-F763156673DF}">
      <dgm:prSet/>
      <dgm:spPr/>
      <dgm:t>
        <a:bodyPr/>
        <a:lstStyle/>
        <a:p>
          <a:endParaRPr lang="en-US"/>
        </a:p>
      </dgm:t>
    </dgm:pt>
    <dgm:pt modelId="{573DBC62-A107-4BCB-8D6D-8AB9935BBC06}" type="sibTrans" cxnId="{6DEA3F1D-4654-40B5-9B09-F763156673DF}">
      <dgm:prSet/>
      <dgm:spPr/>
      <dgm:t>
        <a:bodyPr/>
        <a:lstStyle/>
        <a:p>
          <a:endParaRPr lang="en-US"/>
        </a:p>
      </dgm:t>
    </dgm:pt>
    <dgm:pt modelId="{9CC0BBF0-E24A-4343-9A65-EF8D72B1EAFE}">
      <dgm:prSet/>
      <dgm:spPr/>
      <dgm:t>
        <a:bodyPr/>
        <a:lstStyle/>
        <a:p>
          <a:pPr>
            <a:defRPr cap="all"/>
          </a:pPr>
          <a:r>
            <a:rPr lang="en-US" cap="none"/>
            <a:t>Family members should not touch or kiss the body and should wash their hands thoroughly with soap and water following the viewing; physical distancing measures should be strictly applied (at least 1 m between people).</a:t>
          </a:r>
        </a:p>
      </dgm:t>
    </dgm:pt>
    <dgm:pt modelId="{9DB1E90B-50C8-4392-A550-8CFE02C44F14}" type="parTrans" cxnId="{385B292F-5C08-4D5F-83BA-4E30AB7003BD}">
      <dgm:prSet/>
      <dgm:spPr/>
      <dgm:t>
        <a:bodyPr/>
        <a:lstStyle/>
        <a:p>
          <a:endParaRPr lang="en-US"/>
        </a:p>
      </dgm:t>
    </dgm:pt>
    <dgm:pt modelId="{4D38407C-AB0B-48E1-9B4D-B19F4DF9C70F}" type="sibTrans" cxnId="{385B292F-5C08-4D5F-83BA-4E30AB7003BD}">
      <dgm:prSet/>
      <dgm:spPr/>
      <dgm:t>
        <a:bodyPr/>
        <a:lstStyle/>
        <a:p>
          <a:endParaRPr lang="en-US"/>
        </a:p>
      </dgm:t>
    </dgm:pt>
    <dgm:pt modelId="{35B888C6-51A2-4DDE-8F61-CFD792B27FE6}">
      <dgm:prSet/>
      <dgm:spPr/>
      <dgm:t>
        <a:bodyPr/>
        <a:lstStyle/>
        <a:p>
          <a:pPr>
            <a:defRPr cap="all"/>
          </a:pPr>
          <a:r>
            <a:rPr lang="en-US" cap="none"/>
            <a:t>People with respiratory symptoms should not participate in the viewing or at least wear a medical mask to prevent contamination of the place and further transmission of the disease to others.</a:t>
          </a:r>
        </a:p>
      </dgm:t>
    </dgm:pt>
    <dgm:pt modelId="{60EDCC2E-2391-4F80-B4E0-AC248091CF45}" type="parTrans" cxnId="{5E31D1EA-7D7D-46F7-9BC4-93BFEC36085A}">
      <dgm:prSet/>
      <dgm:spPr/>
      <dgm:t>
        <a:bodyPr/>
        <a:lstStyle/>
        <a:p>
          <a:endParaRPr lang="en-US"/>
        </a:p>
      </dgm:t>
    </dgm:pt>
    <dgm:pt modelId="{F6A9BE02-D188-4F08-9E06-9DD6263507ED}" type="sibTrans" cxnId="{5E31D1EA-7D7D-46F7-9BC4-93BFEC36085A}">
      <dgm:prSet/>
      <dgm:spPr/>
      <dgm:t>
        <a:bodyPr/>
        <a:lstStyle/>
        <a:p>
          <a:endParaRPr lang="en-US"/>
        </a:p>
      </dgm:t>
    </dgm:pt>
    <dgm:pt modelId="{357B01A8-8779-4FCE-9A8D-BB3AA9303F46}">
      <dgm:prSet/>
      <dgm:spPr/>
      <dgm:t>
        <a:bodyPr/>
        <a:lstStyle/>
        <a:p>
          <a:pPr>
            <a:defRPr cap="all"/>
          </a:pPr>
          <a:r>
            <a:rPr lang="en-US" cap="none"/>
            <a:t>Adults &gt;60 years and immunosuppressed persons should not directly interact with the body.</a:t>
          </a:r>
        </a:p>
      </dgm:t>
    </dgm:pt>
    <dgm:pt modelId="{762781E8-B91F-481F-88AD-F7D9BD55087A}" type="parTrans" cxnId="{B1997723-3C86-471D-A4D9-0595295F945D}">
      <dgm:prSet/>
      <dgm:spPr/>
      <dgm:t>
        <a:bodyPr/>
        <a:lstStyle/>
        <a:p>
          <a:endParaRPr lang="en-US"/>
        </a:p>
      </dgm:t>
    </dgm:pt>
    <dgm:pt modelId="{4903EDA0-E5FC-4084-9FDE-24852BA36C6C}" type="sibTrans" cxnId="{B1997723-3C86-471D-A4D9-0595295F945D}">
      <dgm:prSet/>
      <dgm:spPr/>
      <dgm:t>
        <a:bodyPr/>
        <a:lstStyle/>
        <a:p>
          <a:endParaRPr lang="en-US"/>
        </a:p>
      </dgm:t>
    </dgm:pt>
    <dgm:pt modelId="{4E5941F7-0F24-4AC4-940C-49EFDBC44F9C}" type="pres">
      <dgm:prSet presAssocID="{C6B3B286-553C-4A60-9C73-99FD621D8E7C}" presName="diagram" presStyleCnt="0">
        <dgm:presLayoutVars>
          <dgm:dir/>
          <dgm:resizeHandles val="exact"/>
        </dgm:presLayoutVars>
      </dgm:prSet>
      <dgm:spPr/>
    </dgm:pt>
    <dgm:pt modelId="{CC70D10C-0405-4735-BB62-37ED8A789ED1}" type="pres">
      <dgm:prSet presAssocID="{59BCB6E1-1ED8-41CC-9623-3C60D537A29C}" presName="node" presStyleLbl="node1" presStyleIdx="0" presStyleCnt="4">
        <dgm:presLayoutVars>
          <dgm:bulletEnabled val="1"/>
        </dgm:presLayoutVars>
      </dgm:prSet>
      <dgm:spPr/>
    </dgm:pt>
    <dgm:pt modelId="{69CFB01C-703A-4277-AE0E-A1837573E2D4}" type="pres">
      <dgm:prSet presAssocID="{573DBC62-A107-4BCB-8D6D-8AB9935BBC06}" presName="sibTrans" presStyleCnt="0"/>
      <dgm:spPr/>
    </dgm:pt>
    <dgm:pt modelId="{9F2A2579-64FC-4E98-9CD9-C9A649152984}" type="pres">
      <dgm:prSet presAssocID="{9CC0BBF0-E24A-4343-9A65-EF8D72B1EAFE}" presName="node" presStyleLbl="node1" presStyleIdx="1" presStyleCnt="4">
        <dgm:presLayoutVars>
          <dgm:bulletEnabled val="1"/>
        </dgm:presLayoutVars>
      </dgm:prSet>
      <dgm:spPr/>
    </dgm:pt>
    <dgm:pt modelId="{FAD91AC6-AB58-470C-994D-61881BA9F8BA}" type="pres">
      <dgm:prSet presAssocID="{4D38407C-AB0B-48E1-9B4D-B19F4DF9C70F}" presName="sibTrans" presStyleCnt="0"/>
      <dgm:spPr/>
    </dgm:pt>
    <dgm:pt modelId="{84EB3BFA-B9BE-4004-AB73-868D80D05908}" type="pres">
      <dgm:prSet presAssocID="{35B888C6-51A2-4DDE-8F61-CFD792B27FE6}" presName="node" presStyleLbl="node1" presStyleIdx="2" presStyleCnt="4">
        <dgm:presLayoutVars>
          <dgm:bulletEnabled val="1"/>
        </dgm:presLayoutVars>
      </dgm:prSet>
      <dgm:spPr/>
    </dgm:pt>
    <dgm:pt modelId="{D22C4D6E-BE5F-4F25-BE0C-1856A3DBAA5A}" type="pres">
      <dgm:prSet presAssocID="{F6A9BE02-D188-4F08-9E06-9DD6263507ED}" presName="sibTrans" presStyleCnt="0"/>
      <dgm:spPr/>
    </dgm:pt>
    <dgm:pt modelId="{29416E32-1844-499C-A6DB-5715EF4FD4A0}" type="pres">
      <dgm:prSet presAssocID="{357B01A8-8779-4FCE-9A8D-BB3AA9303F46}" presName="node" presStyleLbl="node1" presStyleIdx="3" presStyleCnt="4">
        <dgm:presLayoutVars>
          <dgm:bulletEnabled val="1"/>
        </dgm:presLayoutVars>
      </dgm:prSet>
      <dgm:spPr/>
    </dgm:pt>
  </dgm:ptLst>
  <dgm:cxnLst>
    <dgm:cxn modelId="{F029430B-7DD7-41F7-B2F0-929C8FE8AF6E}" type="presOf" srcId="{9CC0BBF0-E24A-4343-9A65-EF8D72B1EAFE}" destId="{9F2A2579-64FC-4E98-9CD9-C9A649152984}" srcOrd="0" destOrd="0" presId="urn:microsoft.com/office/officeart/2005/8/layout/default"/>
    <dgm:cxn modelId="{6DEA3F1D-4654-40B5-9B09-F763156673DF}" srcId="{C6B3B286-553C-4A60-9C73-99FD621D8E7C}" destId="{59BCB6E1-1ED8-41CC-9623-3C60D537A29C}" srcOrd="0" destOrd="0" parTransId="{980B1394-20F7-4CBA-9E3F-0A781EED808E}" sibTransId="{573DBC62-A107-4BCB-8D6D-8AB9935BBC06}"/>
    <dgm:cxn modelId="{B1997723-3C86-471D-A4D9-0595295F945D}" srcId="{C6B3B286-553C-4A60-9C73-99FD621D8E7C}" destId="{357B01A8-8779-4FCE-9A8D-BB3AA9303F46}" srcOrd="3" destOrd="0" parTransId="{762781E8-B91F-481F-88AD-F7D9BD55087A}" sibTransId="{4903EDA0-E5FC-4084-9FDE-24852BA36C6C}"/>
    <dgm:cxn modelId="{385B292F-5C08-4D5F-83BA-4E30AB7003BD}" srcId="{C6B3B286-553C-4A60-9C73-99FD621D8E7C}" destId="{9CC0BBF0-E24A-4343-9A65-EF8D72B1EAFE}" srcOrd="1" destOrd="0" parTransId="{9DB1E90B-50C8-4392-A550-8CFE02C44F14}" sibTransId="{4D38407C-AB0B-48E1-9B4D-B19F4DF9C70F}"/>
    <dgm:cxn modelId="{C013E263-1ED4-4458-A12B-4EFC5B8F7E8D}" type="presOf" srcId="{357B01A8-8779-4FCE-9A8D-BB3AA9303F46}" destId="{29416E32-1844-499C-A6DB-5715EF4FD4A0}" srcOrd="0" destOrd="0" presId="urn:microsoft.com/office/officeart/2005/8/layout/default"/>
    <dgm:cxn modelId="{20D81869-8D82-48FB-8719-E920CB97C54D}" type="presOf" srcId="{C6B3B286-553C-4A60-9C73-99FD621D8E7C}" destId="{4E5941F7-0F24-4AC4-940C-49EFDBC44F9C}" srcOrd="0" destOrd="0" presId="urn:microsoft.com/office/officeart/2005/8/layout/default"/>
    <dgm:cxn modelId="{77013984-84BD-4ABA-99C2-4F7685C8E0E9}" type="presOf" srcId="{35B888C6-51A2-4DDE-8F61-CFD792B27FE6}" destId="{84EB3BFA-B9BE-4004-AB73-868D80D05908}" srcOrd="0" destOrd="0" presId="urn:microsoft.com/office/officeart/2005/8/layout/default"/>
    <dgm:cxn modelId="{5E31D1EA-7D7D-46F7-9BC4-93BFEC36085A}" srcId="{C6B3B286-553C-4A60-9C73-99FD621D8E7C}" destId="{35B888C6-51A2-4DDE-8F61-CFD792B27FE6}" srcOrd="2" destOrd="0" parTransId="{60EDCC2E-2391-4F80-B4E0-AC248091CF45}" sibTransId="{F6A9BE02-D188-4F08-9E06-9DD6263507ED}"/>
    <dgm:cxn modelId="{41098CEC-870C-4F7B-B183-1411D50DC2EB}" type="presOf" srcId="{59BCB6E1-1ED8-41CC-9623-3C60D537A29C}" destId="{CC70D10C-0405-4735-BB62-37ED8A789ED1}" srcOrd="0" destOrd="0" presId="urn:microsoft.com/office/officeart/2005/8/layout/default"/>
    <dgm:cxn modelId="{F0058514-B343-40B8-867B-E4BC0A862EBB}" type="presParOf" srcId="{4E5941F7-0F24-4AC4-940C-49EFDBC44F9C}" destId="{CC70D10C-0405-4735-BB62-37ED8A789ED1}" srcOrd="0" destOrd="0" presId="urn:microsoft.com/office/officeart/2005/8/layout/default"/>
    <dgm:cxn modelId="{720850A5-181D-4FD9-A7AE-74AA047997C1}" type="presParOf" srcId="{4E5941F7-0F24-4AC4-940C-49EFDBC44F9C}" destId="{69CFB01C-703A-4277-AE0E-A1837573E2D4}" srcOrd="1" destOrd="0" presId="urn:microsoft.com/office/officeart/2005/8/layout/default"/>
    <dgm:cxn modelId="{CFCC288D-4C47-47D8-8532-29783B9028D6}" type="presParOf" srcId="{4E5941F7-0F24-4AC4-940C-49EFDBC44F9C}" destId="{9F2A2579-64FC-4E98-9CD9-C9A649152984}" srcOrd="2" destOrd="0" presId="urn:microsoft.com/office/officeart/2005/8/layout/default"/>
    <dgm:cxn modelId="{FAC98A54-DAEB-4D2A-9BD0-2265BBF2B314}" type="presParOf" srcId="{4E5941F7-0F24-4AC4-940C-49EFDBC44F9C}" destId="{FAD91AC6-AB58-470C-994D-61881BA9F8BA}" srcOrd="3" destOrd="0" presId="urn:microsoft.com/office/officeart/2005/8/layout/default"/>
    <dgm:cxn modelId="{26FFBE58-8AC7-495F-BC0D-FD9356C03777}" type="presParOf" srcId="{4E5941F7-0F24-4AC4-940C-49EFDBC44F9C}" destId="{84EB3BFA-B9BE-4004-AB73-868D80D05908}" srcOrd="4" destOrd="0" presId="urn:microsoft.com/office/officeart/2005/8/layout/default"/>
    <dgm:cxn modelId="{FCB3BF47-3F3C-4AEF-8063-9CAE2DECC494}" type="presParOf" srcId="{4E5941F7-0F24-4AC4-940C-49EFDBC44F9C}" destId="{D22C4D6E-BE5F-4F25-BE0C-1856A3DBAA5A}" srcOrd="5" destOrd="0" presId="urn:microsoft.com/office/officeart/2005/8/layout/default"/>
    <dgm:cxn modelId="{635FB88F-9318-43FD-BFAD-79A4A7719BE1}" type="presParOf" srcId="{4E5941F7-0F24-4AC4-940C-49EFDBC44F9C}" destId="{29416E32-1844-499C-A6DB-5715EF4FD4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D8902-51FC-4309-B03F-984AC206EF7C}">
      <dsp:nvSpPr>
        <dsp:cNvPr id="0" name=""/>
        <dsp:cNvSpPr/>
      </dsp:nvSpPr>
      <dsp:spPr>
        <a:xfrm>
          <a:off x="962" y="443710"/>
          <a:ext cx="3754654" cy="3463916"/>
        </a:xfrm>
        <a:prstGeom prst="rect">
          <a:avLst/>
        </a:prstGeom>
        <a:solidFill>
          <a:srgbClr val="005D2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endParaRPr lang="en-US" sz="2200" b="0" kern="1200" dirty="0"/>
        </a:p>
        <a:p>
          <a:pPr marL="0" lvl="0" indent="0" algn="ctr" defTabSz="977900">
            <a:lnSpc>
              <a:spcPct val="90000"/>
            </a:lnSpc>
            <a:spcBef>
              <a:spcPct val="0"/>
            </a:spcBef>
            <a:spcAft>
              <a:spcPct val="35000"/>
            </a:spcAft>
            <a:buNone/>
          </a:pPr>
          <a:endParaRPr lang="en-US" sz="2200" b="0" kern="1200" dirty="0"/>
        </a:p>
        <a:p>
          <a:pPr marL="0" lvl="0" indent="0" algn="ctr" defTabSz="977900">
            <a:lnSpc>
              <a:spcPct val="90000"/>
            </a:lnSpc>
            <a:spcBef>
              <a:spcPct val="0"/>
            </a:spcBef>
            <a:spcAft>
              <a:spcPct val="35000"/>
            </a:spcAft>
            <a:buNone/>
          </a:pPr>
          <a:endParaRPr lang="en-US" sz="2200" b="0" kern="1200" dirty="0"/>
        </a:p>
        <a:p>
          <a:pPr marL="0" lvl="0" indent="0" algn="ctr" defTabSz="977900">
            <a:lnSpc>
              <a:spcPct val="90000"/>
            </a:lnSpc>
            <a:spcBef>
              <a:spcPct val="0"/>
            </a:spcBef>
            <a:spcAft>
              <a:spcPct val="35000"/>
            </a:spcAft>
            <a:buNone/>
          </a:pPr>
          <a:r>
            <a:rPr lang="en-US" sz="2200" b="0" kern="1200" dirty="0"/>
            <a:t>Via respiratory droplets produced via sneezing, coughing which is directly inhaled person to person.</a:t>
          </a:r>
        </a:p>
      </dsp:txBody>
      <dsp:txXfrm>
        <a:off x="962" y="443710"/>
        <a:ext cx="3754654" cy="3463916"/>
      </dsp:txXfrm>
    </dsp:sp>
    <dsp:sp modelId="{F42B6D85-792A-4AA1-B841-C67A1E7ED392}">
      <dsp:nvSpPr>
        <dsp:cNvPr id="0" name=""/>
        <dsp:cNvSpPr/>
      </dsp:nvSpPr>
      <dsp:spPr>
        <a:xfrm>
          <a:off x="4131082" y="443710"/>
          <a:ext cx="3754654" cy="3463916"/>
        </a:xfrm>
        <a:prstGeom prst="rect">
          <a:avLst/>
        </a:prstGeom>
        <a:solidFill>
          <a:srgbClr val="EF7B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endParaRPr lang="en-US" sz="1900" b="0" kern="1200" dirty="0"/>
        </a:p>
        <a:p>
          <a:pPr marL="0" lvl="0" indent="0" algn="ctr" defTabSz="844550">
            <a:lnSpc>
              <a:spcPct val="90000"/>
            </a:lnSpc>
            <a:spcBef>
              <a:spcPct val="0"/>
            </a:spcBef>
            <a:spcAft>
              <a:spcPct val="35000"/>
            </a:spcAft>
            <a:buNone/>
          </a:pPr>
          <a:endParaRPr lang="en-US" sz="1900" b="0" kern="1200" dirty="0"/>
        </a:p>
        <a:p>
          <a:pPr marL="0" lvl="0" indent="0" algn="ctr" defTabSz="844550">
            <a:lnSpc>
              <a:spcPct val="90000"/>
            </a:lnSpc>
            <a:spcBef>
              <a:spcPct val="0"/>
            </a:spcBef>
            <a:spcAft>
              <a:spcPct val="35000"/>
            </a:spcAft>
            <a:buNone/>
          </a:pPr>
          <a:endParaRPr lang="en-US" sz="1900" b="0" kern="1200" dirty="0"/>
        </a:p>
        <a:p>
          <a:pPr marL="0" lvl="0" indent="0" algn="ctr" defTabSz="844550">
            <a:lnSpc>
              <a:spcPct val="90000"/>
            </a:lnSpc>
            <a:spcBef>
              <a:spcPct val="0"/>
            </a:spcBef>
            <a:spcAft>
              <a:spcPct val="35000"/>
            </a:spcAft>
            <a:buNone/>
          </a:pPr>
          <a:r>
            <a:rPr lang="en-US" sz="1900" b="0" kern="1200" dirty="0"/>
            <a:t>Via respiratory droplets landing on environmental surfaces surrounding the infected person (also known as the patient zone and the health zone) which are then transferred by the contact route via contaminated hands to a person’s face and mucous membranes.</a:t>
          </a:r>
        </a:p>
      </dsp:txBody>
      <dsp:txXfrm>
        <a:off x="4131082" y="443710"/>
        <a:ext cx="3754654" cy="346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C0D06-FED4-4706-96DB-36A76C97EA10}">
      <dsp:nvSpPr>
        <dsp:cNvPr id="0" name=""/>
        <dsp:cNvSpPr/>
      </dsp:nvSpPr>
      <dsp:spPr>
        <a:xfrm>
          <a:off x="859738" y="526496"/>
          <a:ext cx="683613" cy="7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F9A61-487C-4BE0-B809-203DA65FBB57}">
      <dsp:nvSpPr>
        <dsp:cNvPr id="0" name=""/>
        <dsp:cNvSpPr/>
      </dsp:nvSpPr>
      <dsp:spPr>
        <a:xfrm>
          <a:off x="1584368" y="469052"/>
          <a:ext cx="78615" cy="147803"/>
        </a:xfrm>
        <a:prstGeom prst="chevron">
          <a:avLst>
            <a:gd name="adj" fmla="val 90000"/>
          </a:avLst>
        </a:prstGeom>
        <a:solidFill>
          <a:schemeClr val="accent3">
            <a:tint val="40000"/>
            <a:alpha val="90000"/>
            <a:hueOff val="765490"/>
            <a:satOff val="-985"/>
            <a:lumOff val="-77"/>
            <a:alphaOff val="0"/>
          </a:schemeClr>
        </a:solidFill>
        <a:ln w="25400" cap="flat" cmpd="sng" algn="ctr">
          <a:solidFill>
            <a:schemeClr val="accent3">
              <a:tint val="40000"/>
              <a:alpha val="90000"/>
              <a:hueOff val="765490"/>
              <a:satOff val="-985"/>
              <a:lumOff val="-77"/>
              <a:alphaOff val="0"/>
            </a:schemeClr>
          </a:solidFill>
          <a:prstDash val="solid"/>
        </a:ln>
        <a:effectLst/>
      </dsp:spPr>
      <dsp:style>
        <a:lnRef idx="2">
          <a:scrgbClr r="0" g="0" b="0"/>
        </a:lnRef>
        <a:fillRef idx="1">
          <a:scrgbClr r="0" g="0" b="0"/>
        </a:fillRef>
        <a:effectRef idx="0">
          <a:scrgbClr r="0" g="0" b="0"/>
        </a:effectRef>
        <a:fontRef idx="minor"/>
      </dsp:style>
    </dsp:sp>
    <dsp:sp modelId="{987330C5-E8CF-4A07-AE38-F42D987AF044}">
      <dsp:nvSpPr>
        <dsp:cNvPr id="0" name=""/>
        <dsp:cNvSpPr/>
      </dsp:nvSpPr>
      <dsp:spPr>
        <a:xfrm>
          <a:off x="446517" y="198763"/>
          <a:ext cx="655538" cy="65553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 tIns="25439" rIns="25439" bIns="25439"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42518" y="294764"/>
        <a:ext cx="463536" cy="463536"/>
      </dsp:txXfrm>
    </dsp:sp>
    <dsp:sp modelId="{EC2F7B1A-3800-498E-A867-4726B53BDEEC}">
      <dsp:nvSpPr>
        <dsp:cNvPr id="0" name=""/>
        <dsp:cNvSpPr/>
      </dsp:nvSpPr>
      <dsp:spPr>
        <a:xfrm>
          <a:off x="5220" y="1019900"/>
          <a:ext cx="1538131" cy="3132675"/>
        </a:xfrm>
        <a:prstGeom prst="upArrowCallout">
          <a:avLst>
            <a:gd name="adj1" fmla="val 50000"/>
            <a:gd name="adj2" fmla="val 20000"/>
            <a:gd name="adj3" fmla="val 20000"/>
            <a:gd name="adj4" fmla="val 100000"/>
          </a:avLst>
        </a:prstGeom>
        <a:solidFill>
          <a:schemeClr val="accent3">
            <a:tint val="40000"/>
            <a:alpha val="90000"/>
            <a:hueOff val="1530979"/>
            <a:satOff val="-1970"/>
            <a:lumOff val="-154"/>
            <a:alphaOff val="0"/>
          </a:schemeClr>
        </a:solidFill>
        <a:ln w="25400" cap="flat" cmpd="sng" algn="ctr">
          <a:solidFill>
            <a:schemeClr val="accent3">
              <a:tint val="40000"/>
              <a:alpha val="90000"/>
              <a:hueOff val="1530979"/>
              <a:satOff val="-1970"/>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29" tIns="165100" rIns="121329" bIns="165100" numCol="1" spcCol="1270" anchor="t" anchorCtr="0">
          <a:noAutofit/>
        </a:bodyPr>
        <a:lstStyle/>
        <a:p>
          <a:pPr marL="0" lvl="0" indent="0" algn="l" defTabSz="488950">
            <a:lnSpc>
              <a:spcPct val="90000"/>
            </a:lnSpc>
            <a:spcBef>
              <a:spcPct val="0"/>
            </a:spcBef>
            <a:spcAft>
              <a:spcPct val="35000"/>
            </a:spcAft>
            <a:buNone/>
          </a:pPr>
          <a:r>
            <a:rPr lang="en-US" sz="1100" kern="1200"/>
            <a:t>Human coronaviruses can remain infectious on surfaces for up to 9 days. The SARS-CoV-2 virus has been detected after up to 72 hours in experimental conditions. Therefore, cleaning the environment is paramount and is covered in detail in the National IPC Manual (2020).</a:t>
          </a:r>
          <a:br>
            <a:rPr lang="en-US" sz="1100" kern="1200"/>
          </a:br>
          <a:endParaRPr lang="en-US" sz="1100" kern="1200"/>
        </a:p>
      </dsp:txBody>
      <dsp:txXfrm>
        <a:off x="5220" y="1327526"/>
        <a:ext cx="1538131" cy="2825049"/>
      </dsp:txXfrm>
    </dsp:sp>
    <dsp:sp modelId="{25290EF9-5CCE-4D5B-B89B-FA8E3087A809}">
      <dsp:nvSpPr>
        <dsp:cNvPr id="0" name=""/>
        <dsp:cNvSpPr/>
      </dsp:nvSpPr>
      <dsp:spPr>
        <a:xfrm>
          <a:off x="1714255" y="526495"/>
          <a:ext cx="1538131" cy="71"/>
        </a:xfrm>
        <a:prstGeom prst="rect">
          <a:avLst/>
        </a:prstGeom>
        <a:solidFill>
          <a:schemeClr val="accent3">
            <a:tint val="40000"/>
            <a:alpha val="90000"/>
            <a:hueOff val="2296469"/>
            <a:satOff val="-2956"/>
            <a:lumOff val="-230"/>
            <a:alphaOff val="0"/>
          </a:schemeClr>
        </a:solidFill>
        <a:ln w="25400" cap="flat" cmpd="sng" algn="ctr">
          <a:solidFill>
            <a:schemeClr val="accent3">
              <a:tint val="40000"/>
              <a:alpha val="90000"/>
              <a:hueOff val="2296469"/>
              <a:satOff val="-2956"/>
              <a:lumOff val="-230"/>
              <a:alphaOff val="0"/>
            </a:schemeClr>
          </a:solidFill>
          <a:prstDash val="solid"/>
        </a:ln>
        <a:effectLst/>
      </dsp:spPr>
      <dsp:style>
        <a:lnRef idx="2">
          <a:scrgbClr r="0" g="0" b="0"/>
        </a:lnRef>
        <a:fillRef idx="1">
          <a:scrgbClr r="0" g="0" b="0"/>
        </a:fillRef>
        <a:effectRef idx="0">
          <a:scrgbClr r="0" g="0" b="0"/>
        </a:effectRef>
        <a:fontRef idx="minor"/>
      </dsp:style>
    </dsp:sp>
    <dsp:sp modelId="{D34C0909-ACC5-40EB-9BA0-8EB701D204C1}">
      <dsp:nvSpPr>
        <dsp:cNvPr id="0" name=""/>
        <dsp:cNvSpPr/>
      </dsp:nvSpPr>
      <dsp:spPr>
        <a:xfrm>
          <a:off x="3293403" y="469051"/>
          <a:ext cx="78615" cy="147804"/>
        </a:xfrm>
        <a:prstGeom prst="chevron">
          <a:avLst>
            <a:gd name="adj" fmla="val 90000"/>
          </a:avLst>
        </a:prstGeom>
        <a:solidFill>
          <a:schemeClr val="accent3">
            <a:tint val="40000"/>
            <a:alpha val="90000"/>
            <a:hueOff val="3061958"/>
            <a:satOff val="-3941"/>
            <a:lumOff val="-307"/>
            <a:alphaOff val="0"/>
          </a:schemeClr>
        </a:solidFill>
        <a:ln w="25400" cap="flat" cmpd="sng" algn="ctr">
          <a:solidFill>
            <a:schemeClr val="accent3">
              <a:tint val="40000"/>
              <a:alpha val="90000"/>
              <a:hueOff val="3061958"/>
              <a:satOff val="-3941"/>
              <a:lumOff val="-307"/>
              <a:alphaOff val="0"/>
            </a:schemeClr>
          </a:solidFill>
          <a:prstDash val="solid"/>
        </a:ln>
        <a:effectLst/>
      </dsp:spPr>
      <dsp:style>
        <a:lnRef idx="2">
          <a:scrgbClr r="0" g="0" b="0"/>
        </a:lnRef>
        <a:fillRef idx="1">
          <a:scrgbClr r="0" g="0" b="0"/>
        </a:fillRef>
        <a:effectRef idx="0">
          <a:scrgbClr r="0" g="0" b="0"/>
        </a:effectRef>
        <a:fontRef idx="minor"/>
      </dsp:style>
    </dsp:sp>
    <dsp:sp modelId="{EF3D0319-BF5B-4AE8-863B-2FAE37E699CB}">
      <dsp:nvSpPr>
        <dsp:cNvPr id="0" name=""/>
        <dsp:cNvSpPr/>
      </dsp:nvSpPr>
      <dsp:spPr>
        <a:xfrm>
          <a:off x="2155551" y="198762"/>
          <a:ext cx="655538" cy="655538"/>
        </a:xfrm>
        <a:prstGeom prst="ellipse">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 tIns="25439" rIns="25439" bIns="25439"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251552" y="294763"/>
        <a:ext cx="463536" cy="463536"/>
      </dsp:txXfrm>
    </dsp:sp>
    <dsp:sp modelId="{1F13C2CB-BE50-403A-B97C-9296AB1F326F}">
      <dsp:nvSpPr>
        <dsp:cNvPr id="0" name=""/>
        <dsp:cNvSpPr/>
      </dsp:nvSpPr>
      <dsp:spPr>
        <a:xfrm>
          <a:off x="1714255" y="1019900"/>
          <a:ext cx="1538131" cy="3132675"/>
        </a:xfrm>
        <a:prstGeom prst="upArrowCallout">
          <a:avLst>
            <a:gd name="adj1" fmla="val 50000"/>
            <a:gd name="adj2" fmla="val 20000"/>
            <a:gd name="adj3" fmla="val 20000"/>
            <a:gd name="adj4" fmla="val 100000"/>
          </a:avLst>
        </a:prstGeom>
        <a:solidFill>
          <a:schemeClr val="accent3">
            <a:tint val="40000"/>
            <a:alpha val="90000"/>
            <a:hueOff val="3827448"/>
            <a:satOff val="-4926"/>
            <a:lumOff val="-384"/>
            <a:alphaOff val="0"/>
          </a:schemeClr>
        </a:solidFill>
        <a:ln w="25400" cap="flat" cmpd="sng" algn="ctr">
          <a:solidFill>
            <a:schemeClr val="accent3">
              <a:tint val="40000"/>
              <a:alpha val="90000"/>
              <a:hueOff val="3827448"/>
              <a:satOff val="-4926"/>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29" tIns="165100" rIns="121329" bIns="165100" numCol="1" spcCol="1270" anchor="t" anchorCtr="0">
          <a:noAutofit/>
        </a:bodyPr>
        <a:lstStyle/>
        <a:p>
          <a:pPr marL="0" lvl="0" indent="0" algn="l" defTabSz="488950">
            <a:lnSpc>
              <a:spcPct val="90000"/>
            </a:lnSpc>
            <a:spcBef>
              <a:spcPct val="0"/>
            </a:spcBef>
            <a:spcAft>
              <a:spcPct val="35000"/>
            </a:spcAft>
            <a:buNone/>
          </a:pPr>
          <a:r>
            <a:rPr lang="en-US" sz="1100" kern="1200"/>
            <a:t>To summarise, each area of the healthcare facility must be cleaned at least twice daily, with a proper schedule, checklist and programme. In high risk areas (COVID-19 triage, isolation ward and ICU settings), the environment must be cleaned and disinfected at least 3-4 times per day and checked by the supervisor each time.</a:t>
          </a:r>
          <a:br>
            <a:rPr lang="en-US" sz="1100" kern="1200"/>
          </a:br>
          <a:endParaRPr lang="en-US" sz="1100" kern="1200"/>
        </a:p>
      </dsp:txBody>
      <dsp:txXfrm>
        <a:off x="1714255" y="1327526"/>
        <a:ext cx="1538131" cy="2825049"/>
      </dsp:txXfrm>
    </dsp:sp>
    <dsp:sp modelId="{E9580EA6-6F9C-49A9-9858-C9C2106E5CA5}">
      <dsp:nvSpPr>
        <dsp:cNvPr id="0" name=""/>
        <dsp:cNvSpPr/>
      </dsp:nvSpPr>
      <dsp:spPr>
        <a:xfrm>
          <a:off x="3423290" y="526495"/>
          <a:ext cx="1538131" cy="72"/>
        </a:xfrm>
        <a:prstGeom prst="rect">
          <a:avLst/>
        </a:prstGeom>
        <a:solidFill>
          <a:schemeClr val="accent3">
            <a:tint val="40000"/>
            <a:alpha val="90000"/>
            <a:hueOff val="4592937"/>
            <a:satOff val="-5911"/>
            <a:lumOff val="-461"/>
            <a:alphaOff val="0"/>
          </a:schemeClr>
        </a:solidFill>
        <a:ln w="25400" cap="flat" cmpd="sng" algn="ctr">
          <a:solidFill>
            <a:schemeClr val="accent3">
              <a:tint val="40000"/>
              <a:alpha val="90000"/>
              <a:hueOff val="4592937"/>
              <a:satOff val="-5911"/>
              <a:lumOff val="-461"/>
              <a:alphaOff val="0"/>
            </a:schemeClr>
          </a:solidFill>
          <a:prstDash val="solid"/>
        </a:ln>
        <a:effectLst/>
      </dsp:spPr>
      <dsp:style>
        <a:lnRef idx="2">
          <a:scrgbClr r="0" g="0" b="0"/>
        </a:lnRef>
        <a:fillRef idx="1">
          <a:scrgbClr r="0" g="0" b="0"/>
        </a:fillRef>
        <a:effectRef idx="0">
          <a:scrgbClr r="0" g="0" b="0"/>
        </a:effectRef>
        <a:fontRef idx="minor"/>
      </dsp:style>
    </dsp:sp>
    <dsp:sp modelId="{573B122C-7D5B-467B-BDF1-E84C61B18865}">
      <dsp:nvSpPr>
        <dsp:cNvPr id="0" name=""/>
        <dsp:cNvSpPr/>
      </dsp:nvSpPr>
      <dsp:spPr>
        <a:xfrm>
          <a:off x="5002438" y="469051"/>
          <a:ext cx="78615" cy="147804"/>
        </a:xfrm>
        <a:prstGeom prst="chevron">
          <a:avLst>
            <a:gd name="adj" fmla="val 90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sp>
    <dsp:sp modelId="{9D2AFDDF-368B-44D4-8F23-29C5302E210C}">
      <dsp:nvSpPr>
        <dsp:cNvPr id="0" name=""/>
        <dsp:cNvSpPr/>
      </dsp:nvSpPr>
      <dsp:spPr>
        <a:xfrm>
          <a:off x="3864586" y="198762"/>
          <a:ext cx="655538" cy="655538"/>
        </a:xfrm>
        <a:prstGeom prst="ellipse">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 tIns="25439" rIns="25439" bIns="25439"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3960587" y="294763"/>
        <a:ext cx="463536" cy="463536"/>
      </dsp:txXfrm>
    </dsp:sp>
    <dsp:sp modelId="{64909D03-97AA-4F7A-85FE-EA341262272C}">
      <dsp:nvSpPr>
        <dsp:cNvPr id="0" name=""/>
        <dsp:cNvSpPr/>
      </dsp:nvSpPr>
      <dsp:spPr>
        <a:xfrm>
          <a:off x="3423290" y="1019900"/>
          <a:ext cx="1538131" cy="3132675"/>
        </a:xfrm>
        <a:prstGeom prst="upArrowCallout">
          <a:avLst>
            <a:gd name="adj1" fmla="val 50000"/>
            <a:gd name="adj2" fmla="val 20000"/>
            <a:gd name="adj3" fmla="val 20000"/>
            <a:gd name="adj4" fmla="val 100000"/>
          </a:avLst>
        </a:prstGeom>
        <a:solidFill>
          <a:schemeClr val="accent3">
            <a:tint val="40000"/>
            <a:alpha val="90000"/>
            <a:hueOff val="6123917"/>
            <a:satOff val="-7882"/>
            <a:lumOff val="-614"/>
            <a:alphaOff val="0"/>
          </a:schemeClr>
        </a:solidFill>
        <a:ln w="25400" cap="flat" cmpd="sng" algn="ctr">
          <a:solidFill>
            <a:schemeClr val="accent3">
              <a:tint val="40000"/>
              <a:alpha val="90000"/>
              <a:hueOff val="6123917"/>
              <a:satOff val="-7882"/>
              <a:lumOff val="-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29" tIns="165100" rIns="121329" bIns="165100" numCol="1" spcCol="1270" anchor="t" anchorCtr="0">
          <a:noAutofit/>
        </a:bodyPr>
        <a:lstStyle/>
        <a:p>
          <a:pPr marL="0" lvl="0" indent="0" algn="l" defTabSz="488950">
            <a:lnSpc>
              <a:spcPct val="90000"/>
            </a:lnSpc>
            <a:spcBef>
              <a:spcPct val="0"/>
            </a:spcBef>
            <a:spcAft>
              <a:spcPct val="35000"/>
            </a:spcAft>
            <a:buNone/>
          </a:pPr>
          <a:r>
            <a:rPr lang="en-US" sz="1100" kern="1200"/>
            <a:t>The cleaning can be</a:t>
          </a:r>
          <a:r>
            <a:rPr lang="en-US" sz="1100" b="1" kern="1200"/>
            <a:t> validated </a:t>
          </a:r>
          <a:r>
            <a:rPr lang="en-US" sz="1100" kern="1200"/>
            <a:t>using visual inspection and fluorescent markers and a record of cleaning must be kept. Following thorough cleaning, surfaces are wiped (NOT SPRAYED) with disinfectants such as 1:1000 ppm chlorine or 70% alcohol, as recommended. </a:t>
          </a:r>
          <a:br>
            <a:rPr lang="en-US" sz="1100" kern="1200"/>
          </a:br>
          <a:endParaRPr lang="en-US" sz="1100" kern="1200"/>
        </a:p>
      </dsp:txBody>
      <dsp:txXfrm>
        <a:off x="3423290" y="1327526"/>
        <a:ext cx="1538131" cy="2825049"/>
      </dsp:txXfrm>
    </dsp:sp>
    <dsp:sp modelId="{CE3285B1-EFDC-43DC-802D-F079415D891B}">
      <dsp:nvSpPr>
        <dsp:cNvPr id="0" name=""/>
        <dsp:cNvSpPr/>
      </dsp:nvSpPr>
      <dsp:spPr>
        <a:xfrm>
          <a:off x="5132324" y="526495"/>
          <a:ext cx="1538131" cy="72"/>
        </a:xfrm>
        <a:prstGeom prst="rect">
          <a:avLst/>
        </a:prstGeom>
        <a:solidFill>
          <a:schemeClr val="accent3">
            <a:tint val="40000"/>
            <a:alpha val="90000"/>
            <a:hueOff val="6889406"/>
            <a:satOff val="-8867"/>
            <a:lumOff val="-691"/>
            <a:alphaOff val="0"/>
          </a:schemeClr>
        </a:solidFill>
        <a:ln w="25400" cap="flat" cmpd="sng" algn="ctr">
          <a:solidFill>
            <a:schemeClr val="accent3">
              <a:tint val="40000"/>
              <a:alpha val="90000"/>
              <a:hueOff val="6889406"/>
              <a:satOff val="-8867"/>
              <a:lumOff val="-691"/>
              <a:alphaOff val="0"/>
            </a:schemeClr>
          </a:solidFill>
          <a:prstDash val="solid"/>
        </a:ln>
        <a:effectLst/>
      </dsp:spPr>
      <dsp:style>
        <a:lnRef idx="2">
          <a:scrgbClr r="0" g="0" b="0"/>
        </a:lnRef>
        <a:fillRef idx="1">
          <a:scrgbClr r="0" g="0" b="0"/>
        </a:fillRef>
        <a:effectRef idx="0">
          <a:scrgbClr r="0" g="0" b="0"/>
        </a:effectRef>
        <a:fontRef idx="minor"/>
      </dsp:style>
    </dsp:sp>
    <dsp:sp modelId="{57DF1D50-D8AC-446B-BB0A-926F4E3F9265}">
      <dsp:nvSpPr>
        <dsp:cNvPr id="0" name=""/>
        <dsp:cNvSpPr/>
      </dsp:nvSpPr>
      <dsp:spPr>
        <a:xfrm>
          <a:off x="6711472" y="469051"/>
          <a:ext cx="78615" cy="147804"/>
        </a:xfrm>
        <a:prstGeom prst="chevron">
          <a:avLst>
            <a:gd name="adj" fmla="val 90000"/>
          </a:avLst>
        </a:prstGeom>
        <a:solidFill>
          <a:schemeClr val="accent3">
            <a:tint val="40000"/>
            <a:alpha val="90000"/>
            <a:hueOff val="7654896"/>
            <a:satOff val="-9852"/>
            <a:lumOff val="-768"/>
            <a:alphaOff val="0"/>
          </a:schemeClr>
        </a:solidFill>
        <a:ln w="25400" cap="flat" cmpd="sng" algn="ctr">
          <a:solidFill>
            <a:schemeClr val="accent3">
              <a:tint val="40000"/>
              <a:alpha val="90000"/>
              <a:hueOff val="7654896"/>
              <a:satOff val="-9852"/>
              <a:lumOff val="-768"/>
              <a:alphaOff val="0"/>
            </a:schemeClr>
          </a:solidFill>
          <a:prstDash val="solid"/>
        </a:ln>
        <a:effectLst/>
      </dsp:spPr>
      <dsp:style>
        <a:lnRef idx="2">
          <a:scrgbClr r="0" g="0" b="0"/>
        </a:lnRef>
        <a:fillRef idx="1">
          <a:scrgbClr r="0" g="0" b="0"/>
        </a:fillRef>
        <a:effectRef idx="0">
          <a:scrgbClr r="0" g="0" b="0"/>
        </a:effectRef>
        <a:fontRef idx="minor"/>
      </dsp:style>
    </dsp:sp>
    <dsp:sp modelId="{D18D77F7-EDD7-4C72-9506-7C8E0EBD222B}">
      <dsp:nvSpPr>
        <dsp:cNvPr id="0" name=""/>
        <dsp:cNvSpPr/>
      </dsp:nvSpPr>
      <dsp:spPr>
        <a:xfrm>
          <a:off x="5573621" y="198762"/>
          <a:ext cx="655538" cy="655538"/>
        </a:xfrm>
        <a:prstGeom prst="ellipse">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 tIns="25439" rIns="25439" bIns="25439"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669622" y="294763"/>
        <a:ext cx="463536" cy="463536"/>
      </dsp:txXfrm>
    </dsp:sp>
    <dsp:sp modelId="{1F00F6AD-E716-4D34-8606-E2921BB8C2CF}">
      <dsp:nvSpPr>
        <dsp:cNvPr id="0" name=""/>
        <dsp:cNvSpPr/>
      </dsp:nvSpPr>
      <dsp:spPr>
        <a:xfrm>
          <a:off x="5132324" y="1019900"/>
          <a:ext cx="1538131" cy="3132675"/>
        </a:xfrm>
        <a:prstGeom prst="upArrowCallout">
          <a:avLst>
            <a:gd name="adj1" fmla="val 50000"/>
            <a:gd name="adj2" fmla="val 20000"/>
            <a:gd name="adj3" fmla="val 20000"/>
            <a:gd name="adj4" fmla="val 100000"/>
          </a:avLst>
        </a:prstGeom>
        <a:solidFill>
          <a:schemeClr val="accent3">
            <a:tint val="40000"/>
            <a:alpha val="90000"/>
            <a:hueOff val="8420385"/>
            <a:satOff val="-10837"/>
            <a:lumOff val="-845"/>
            <a:alphaOff val="0"/>
          </a:schemeClr>
        </a:solidFill>
        <a:ln w="25400" cap="flat" cmpd="sng" algn="ctr">
          <a:solidFill>
            <a:schemeClr val="accent3">
              <a:tint val="40000"/>
              <a:alpha val="90000"/>
              <a:hueOff val="8420385"/>
              <a:satOff val="-10837"/>
              <a:lumOff val="-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29" tIns="165100" rIns="121329" bIns="165100" numCol="1" spcCol="1270" anchor="t" anchorCtr="0">
          <a:noAutofit/>
        </a:bodyPr>
        <a:lstStyle/>
        <a:p>
          <a:pPr marL="0" lvl="0" indent="0" algn="l" defTabSz="488950">
            <a:lnSpc>
              <a:spcPct val="90000"/>
            </a:lnSpc>
            <a:spcBef>
              <a:spcPct val="0"/>
            </a:spcBef>
            <a:spcAft>
              <a:spcPct val="35000"/>
            </a:spcAft>
            <a:buNone/>
          </a:pPr>
          <a:r>
            <a:rPr lang="en-US" sz="1100" kern="1200"/>
            <a:t>Environmental spraying of walls, floors, ceilings and passages in health care facilities with chlorine is not recommended. There is no evidence that transmission from these areas occurs. </a:t>
          </a:r>
        </a:p>
      </dsp:txBody>
      <dsp:txXfrm>
        <a:off x="5132324" y="1327526"/>
        <a:ext cx="1538131" cy="2825049"/>
      </dsp:txXfrm>
    </dsp:sp>
    <dsp:sp modelId="{C1B40BA5-E61E-424B-A508-2D0F82559ACE}">
      <dsp:nvSpPr>
        <dsp:cNvPr id="0" name=""/>
        <dsp:cNvSpPr/>
      </dsp:nvSpPr>
      <dsp:spPr>
        <a:xfrm>
          <a:off x="6841359" y="526495"/>
          <a:ext cx="769065" cy="72"/>
        </a:xfrm>
        <a:prstGeom prst="rect">
          <a:avLst/>
        </a:prstGeom>
        <a:solidFill>
          <a:schemeClr val="accent3">
            <a:tint val="40000"/>
            <a:alpha val="90000"/>
            <a:hueOff val="9185875"/>
            <a:satOff val="-11823"/>
            <a:lumOff val="-921"/>
            <a:alphaOff val="0"/>
          </a:schemeClr>
        </a:solidFill>
        <a:ln w="25400" cap="flat" cmpd="sng" algn="ctr">
          <a:solidFill>
            <a:schemeClr val="accent3">
              <a:tint val="40000"/>
              <a:alpha val="90000"/>
              <a:hueOff val="9185875"/>
              <a:satOff val="-11823"/>
              <a:lumOff val="-921"/>
              <a:alphaOff val="0"/>
            </a:schemeClr>
          </a:solidFill>
          <a:prstDash val="solid"/>
        </a:ln>
        <a:effectLst/>
      </dsp:spPr>
      <dsp:style>
        <a:lnRef idx="2">
          <a:scrgbClr r="0" g="0" b="0"/>
        </a:lnRef>
        <a:fillRef idx="1">
          <a:scrgbClr r="0" g="0" b="0"/>
        </a:fillRef>
        <a:effectRef idx="0">
          <a:scrgbClr r="0" g="0" b="0"/>
        </a:effectRef>
        <a:fontRef idx="minor"/>
      </dsp:style>
    </dsp:sp>
    <dsp:sp modelId="{09960B25-652F-494B-BBBB-D536F1440D6D}">
      <dsp:nvSpPr>
        <dsp:cNvPr id="0" name=""/>
        <dsp:cNvSpPr/>
      </dsp:nvSpPr>
      <dsp:spPr>
        <a:xfrm>
          <a:off x="7282655" y="198762"/>
          <a:ext cx="655538" cy="655538"/>
        </a:xfrm>
        <a:prstGeom prst="ellips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 tIns="25439" rIns="25439" bIns="25439"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7378656" y="294763"/>
        <a:ext cx="463536" cy="463536"/>
      </dsp:txXfrm>
    </dsp:sp>
    <dsp:sp modelId="{C67B4ACA-5059-49E2-A541-72403C51A63C}">
      <dsp:nvSpPr>
        <dsp:cNvPr id="0" name=""/>
        <dsp:cNvSpPr/>
      </dsp:nvSpPr>
      <dsp:spPr>
        <a:xfrm>
          <a:off x="6841359" y="1019900"/>
          <a:ext cx="1538131" cy="3132675"/>
        </a:xfrm>
        <a:prstGeom prst="upArrowCallout">
          <a:avLst>
            <a:gd name="adj1" fmla="val 50000"/>
            <a:gd name="adj2" fmla="val 20000"/>
            <a:gd name="adj3" fmla="val 20000"/>
            <a:gd name="adj4" fmla="val 10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29" tIns="165100" rIns="121329" bIns="165100" numCol="1" spcCol="1270" anchor="t" anchorCtr="0">
          <a:noAutofit/>
        </a:bodyPr>
        <a:lstStyle/>
        <a:p>
          <a:pPr marL="0" lvl="0" indent="0" algn="l" defTabSz="488950">
            <a:lnSpc>
              <a:spcPct val="90000"/>
            </a:lnSpc>
            <a:spcBef>
              <a:spcPct val="0"/>
            </a:spcBef>
            <a:spcAft>
              <a:spcPct val="35000"/>
            </a:spcAft>
            <a:buNone/>
          </a:pPr>
          <a:r>
            <a:rPr lang="en-US" sz="1100" kern="1200"/>
            <a:t>Body spraying of humans with any chemical or product in any situation including entrances to healthcare facilities, is not warranted. The chemicals used may be toxic to the skin, eyes and respiratory tract and may aggravate the acquisition of SARS-CoV 2.</a:t>
          </a:r>
        </a:p>
      </dsp:txBody>
      <dsp:txXfrm>
        <a:off x="6841359" y="1327526"/>
        <a:ext cx="1538131" cy="2825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0D10C-0405-4735-BB62-37ED8A789ED1}">
      <dsp:nvSpPr>
        <dsp:cNvPr id="0" name=""/>
        <dsp:cNvSpPr/>
      </dsp:nvSpPr>
      <dsp:spPr>
        <a:xfrm>
          <a:off x="429570" y="472"/>
          <a:ext cx="3346456" cy="20078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cap="none"/>
            <a:t>If the family wishes to view the body, they may do so without touching it, using standard precautions at all times including hand hygiene.</a:t>
          </a:r>
        </a:p>
      </dsp:txBody>
      <dsp:txXfrm>
        <a:off x="429570" y="472"/>
        <a:ext cx="3346456" cy="2007873"/>
      </dsp:txXfrm>
    </dsp:sp>
    <dsp:sp modelId="{9F2A2579-64FC-4E98-9CD9-C9A649152984}">
      <dsp:nvSpPr>
        <dsp:cNvPr id="0" name=""/>
        <dsp:cNvSpPr/>
      </dsp:nvSpPr>
      <dsp:spPr>
        <a:xfrm>
          <a:off x="4110672" y="472"/>
          <a:ext cx="3346456" cy="2007873"/>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cap="none"/>
            <a:t>Family members should not touch or kiss the body and should wash their hands thoroughly with soap and water following the viewing; physical distancing measures should be strictly applied (at least 1 m between people).</a:t>
          </a:r>
        </a:p>
      </dsp:txBody>
      <dsp:txXfrm>
        <a:off x="4110672" y="472"/>
        <a:ext cx="3346456" cy="2007873"/>
      </dsp:txXfrm>
    </dsp:sp>
    <dsp:sp modelId="{84EB3BFA-B9BE-4004-AB73-868D80D05908}">
      <dsp:nvSpPr>
        <dsp:cNvPr id="0" name=""/>
        <dsp:cNvSpPr/>
      </dsp:nvSpPr>
      <dsp:spPr>
        <a:xfrm>
          <a:off x="429570" y="2342991"/>
          <a:ext cx="3346456" cy="2007873"/>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cap="none"/>
            <a:t>People with respiratory symptoms should not participate in the viewing or at least wear a medical mask to prevent contamination of the place and further transmission of the disease to others.</a:t>
          </a:r>
        </a:p>
      </dsp:txBody>
      <dsp:txXfrm>
        <a:off x="429570" y="2342991"/>
        <a:ext cx="3346456" cy="2007873"/>
      </dsp:txXfrm>
    </dsp:sp>
    <dsp:sp modelId="{29416E32-1844-499C-A6DB-5715EF4FD4A0}">
      <dsp:nvSpPr>
        <dsp:cNvPr id="0" name=""/>
        <dsp:cNvSpPr/>
      </dsp:nvSpPr>
      <dsp:spPr>
        <a:xfrm>
          <a:off x="4110672" y="2342991"/>
          <a:ext cx="3346456" cy="200787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cap="none"/>
            <a:t>Adults &gt;60 years and immunosuppressed persons should not directly interact with the body.</a:t>
          </a:r>
        </a:p>
      </dsp:txBody>
      <dsp:txXfrm>
        <a:off x="4110672" y="2342991"/>
        <a:ext cx="3346456" cy="20078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4B5B3E96-510A-4CE8-A11B-31CBD2FA4C0D}" type="datetimeFigureOut">
              <a:rPr lang="en-US" smtClean="0"/>
              <a:pPr/>
              <a:t>6/13/2020</a:t>
            </a:fld>
            <a:endParaRPr lang="en-ZA"/>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26822665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fld id="{2EB90656-425C-4BD6-8B59-937B71857D80}" type="datetimeFigureOut">
              <a:rPr lang="en-US" smtClean="0"/>
              <a:pPr/>
              <a:t>6/13/2020</a:t>
            </a:fld>
            <a:endParaRPr lang="en-ZA"/>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extLst>
      <p:ext uri="{BB962C8B-B14F-4D97-AF65-F5344CB8AC3E}">
        <p14:creationId xmlns:p14="http://schemas.microsoft.com/office/powerpoint/2010/main" val="28270578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90A6BD2-A413-4212-9D41-61AA64B5620E}" type="datetime1">
              <a:rPr lang="en-US" smtClean="0"/>
              <a:pPr/>
              <a:t>6/13/2020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a:t>N95 respirator is necessary when handling a patient or performing aerosol-performing procedures. In the absence of N95 respirator, use a surgical mask.</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82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Source: https://www.who.int/gpsc/5may/Hand_Hygiene_When_and_How_Leaflet.pdf?ua=1 </a:t>
            </a:r>
          </a:p>
        </p:txBody>
      </p:sp>
      <p:sp>
        <p:nvSpPr>
          <p:cNvPr id="4" name="Date Placeholder 3"/>
          <p:cNvSpPr>
            <a:spLocks noGrp="1"/>
          </p:cNvSpPr>
          <p:nvPr>
            <p:ph type="dt" idx="1"/>
          </p:nvPr>
        </p:nvSpPr>
        <p:spPr/>
        <p:txBody>
          <a:bodyPr/>
          <a:lstStyle/>
          <a:p>
            <a:fld id="{8006592B-6456-42A9-940B-2DBF10D86C51}"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28</a:t>
            </a:fld>
            <a:endParaRPr lang="en-ZA"/>
          </a:p>
        </p:txBody>
      </p:sp>
    </p:spTree>
    <p:extLst>
      <p:ext uri="{BB962C8B-B14F-4D97-AF65-F5344CB8AC3E}">
        <p14:creationId xmlns:p14="http://schemas.microsoft.com/office/powerpoint/2010/main" val="224033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a:t>N95 respirator is necessary when handling a patient or performing aerosol-performing procedures. In the absence of N95 respirator, use a surgical mask.</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82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a:t>Hands are most frequently in touch with patients, surfaces and parts of the healthcare worker’s body, such as the face, nose, and mouth.</a:t>
            </a:r>
          </a:p>
          <a:p>
            <a:pPr algn="just"/>
            <a:r>
              <a:rPr lang="en-US" sz="1200"/>
              <a:t>To remove microbes optimally, hand must be thoroughly and systematically washed paying special attention to the most contaminated areas, such as the fingers and thumbs. </a:t>
            </a:r>
            <a:endParaRPr lang="en-US"/>
          </a:p>
          <a:p>
            <a:endParaRPr lang="en-US" b="1"/>
          </a:p>
          <a:p>
            <a:r>
              <a:rPr lang="en-US" sz="1100" b="1">
                <a:solidFill>
                  <a:srgbClr val="FF0000"/>
                </a:solidFill>
              </a:rPr>
              <a:t>Follow the WHO 5 Moments of Hand Hygiene</a:t>
            </a:r>
            <a:r>
              <a:rPr lang="en-US" sz="1100" b="1"/>
              <a:t>. </a:t>
            </a:r>
          </a:p>
          <a:p>
            <a:r>
              <a:rPr lang="en-US" sz="1100" b="1"/>
              <a:t>https://www.youtube.com/watch?v=d914EnpU4Fo</a:t>
            </a:r>
          </a:p>
          <a:p>
            <a:endParaRPr lang="en-US" sz="1100"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06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a:t>Hands are most frequently in touch with patients, surfaces and parts of the healthcare worker’s body, such as the face, nose, and mouth.</a:t>
            </a:r>
          </a:p>
          <a:p>
            <a:pPr algn="just"/>
            <a:r>
              <a:rPr lang="en-US" sz="1200"/>
              <a:t>To remove microbes optimally, hand must be thoroughly and systematically washed paying special attention to the most contaminated areas, such as the fingers and thumbs. </a:t>
            </a:r>
            <a:endParaRPr lang="en-US"/>
          </a:p>
          <a:p>
            <a:endParaRPr lang="en-US" b="1"/>
          </a:p>
          <a:p>
            <a:r>
              <a:rPr lang="en-US" sz="1100" b="1">
                <a:solidFill>
                  <a:srgbClr val="FF0000"/>
                </a:solidFill>
              </a:rPr>
              <a:t>Follow the WHO 5 Moments of Hand Hygiene</a:t>
            </a:r>
            <a:r>
              <a:rPr lang="en-US" sz="1100" b="1"/>
              <a:t>. </a:t>
            </a:r>
          </a:p>
          <a:p>
            <a:r>
              <a:rPr lang="en-US" sz="1100" b="1"/>
              <a:t>https://www.youtube.com/watch?v=d914EnpU4Fo</a:t>
            </a:r>
          </a:p>
          <a:p>
            <a:endParaRPr lang="en-US" sz="1100"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36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Effective hand hygiene (HH) is a critical component of SP and ensures patient and staff safety </a:t>
            </a:r>
          </a:p>
          <a:p>
            <a:r>
              <a:rPr lang="en-US" sz="1200" kern="1200" baseline="0" dirty="0">
                <a:solidFill>
                  <a:schemeClr val="tx1"/>
                </a:solidFill>
                <a:latin typeface="+mn-lt"/>
                <a:ea typeface="+mn-ea"/>
                <a:cs typeface="+mn-cs"/>
              </a:rPr>
              <a:t>Liquid soap for washing hands must be available at each basin. </a:t>
            </a:r>
          </a:p>
          <a:p>
            <a:r>
              <a:rPr lang="en-US" sz="1200" kern="1200" baseline="0" dirty="0">
                <a:solidFill>
                  <a:schemeClr val="tx1"/>
                </a:solidFill>
                <a:latin typeface="+mn-lt"/>
                <a:ea typeface="+mn-ea"/>
                <a:cs typeface="+mn-cs"/>
              </a:rPr>
              <a:t>• Clean running water should be available </a:t>
            </a:r>
          </a:p>
          <a:p>
            <a:endParaRPr lang="en-ZA"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37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N95 respirator is necessary when handling a patient or performing aerosol-performing procedures. In the absence of N95 respirator, use a surgical mask.</a:t>
            </a:r>
          </a:p>
          <a:p>
            <a:endParaRPr lang="en-ZA"/>
          </a:p>
        </p:txBody>
      </p:sp>
      <p:sp>
        <p:nvSpPr>
          <p:cNvPr id="4" name="Date Placeholder 3"/>
          <p:cNvSpPr>
            <a:spLocks noGrp="1"/>
          </p:cNvSpPr>
          <p:nvPr>
            <p:ph type="dt" idx="1"/>
          </p:nvPr>
        </p:nvSpPr>
        <p:spPr/>
        <p:txBody>
          <a:bodyPr/>
          <a:lstStyle/>
          <a:p>
            <a:fld id="{CA790F40-1BE6-47B4-9105-326983271925}"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34</a:t>
            </a:fld>
            <a:endParaRPr lang="en-ZA"/>
          </a:p>
        </p:txBody>
      </p:sp>
    </p:spTree>
    <p:extLst>
      <p:ext uri="{BB962C8B-B14F-4D97-AF65-F5344CB8AC3E}">
        <p14:creationId xmlns:p14="http://schemas.microsoft.com/office/powerpoint/2010/main" val="119804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Effective hand hygiene (HH) is a critical component of SP and ensures patient and staff safety </a:t>
            </a:r>
          </a:p>
          <a:p>
            <a:r>
              <a:rPr lang="en-US" sz="1200" kern="1200" baseline="0" dirty="0">
                <a:solidFill>
                  <a:schemeClr val="tx1"/>
                </a:solidFill>
                <a:latin typeface="+mn-lt"/>
                <a:ea typeface="+mn-ea"/>
                <a:cs typeface="+mn-cs"/>
              </a:rPr>
              <a:t>Liquid soap for washing hands must be available at each basin. </a:t>
            </a:r>
          </a:p>
          <a:p>
            <a:r>
              <a:rPr lang="en-US" sz="1200" kern="1200" baseline="0" dirty="0">
                <a:solidFill>
                  <a:schemeClr val="tx1"/>
                </a:solidFill>
                <a:latin typeface="+mn-lt"/>
                <a:ea typeface="+mn-ea"/>
                <a:cs typeface="+mn-cs"/>
              </a:rPr>
              <a:t>• Clean running water should be available </a:t>
            </a:r>
          </a:p>
          <a:p>
            <a:endParaRPr lang="en-ZA"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699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0FDB08E6-2EF0-4AB8-8395-F50C0FEE34F9}" type="datetime1">
              <a:rPr lang="en-US" smtClean="0"/>
              <a:t>6/14/2020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37</a:t>
            </a:fld>
            <a:endParaRPr lang="en-ZA"/>
          </a:p>
        </p:txBody>
      </p:sp>
    </p:spTree>
    <p:extLst>
      <p:ext uri="{BB962C8B-B14F-4D97-AF65-F5344CB8AC3E}">
        <p14:creationId xmlns:p14="http://schemas.microsoft.com/office/powerpoint/2010/main" val="389756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Usually in healthcare only two types of face covers offer adequate protection to the healthcare worker, i.e. face mask and N 95 respirators. </a:t>
            </a:r>
          </a:p>
          <a:p>
            <a:endParaRPr lang="en-US"/>
          </a:p>
          <a:p>
            <a:r>
              <a:rPr lang="en-US"/>
              <a:t>COVID-19 patients when inside a dedicated COVID-19 ward, where staff are wearing PPE, do not need to wear masks. </a:t>
            </a:r>
          </a:p>
          <a:p>
            <a:endParaRPr lang="en-US"/>
          </a:p>
          <a:p>
            <a:r>
              <a:rPr lang="en-US"/>
              <a:t>COVID-19 patients when outside a dedicated COVID-19 ward must always wear a surgical mask. The mask can be used for up to 8 hours. </a:t>
            </a:r>
          </a:p>
          <a:p>
            <a:endParaRPr lang="en-US"/>
          </a:p>
          <a:p>
            <a:r>
              <a:rPr lang="en-US"/>
              <a:t>https://www.youtube.com/watch?time_continue=2&amp;v=Ded_AxFfJoQ&amp;feature=emb_logo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97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CB62ADF-7DB9-4224-B21B-5300583D5FB8}" type="slidenum">
              <a:rPr lang="en-ZA" smtClean="0"/>
              <a:t>6</a:t>
            </a:fld>
            <a:endParaRPr lang="en-ZA"/>
          </a:p>
        </p:txBody>
      </p:sp>
    </p:spTree>
    <p:extLst>
      <p:ext uri="{BB962C8B-B14F-4D97-AF65-F5344CB8AC3E}">
        <p14:creationId xmlns:p14="http://schemas.microsoft.com/office/powerpoint/2010/main" val="427596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a:solidFill>
                  <a:schemeClr val="tx1"/>
                </a:solidFill>
                <a:latin typeface="+mn-lt"/>
                <a:ea typeface="+mn-ea"/>
                <a:cs typeface="+mn-cs"/>
              </a:rPr>
              <a:t>Effective hand hygiene (HH) is a critical component of SP and ensures patient and staff safety </a:t>
            </a:r>
          </a:p>
          <a:p>
            <a:r>
              <a:rPr lang="en-US" sz="1200" kern="1200" baseline="0">
                <a:solidFill>
                  <a:schemeClr val="tx1"/>
                </a:solidFill>
                <a:latin typeface="+mn-lt"/>
                <a:ea typeface="+mn-ea"/>
                <a:cs typeface="+mn-cs"/>
              </a:rPr>
              <a:t>Liquid soap for washing hands must be available at each basin. </a:t>
            </a:r>
          </a:p>
          <a:p>
            <a:r>
              <a:rPr lang="en-US" sz="1200" kern="1200" baseline="0">
                <a:solidFill>
                  <a:schemeClr val="tx1"/>
                </a:solidFill>
                <a:latin typeface="+mn-lt"/>
                <a:ea typeface="+mn-ea"/>
                <a:cs typeface="+mn-cs"/>
              </a:rPr>
              <a:t>• Clean running water should be available </a:t>
            </a:r>
          </a:p>
          <a:p>
            <a:endParaRPr lang="en-ZA"/>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172B-D522-4151-8519-1F55BFA5E69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6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a:solidFill>
                  <a:schemeClr val="tx1"/>
                </a:solidFill>
                <a:latin typeface="+mn-lt"/>
                <a:ea typeface="+mn-ea"/>
                <a:cs typeface="+mn-cs"/>
              </a:rPr>
              <a:t>Effective hand hygiene (HH) is a critical component of SP and ensures patient and staff safety </a:t>
            </a:r>
          </a:p>
          <a:p>
            <a:r>
              <a:rPr lang="en-US" sz="1200" kern="1200" baseline="0">
                <a:solidFill>
                  <a:schemeClr val="tx1"/>
                </a:solidFill>
                <a:latin typeface="+mn-lt"/>
                <a:ea typeface="+mn-ea"/>
                <a:cs typeface="+mn-cs"/>
              </a:rPr>
              <a:t>Liquid soap for washing hands must be available at each basin. </a:t>
            </a:r>
          </a:p>
          <a:p>
            <a:r>
              <a:rPr lang="en-US" sz="1200" kern="1200" baseline="0">
                <a:solidFill>
                  <a:schemeClr val="tx1"/>
                </a:solidFill>
                <a:latin typeface="+mn-lt"/>
                <a:ea typeface="+mn-ea"/>
                <a:cs typeface="+mn-cs"/>
              </a:rPr>
              <a:t>• Clean running water should be available </a:t>
            </a:r>
          </a:p>
          <a:p>
            <a:endParaRPr lang="en-ZA"/>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172B-D522-4151-8519-1F55BFA5E69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06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172B-D522-4151-8519-1F55BFA5E69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53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172B-D522-4151-8519-1F55BFA5E69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23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
          </p:nvPr>
        </p:nvSpPr>
        <p:spPr/>
        <p:txBody>
          <a:bodyPr/>
          <a:lstStyle/>
          <a:p>
            <a:fld id="{BE044A4B-E0D0-46C4-B301-16F76A1FC72D}"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56</a:t>
            </a:fld>
            <a:endParaRPr lang="en-ZA"/>
          </a:p>
        </p:txBody>
      </p:sp>
    </p:spTree>
    <p:extLst>
      <p:ext uri="{BB962C8B-B14F-4D97-AF65-F5344CB8AC3E}">
        <p14:creationId xmlns:p14="http://schemas.microsoft.com/office/powerpoint/2010/main" val="793741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
          </p:nvPr>
        </p:nvSpPr>
        <p:spPr/>
        <p:txBody>
          <a:bodyPr/>
          <a:lstStyle/>
          <a:p>
            <a:fld id="{B1CE5F98-5832-4AEA-AA2D-98E8A3F971F2}"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57</a:t>
            </a:fld>
            <a:endParaRPr lang="en-ZA"/>
          </a:p>
        </p:txBody>
      </p:sp>
    </p:spTree>
    <p:extLst>
      <p:ext uri="{BB962C8B-B14F-4D97-AF65-F5344CB8AC3E}">
        <p14:creationId xmlns:p14="http://schemas.microsoft.com/office/powerpoint/2010/main" val="3365869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a:t>Burials and/or cremation of the human remain that died of an infectious disease is carried out as prescribed in the Regulations Relating to the Management of Human Remains, Regulation No. R. 363 of 22 May 2013 as framed in terms of the National Health Act, 2003 (act No. 61 of 2003).</a:t>
            </a:r>
            <a:endParaRPr lang="en-ZA"/>
          </a:p>
        </p:txBody>
      </p:sp>
      <p:sp>
        <p:nvSpPr>
          <p:cNvPr id="4" name="Date Placeholder 3"/>
          <p:cNvSpPr>
            <a:spLocks noGrp="1"/>
          </p:cNvSpPr>
          <p:nvPr>
            <p:ph type="dt" idx="1"/>
          </p:nvPr>
        </p:nvSpPr>
        <p:spPr/>
        <p:txBody>
          <a:bodyPr/>
          <a:lstStyle/>
          <a:p>
            <a:fld id="{D541B8C6-17A1-445D-A04A-892336D8F80C}"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59</a:t>
            </a:fld>
            <a:endParaRPr lang="en-ZA"/>
          </a:p>
        </p:txBody>
      </p:sp>
    </p:spTree>
    <p:extLst>
      <p:ext uri="{BB962C8B-B14F-4D97-AF65-F5344CB8AC3E}">
        <p14:creationId xmlns:p14="http://schemas.microsoft.com/office/powerpoint/2010/main" val="47165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20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a:t>What is the curve?</a:t>
            </a:r>
            <a:br>
              <a:rPr lang="en-US"/>
            </a:br>
            <a:r>
              <a:rPr lang="en-US"/>
              <a:t>The “curve” refers to the projected number of people who will contract COVID-19 over a period of time.</a:t>
            </a:r>
          </a:p>
          <a:p>
            <a:r>
              <a:rPr lang="en-US"/>
              <a:t>A steep curve means an over-burdened health system.</a:t>
            </a:r>
            <a:br>
              <a:rPr lang="en-US"/>
            </a:br>
            <a:r>
              <a:rPr lang="en-US"/>
              <a:t>The curve takes on different shapes, depending on the virus’s infection rate. It could be a steep curve, in which the virus spreads aggressively. In this case, counts keep doubling at a consistent rate &amp; the total number of cases skyrocket to peak within a few weeks.</a:t>
            </a:r>
            <a:br>
              <a:rPr lang="en-US"/>
            </a:br>
            <a:r>
              <a:rPr lang="en-US"/>
              <a:t>Infection curves with a steep rise also have a steep fall. After the virus infects pretty much everyone who can be infected, case numbers begin to drop quickly too.</a:t>
            </a:r>
            <a:br>
              <a:rPr lang="en-US"/>
            </a:br>
            <a:r>
              <a:rPr lang="en-US"/>
              <a:t>The faster the infection curve rises, the quicker health care system will get overloaded beyond its capacity to treat people. That’s why the Minister of Health Dr Zweli Mkhize has said we must heed precautionary measures to #</a:t>
            </a:r>
            <a:r>
              <a:rPr lang="en-US" err="1"/>
              <a:t>flattenthecurve</a:t>
            </a:r>
            <a:r>
              <a:rPr lang="en-US"/>
              <a:t>.</a:t>
            </a:r>
          </a:p>
          <a:p>
            <a:r>
              <a:rPr lang="en-US"/>
              <a:t> </a:t>
            </a:r>
          </a:p>
          <a:p>
            <a:r>
              <a:rPr lang="en-US" b="1"/>
              <a:t>Why we want to flatten the curve</a:t>
            </a:r>
            <a:br>
              <a:rPr lang="en-US"/>
            </a:br>
            <a:r>
              <a:rPr lang="en-US"/>
              <a:t>A flatter curve assumes the same number of people ultimately get infected, but over a longer period of time. A slower infection rate means a less stressed health care system.</a:t>
            </a:r>
          </a:p>
          <a:p>
            <a:r>
              <a:rPr lang="en-US"/>
              <a:t> </a:t>
            </a:r>
          </a:p>
          <a:p>
            <a:r>
              <a:rPr lang="en-US" b="1"/>
              <a:t>How can you help flatten the curve?</a:t>
            </a:r>
            <a:endParaRPr lang="en-US"/>
          </a:p>
          <a:p>
            <a:r>
              <a:rPr lang="en-US"/>
              <a:t>Stay at home. That means no visitors or visiting, playdates, movies, meals at restaurants or even coffee with friends.</a:t>
            </a:r>
          </a:p>
          <a:p>
            <a:r>
              <a:rPr lang="en-US"/>
              <a:t>Pray at home.</a:t>
            </a:r>
          </a:p>
          <a:p>
            <a:r>
              <a:rPr lang="en-US"/>
              <a:t>Only go out if its absolutely necessary.</a:t>
            </a:r>
          </a:p>
          <a:p>
            <a:r>
              <a:rPr lang="en-US"/>
              <a:t>Take all precautions while at home &amp; while outside for any important work.</a:t>
            </a:r>
          </a:p>
          <a:p>
            <a:r>
              <a:rPr lang="en-US"/>
              <a:t>Be a responsible citizen by following instructions &amp; advice, &amp; educate others about measures in place to contain the spread of the virus.</a:t>
            </a:r>
          </a:p>
          <a:p>
            <a:r>
              <a:rPr lang="en-US"/>
              <a:t>Spread facts, not fear.</a:t>
            </a:r>
          </a:p>
          <a:p>
            <a:endParaRPr lang="en-US"/>
          </a:p>
          <a:p>
            <a:r>
              <a:rPr lang="en-US"/>
              <a:t>https://www.youtube.com/watch?v=d914EnpU4Fo </a:t>
            </a:r>
          </a:p>
          <a:p>
            <a:endParaRPr lang="en-US" b="1"/>
          </a:p>
        </p:txBody>
      </p:sp>
      <p:sp>
        <p:nvSpPr>
          <p:cNvPr id="4" name="Date Placeholder 3"/>
          <p:cNvSpPr>
            <a:spLocks noGrp="1"/>
          </p:cNvSpPr>
          <p:nvPr>
            <p:ph type="dt" idx="1"/>
          </p:nvPr>
        </p:nvSpPr>
        <p:spPr/>
        <p:txBody>
          <a:bodyPr/>
          <a:lstStyle/>
          <a:p>
            <a:fld id="{A4390552-70D0-4C52-8E7A-D11BEEABC2D1}"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66933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Source: https://who.sprinklr.com/</a:t>
            </a:r>
          </a:p>
          <a:p>
            <a:endParaRPr lang="en-ZA"/>
          </a:p>
          <a:p>
            <a:r>
              <a:rPr lang="en-ZA"/>
              <a:t>As of 28 April 2020</a:t>
            </a:r>
          </a:p>
          <a:p>
            <a:endParaRPr lang="en-ZA"/>
          </a:p>
          <a:p>
            <a:r>
              <a:rPr lang="en-ZA"/>
              <a:t>Check latest stats when presenting </a:t>
            </a:r>
          </a:p>
        </p:txBody>
      </p:sp>
      <p:sp>
        <p:nvSpPr>
          <p:cNvPr id="4" name="Date Placeholder 3"/>
          <p:cNvSpPr>
            <a:spLocks noGrp="1"/>
          </p:cNvSpPr>
          <p:nvPr>
            <p:ph type="dt" idx="1"/>
          </p:nvPr>
        </p:nvSpPr>
        <p:spPr/>
        <p:txBody>
          <a:bodyPr/>
          <a:lstStyle/>
          <a:p>
            <a:fld id="{16DA9729-A10D-4952-861D-C5C051085791}"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360759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Source: </a:t>
            </a:r>
            <a:r>
              <a:rPr lang="en-ZA" b="0"/>
              <a:t>https://sacoronavirus.co.za/category/press-releases-and-notices/</a:t>
            </a:r>
          </a:p>
          <a:p>
            <a:endParaRPr lang="en-ZA"/>
          </a:p>
          <a:p>
            <a:r>
              <a:rPr lang="en-ZA"/>
              <a:t>As of 8 April 2020</a:t>
            </a:r>
          </a:p>
          <a:p>
            <a:endParaRPr lang="en-ZA"/>
          </a:p>
          <a:p>
            <a:r>
              <a:rPr lang="en-ZA"/>
              <a:t>Check latest stats when presenting </a:t>
            </a:r>
          </a:p>
        </p:txBody>
      </p:sp>
      <p:sp>
        <p:nvSpPr>
          <p:cNvPr id="4" name="Date Placeholder 3"/>
          <p:cNvSpPr>
            <a:spLocks noGrp="1"/>
          </p:cNvSpPr>
          <p:nvPr>
            <p:ph type="dt" idx="1"/>
          </p:nvPr>
        </p:nvSpPr>
        <p:spPr/>
        <p:txBody>
          <a:bodyPr/>
          <a:lstStyle/>
          <a:p>
            <a:fld id="{16DA9729-A10D-4952-861D-C5C051085791}" type="datetime1">
              <a:rPr lang="en-US" smtClean="0"/>
              <a:t>6/13/2020</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12</a:t>
            </a:fld>
            <a:endParaRPr lang="en-ZA"/>
          </a:p>
        </p:txBody>
      </p:sp>
    </p:spTree>
    <p:extLst>
      <p:ext uri="{BB962C8B-B14F-4D97-AF65-F5344CB8AC3E}">
        <p14:creationId xmlns:p14="http://schemas.microsoft.com/office/powerpoint/2010/main" val="25277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46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a:t>Except while examining patients.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6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6/13/2020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95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Effective hand hygiene (HH) is a critical component of SP and ensures patient and staff safety </a:t>
            </a:r>
          </a:p>
          <a:p>
            <a:r>
              <a:rPr lang="en-US" sz="1200" kern="1200" baseline="0" dirty="0">
                <a:solidFill>
                  <a:schemeClr val="tx1"/>
                </a:solidFill>
                <a:latin typeface="+mn-lt"/>
                <a:ea typeface="+mn-ea"/>
                <a:cs typeface="+mn-cs"/>
              </a:rPr>
              <a:t>Liquid soap for washing hands must be available at each basin. </a:t>
            </a:r>
          </a:p>
          <a:p>
            <a:r>
              <a:rPr lang="en-US" sz="1200" kern="1200" baseline="0" dirty="0">
                <a:solidFill>
                  <a:schemeClr val="tx1"/>
                </a:solidFill>
                <a:latin typeface="+mn-lt"/>
                <a:ea typeface="+mn-ea"/>
                <a:cs typeface="+mn-cs"/>
              </a:rPr>
              <a:t>• Clean running water should be available </a:t>
            </a:r>
          </a:p>
          <a:p>
            <a:endParaRPr lang="en-ZA"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0552-70D0-4C52-8E7A-D11BEEABC2D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552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2389561" y="1484784"/>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89561" y="5373216"/>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4369" y="5805264"/>
            <a:ext cx="1110548" cy="1052736"/>
          </a:xfrm>
          <a:prstGeom prst="rect">
            <a:avLst/>
          </a:prstGeom>
        </p:spPr>
      </p:pic>
      <p:pic>
        <p:nvPicPr>
          <p:cNvPr id="2" name="Picture 2" descr="C:\Users\Schmim\Pictures\Logos\DOH_HiResLogo.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9513" y="5949282"/>
            <a:ext cx="2213992" cy="79851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6FD-5923-472B-828E-7E39826437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C7F1881-0AE3-482D-A8B9-1DA092F0CF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709BCB-DF83-48CF-9ABC-CD0F4C9CD0A1}"/>
              </a:ext>
            </a:extLst>
          </p:cNvPr>
          <p:cNvSpPr>
            <a:spLocks noGrp="1"/>
          </p:cNvSpPr>
          <p:nvPr>
            <p:ph type="dt" sz="half" idx="10"/>
          </p:nvPr>
        </p:nvSpPr>
        <p:spPr/>
        <p:txBody>
          <a:bodyPr/>
          <a:lstStyle/>
          <a:p>
            <a:fld id="{E059E44F-89DF-4985-87AE-61B55344B593}" type="datetimeFigureOut">
              <a:rPr lang="en-ZA" smtClean="0"/>
              <a:pPr/>
              <a:t>13 Jun 2020</a:t>
            </a:fld>
            <a:endParaRPr lang="en-ZA"/>
          </a:p>
        </p:txBody>
      </p:sp>
      <p:sp>
        <p:nvSpPr>
          <p:cNvPr id="5" name="Footer Placeholder 4">
            <a:extLst>
              <a:ext uri="{FF2B5EF4-FFF2-40B4-BE49-F238E27FC236}">
                <a16:creationId xmlns:a16="http://schemas.microsoft.com/office/drawing/2014/main" id="{0D27A11A-0C86-4D8E-B29B-CBE3037177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1D02CB0-46B4-4A17-A10F-9ACD44CC52D8}"/>
              </a:ext>
            </a:extLst>
          </p:cNvPr>
          <p:cNvSpPr>
            <a:spLocks noGrp="1"/>
          </p:cNvSpPr>
          <p:nvPr>
            <p:ph type="sldNum" sz="quarter" idx="12"/>
          </p:nvPr>
        </p:nvSpPr>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82311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6DCBB7-3A0A-4D6D-86D7-20060B1C06DB}"/>
              </a:ext>
            </a:extLst>
          </p:cNvPr>
          <p:cNvSpPr>
            <a:spLocks noGrp="1"/>
          </p:cNvSpPr>
          <p:nvPr>
            <p:ph type="dt" sz="half" idx="10"/>
          </p:nvPr>
        </p:nvSpPr>
        <p:spPr>
          <a:xfrm>
            <a:off x="628650" y="6356351"/>
            <a:ext cx="2057400" cy="365125"/>
          </a:xfrm>
          <a:prstGeom prst="rect">
            <a:avLst/>
          </a:prstGeom>
        </p:spPr>
        <p:txBody>
          <a:bodyPr/>
          <a:lstStyle/>
          <a:p>
            <a:fld id="{E059E44F-89DF-4985-87AE-61B55344B593}" type="datetimeFigureOut">
              <a:rPr lang="en-ZA" smtClean="0"/>
              <a:pPr/>
              <a:t>13 Jun 2020</a:t>
            </a:fld>
            <a:endParaRPr lang="en-ZA"/>
          </a:p>
        </p:txBody>
      </p:sp>
      <p:sp>
        <p:nvSpPr>
          <p:cNvPr id="5" name="Footer Placeholder 4">
            <a:extLst>
              <a:ext uri="{FF2B5EF4-FFF2-40B4-BE49-F238E27FC236}">
                <a16:creationId xmlns:a16="http://schemas.microsoft.com/office/drawing/2014/main" id="{FD163782-5D1D-45A9-BBEA-59AD1CA6A485}"/>
              </a:ext>
            </a:extLst>
          </p:cNvPr>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553AEDD-17A2-4245-86AE-6204725B5C0B}"/>
              </a:ext>
            </a:extLst>
          </p:cNvPr>
          <p:cNvSpPr>
            <a:spLocks noGrp="1"/>
          </p:cNvSpPr>
          <p:nvPr>
            <p:ph type="sldNum" sz="quarter" idx="12"/>
          </p:nvPr>
        </p:nvSpPr>
        <p:spPr>
          <a:xfrm>
            <a:off x="6457950" y="6356351"/>
            <a:ext cx="2057400" cy="365125"/>
          </a:xfrm>
          <a:prstGeom prst="rect">
            <a:avLst/>
          </a:prstGeom>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1990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2444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3" r:id="rId1"/>
    <p:sldLayoutId id="2147483660" r:id="rId2"/>
    <p:sldLayoutId id="2147483662"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ZnSjFr6J9H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3PmVJQUCm4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_YHe_QhABlk" TargetMode="Externa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youtu.be/gz3b64Nc3E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youtube.com/watch?time_continue=2&amp;v=Ded_AxFfJoQ&amp;feature=emb_logo"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0.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rCJ2rGG4X0&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endParaRPr lang="en-ZA" sz="2000" b="1">
              <a:latin typeface="Arial" panose="020B0604020202020204" pitchFamily="34" charset="0"/>
              <a:cs typeface="Arial" panose="020B0604020202020204" pitchFamily="34" charset="0"/>
            </a:endParaRPr>
          </a:p>
          <a:p>
            <a:endParaRPr lang="en-US" sz="2000" b="1">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2736751" y="1890029"/>
            <a:ext cx="5750024" cy="3293209"/>
          </a:xfrm>
          <a:prstGeom prst="rect">
            <a:avLst/>
          </a:prstGeom>
        </p:spPr>
        <p:txBody>
          <a:bodyPr wrap="square">
            <a:spAutoFit/>
          </a:bodyPr>
          <a:lstStyle/>
          <a:p>
            <a:r>
              <a:rPr lang="en-US" sz="4400" b="1" dirty="0"/>
              <a:t>COVID-19 Infection Prevention and Control Guidelines for South Africa</a:t>
            </a:r>
          </a:p>
          <a:p>
            <a:r>
              <a:rPr lang="en-US" sz="3200" b="1" dirty="0"/>
              <a:t>(Version 2 – May 2020)</a:t>
            </a:r>
          </a:p>
        </p:txBody>
      </p:sp>
      <p:pic>
        <p:nvPicPr>
          <p:cNvPr id="2" name="Picture 1">
            <a:extLst>
              <a:ext uri="{FF2B5EF4-FFF2-40B4-BE49-F238E27FC236}">
                <a16:creationId xmlns:a16="http://schemas.microsoft.com/office/drawing/2014/main" id="{A96D9406-D129-453A-946F-D3F7CBFAE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157" y="4343417"/>
            <a:ext cx="1976748" cy="1317831"/>
          </a:xfrm>
          <a:prstGeom prst="rect">
            <a:avLst/>
          </a:prstGeom>
        </p:spPr>
      </p:pic>
      <p:pic>
        <p:nvPicPr>
          <p:cNvPr id="3" name="Picture 2">
            <a:extLst>
              <a:ext uri="{FF2B5EF4-FFF2-40B4-BE49-F238E27FC236}">
                <a16:creationId xmlns:a16="http://schemas.microsoft.com/office/drawing/2014/main" id="{1A8233D6-E85D-4F6E-B187-2B68DEF538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157" y="2861530"/>
            <a:ext cx="1976748" cy="1350209"/>
          </a:xfrm>
          <a:prstGeom prst="rect">
            <a:avLst/>
          </a:prstGeom>
        </p:spPr>
      </p:pic>
      <p:pic>
        <p:nvPicPr>
          <p:cNvPr id="8" name="Picture Placeholder 5" descr="A close up of a piece of paper&#10;&#10;Description automatically generated">
            <a:extLst>
              <a:ext uri="{FF2B5EF4-FFF2-40B4-BE49-F238E27FC236}">
                <a16:creationId xmlns:a16="http://schemas.microsoft.com/office/drawing/2014/main" id="{7614F7A0-0D9D-44DD-921D-C3EE11DE90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157" y="1243792"/>
            <a:ext cx="1976748" cy="1486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360758" y="327025"/>
            <a:ext cx="3993358" cy="1630363"/>
          </a:xfrm>
        </p:spPr>
        <p:txBody>
          <a:bodyPr anchor="b">
            <a:normAutofit/>
          </a:bodyPr>
          <a:lstStyle/>
          <a:p>
            <a:r>
              <a:rPr lang="en-US" sz="3100" b="1" dirty="0">
                <a:solidFill>
                  <a:srgbClr val="EF7B2D"/>
                </a:solidFill>
                <a:cs typeface="Arial" panose="020B0604020202020204" pitchFamily="34" charset="0"/>
              </a:rPr>
              <a:t>What we know about coronavirus and disease (COVID-19)</a:t>
            </a:r>
            <a:endParaRPr lang="en-ZA" sz="3100" dirty="0">
              <a:solidFill>
                <a:srgbClr val="EF7B2D"/>
              </a:solidFill>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360759" y="2286001"/>
            <a:ext cx="3993357" cy="3919538"/>
          </a:xfrm>
        </p:spPr>
        <p:txBody>
          <a:bodyPr anchor="t">
            <a:normAutofit/>
          </a:bodyPr>
          <a:lstStyle/>
          <a:p>
            <a:pPr>
              <a:lnSpc>
                <a:spcPct val="90000"/>
              </a:lnSpc>
            </a:pPr>
            <a:r>
              <a:rPr lang="en-US" sz="1600" dirty="0"/>
              <a:t>Coronaviruses are a group of viruses belonging to the family of </a:t>
            </a:r>
            <a:r>
              <a:rPr lang="en-US" sz="1600" dirty="0" err="1"/>
              <a:t>Coronaviridae</a:t>
            </a:r>
            <a:r>
              <a:rPr lang="en-US" sz="1600" dirty="0"/>
              <a:t>, which infect both animals and humans</a:t>
            </a:r>
          </a:p>
          <a:p>
            <a:pPr>
              <a:lnSpc>
                <a:spcPct val="90000"/>
              </a:lnSpc>
            </a:pPr>
            <a:r>
              <a:rPr lang="en-US" sz="1600" dirty="0"/>
              <a:t>Human coronaviruses can cause mild disease similar to common cold, while other cause more  severe disease and examples are: </a:t>
            </a:r>
          </a:p>
          <a:p>
            <a:pPr lvl="1">
              <a:lnSpc>
                <a:spcPct val="90000"/>
              </a:lnSpc>
              <a:buFont typeface="Calibri" panose="020F0502020204030204" pitchFamily="34" charset="0"/>
              <a:buChar char="─"/>
            </a:pPr>
            <a:r>
              <a:rPr lang="en-US" sz="1600" dirty="0"/>
              <a:t>MERS (Middle East Respiratory Syndrome)</a:t>
            </a:r>
          </a:p>
          <a:p>
            <a:pPr lvl="1">
              <a:lnSpc>
                <a:spcPct val="90000"/>
              </a:lnSpc>
              <a:buFont typeface="Calibri" panose="020F0502020204030204" pitchFamily="34" charset="0"/>
              <a:buChar char="─"/>
            </a:pPr>
            <a:r>
              <a:rPr lang="en-US" sz="1600" dirty="0"/>
              <a:t>SARS (Severe Acute Respiratory Syndrome) </a:t>
            </a:r>
          </a:p>
          <a:p>
            <a:pPr>
              <a:lnSpc>
                <a:spcPct val="90000"/>
              </a:lnSpc>
            </a:pPr>
            <a:r>
              <a:rPr lang="en-US" sz="1600" dirty="0"/>
              <a:t>A new coronavirus that previously has not been identified in humans emerged in humans in Wuhan, China in December 2019  </a:t>
            </a:r>
          </a:p>
          <a:p>
            <a:pPr>
              <a:lnSpc>
                <a:spcPct val="90000"/>
              </a:lnSpc>
            </a:pPr>
            <a:endParaRPr lang="en-ZA" sz="1600" dirty="0"/>
          </a:p>
        </p:txBody>
      </p:sp>
      <p:pic>
        <p:nvPicPr>
          <p:cNvPr id="7" name="Picture 6" descr="A picture containing clock&#10;&#10;Description automatically generated">
            <a:extLst>
              <a:ext uri="{FF2B5EF4-FFF2-40B4-BE49-F238E27FC236}">
                <a16:creationId xmlns:a16="http://schemas.microsoft.com/office/drawing/2014/main" id="{F3B13D2A-BE09-4ADF-8185-59E7A9552AEE}"/>
              </a:ext>
            </a:extLst>
          </p:cNvPr>
          <p:cNvPicPr>
            <a:picLocks noChangeAspect="1"/>
          </p:cNvPicPr>
          <p:nvPr/>
        </p:nvPicPr>
        <p:blipFill rotWithShape="1">
          <a:blip r:embed="rId2">
            <a:extLst>
              <a:ext uri="{28A0092B-C50C-407E-A947-70E740481C1C}">
                <a14:useLocalDpi xmlns:a14="http://schemas.microsoft.com/office/drawing/2010/main" val="0"/>
              </a:ext>
            </a:extLst>
          </a:blip>
          <a:srcRect l="50241" r="4642" b="-1"/>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109861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5D09-7F9E-495D-BD3A-320D5FB1E956}"/>
              </a:ext>
            </a:extLst>
          </p:cNvPr>
          <p:cNvSpPr>
            <a:spLocks noGrp="1"/>
          </p:cNvSpPr>
          <p:nvPr>
            <p:ph type="title"/>
          </p:nvPr>
        </p:nvSpPr>
        <p:spPr>
          <a:xfrm>
            <a:off x="0" y="188639"/>
            <a:ext cx="9144000" cy="792089"/>
          </a:xfrm>
          <a:solidFill>
            <a:srgbClr val="005D28"/>
          </a:solidFill>
        </p:spPr>
        <p:txBody>
          <a:bodyPr>
            <a:normAutofit/>
          </a:bodyPr>
          <a:lstStyle/>
          <a:p>
            <a:r>
              <a:rPr lang="en-ZA" b="1">
                <a:solidFill>
                  <a:schemeClr val="bg1"/>
                </a:solidFill>
                <a:cs typeface="Arial" pitchFamily="34" charset="0"/>
              </a:rPr>
              <a:t>Epidemiology Global: WHO  </a:t>
            </a:r>
            <a:endParaRPr lang="en-ZA">
              <a:solidFill>
                <a:schemeClr val="bg1"/>
              </a:solidFill>
            </a:endParaRPr>
          </a:p>
        </p:txBody>
      </p:sp>
      <p:sp>
        <p:nvSpPr>
          <p:cNvPr id="7" name="Rectangle 6">
            <a:extLst>
              <a:ext uri="{FF2B5EF4-FFF2-40B4-BE49-F238E27FC236}">
                <a16:creationId xmlns:a16="http://schemas.microsoft.com/office/drawing/2014/main" id="{B33342CE-43DA-44E6-9344-342902D4A45A}"/>
              </a:ext>
            </a:extLst>
          </p:cNvPr>
          <p:cNvSpPr/>
          <p:nvPr/>
        </p:nvSpPr>
        <p:spPr>
          <a:xfrm>
            <a:off x="274766" y="1131550"/>
            <a:ext cx="8594468" cy="646331"/>
          </a:xfrm>
          <a:prstGeom prst="rect">
            <a:avLst/>
          </a:prstGeom>
        </p:spPr>
        <p:txBody>
          <a:bodyPr wrap="square">
            <a:spAutoFit/>
          </a:bodyPr>
          <a:lstStyle/>
          <a:p>
            <a:r>
              <a:rPr lang="en-US" b="1" dirty="0"/>
              <a:t>Globally</a:t>
            </a:r>
            <a:r>
              <a:rPr lang="en-US" dirty="0"/>
              <a:t>, as of </a:t>
            </a:r>
            <a:r>
              <a:rPr lang="en-US" b="1" dirty="0">
                <a:highlight>
                  <a:srgbClr val="FFFF00"/>
                </a:highlight>
              </a:rPr>
              <a:t>5 June 2020</a:t>
            </a:r>
            <a:r>
              <a:rPr lang="en-US" dirty="0"/>
              <a:t>, there have been </a:t>
            </a:r>
            <a:r>
              <a:rPr lang="en-US" b="1" dirty="0"/>
              <a:t>7</a:t>
            </a:r>
            <a:r>
              <a:rPr lang="en-ZA" b="1" dirty="0"/>
              <a:t>,533,177</a:t>
            </a:r>
            <a:r>
              <a:rPr lang="en-US" b="1" dirty="0"/>
              <a:t> confirmed cases </a:t>
            </a:r>
            <a:r>
              <a:rPr lang="en-US" dirty="0"/>
              <a:t>of COVID-19, including </a:t>
            </a:r>
            <a:r>
              <a:rPr lang="en-US" b="1" dirty="0"/>
              <a:t>422,770 </a:t>
            </a:r>
            <a:r>
              <a:rPr lang="en-US" dirty="0"/>
              <a:t>deaths, reported to WHO.</a:t>
            </a:r>
          </a:p>
        </p:txBody>
      </p:sp>
      <p:sp>
        <p:nvSpPr>
          <p:cNvPr id="9" name="TextBox 8">
            <a:extLst>
              <a:ext uri="{FF2B5EF4-FFF2-40B4-BE49-F238E27FC236}">
                <a16:creationId xmlns:a16="http://schemas.microsoft.com/office/drawing/2014/main" id="{3C5C0CF0-F713-44EF-852A-28928486EC72}"/>
              </a:ext>
            </a:extLst>
          </p:cNvPr>
          <p:cNvSpPr txBox="1"/>
          <p:nvPr/>
        </p:nvSpPr>
        <p:spPr>
          <a:xfrm>
            <a:off x="3210828" y="6395135"/>
            <a:ext cx="2400401" cy="276999"/>
          </a:xfrm>
          <a:prstGeom prst="rect">
            <a:avLst/>
          </a:prstGeom>
          <a:noFill/>
        </p:spPr>
        <p:txBody>
          <a:bodyPr wrap="none" rtlCol="0">
            <a:spAutoFit/>
          </a:bodyPr>
          <a:lstStyle/>
          <a:p>
            <a:r>
              <a:rPr lang="en-ZA" sz="1200" b="1" dirty="0"/>
              <a:t>Source: World Health Organisation</a:t>
            </a:r>
          </a:p>
        </p:txBody>
      </p:sp>
      <p:pic>
        <p:nvPicPr>
          <p:cNvPr id="11" name="Picture 10">
            <a:extLst>
              <a:ext uri="{FF2B5EF4-FFF2-40B4-BE49-F238E27FC236}">
                <a16:creationId xmlns:a16="http://schemas.microsoft.com/office/drawing/2014/main" id="{CC77C5EB-0089-4260-A2D0-7EBD51069BD5}"/>
              </a:ext>
            </a:extLst>
          </p:cNvPr>
          <p:cNvPicPr>
            <a:picLocks noChangeAspect="1"/>
          </p:cNvPicPr>
          <p:nvPr/>
        </p:nvPicPr>
        <p:blipFill rotWithShape="1">
          <a:blip r:embed="rId3"/>
          <a:srcRect r="7167"/>
          <a:stretch/>
        </p:blipFill>
        <p:spPr>
          <a:xfrm>
            <a:off x="5689619" y="2166317"/>
            <a:ext cx="3454380" cy="3840381"/>
          </a:xfrm>
          <a:prstGeom prst="rect">
            <a:avLst/>
          </a:prstGeom>
        </p:spPr>
      </p:pic>
      <p:pic>
        <p:nvPicPr>
          <p:cNvPr id="4" name="Picture 3">
            <a:extLst>
              <a:ext uri="{FF2B5EF4-FFF2-40B4-BE49-F238E27FC236}">
                <a16:creationId xmlns:a16="http://schemas.microsoft.com/office/drawing/2014/main" id="{3D9E8AA9-D775-4EBF-A087-69C72345851A}"/>
              </a:ext>
            </a:extLst>
          </p:cNvPr>
          <p:cNvPicPr>
            <a:picLocks noChangeAspect="1"/>
          </p:cNvPicPr>
          <p:nvPr/>
        </p:nvPicPr>
        <p:blipFill rotWithShape="1">
          <a:blip r:embed="rId4"/>
          <a:srcRect l="10838" r="13364" b="9687"/>
          <a:stretch/>
        </p:blipFill>
        <p:spPr>
          <a:xfrm>
            <a:off x="0" y="2166317"/>
            <a:ext cx="5689620" cy="3840381"/>
          </a:xfrm>
          <a:prstGeom prst="rect">
            <a:avLst/>
          </a:prstGeom>
        </p:spPr>
      </p:pic>
    </p:spTree>
    <p:extLst>
      <p:ext uri="{BB962C8B-B14F-4D97-AF65-F5344CB8AC3E}">
        <p14:creationId xmlns:p14="http://schemas.microsoft.com/office/powerpoint/2010/main" val="76678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6258D-079E-4F27-B5AF-F308A59C0962}"/>
              </a:ext>
            </a:extLst>
          </p:cNvPr>
          <p:cNvPicPr>
            <a:picLocks noChangeAspect="1"/>
          </p:cNvPicPr>
          <p:nvPr/>
        </p:nvPicPr>
        <p:blipFill>
          <a:blip r:embed="rId3"/>
          <a:stretch>
            <a:fillRect/>
          </a:stretch>
        </p:blipFill>
        <p:spPr>
          <a:xfrm>
            <a:off x="0" y="-293282"/>
            <a:ext cx="9144000" cy="2139461"/>
          </a:xfrm>
          <a:prstGeom prst="rect">
            <a:avLst/>
          </a:prstGeom>
        </p:spPr>
      </p:pic>
      <p:pic>
        <p:nvPicPr>
          <p:cNvPr id="1026" name="Picture 2">
            <a:extLst>
              <a:ext uri="{FF2B5EF4-FFF2-40B4-BE49-F238E27FC236}">
                <a16:creationId xmlns:a16="http://schemas.microsoft.com/office/drawing/2014/main" id="{66D4A8E5-1B1B-43DF-929B-D823040874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226" b="17869"/>
          <a:stretch/>
        </p:blipFill>
        <p:spPr bwMode="auto">
          <a:xfrm>
            <a:off x="850604" y="1988288"/>
            <a:ext cx="7070652" cy="486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4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4E76A-D839-4BF2-97D7-2C5D25CF3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2" hidden="1">
            <a:extLst>
              <a:ext uri="{FF2B5EF4-FFF2-40B4-BE49-F238E27FC236}">
                <a16:creationId xmlns:a16="http://schemas.microsoft.com/office/drawing/2014/main" id="{63A98FE7-AE9A-4046-80E8-EEBF3A327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0552" y="-2233380"/>
            <a:ext cx="4682893" cy="9144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hidden="1">
            <a:extLst>
              <a:ext uri="{FF2B5EF4-FFF2-40B4-BE49-F238E27FC236}">
                <a16:creationId xmlns:a16="http://schemas.microsoft.com/office/drawing/2014/main" id="{E93E621B-D6AB-49DF-9904-577EBDB232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69229" y="73152"/>
            <a:ext cx="1005658" cy="223819"/>
            <a:chOff x="5394960" y="73152"/>
            <a:chExt cx="1340860" cy="223819"/>
          </a:xfrm>
        </p:grpSpPr>
        <p:sp>
          <p:nvSpPr>
            <p:cNvPr id="19" name="Rectangle 64">
              <a:extLst>
                <a:ext uri="{FF2B5EF4-FFF2-40B4-BE49-F238E27FC236}">
                  <a16:creationId xmlns:a16="http://schemas.microsoft.com/office/drawing/2014/main" id="{9A30311C-B468-492D-93C1-A69F54DEE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63415"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82E971F-2D43-4DF6-9814-6586C591C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63415"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BDFC723-EFE9-4B3D-9139-B7CEEE2CB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1302"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5604D1A-910F-43BF-B278-2CF6E474A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1302"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AB7395E-654B-42BA-96DD-FCE9A4920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9188"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6CA0029-B650-4B83-AE70-60DC045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9188"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C628DF9-C1B6-40F8-AE2D-40842A73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37074"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D1657DD-F34D-4536-A723-46A26BE49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37074"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41DC4EB-BC23-4C1A-A799-C90E60231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94960"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184480A-9198-46CF-AC93-AEEED77C5A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94960"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09F10C44-932A-4F5D-B572-BB42B1DFF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3986"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32D0AD5-0F90-46EA-9656-DEDAA8CBB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3986"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3F954DFE-DFAE-4A55-A8C8-02A66B779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1873"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9965803-6163-4875-B01F-8291BF75B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1873"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0FB19FE-CC5E-426D-8AF1-AE64C2A8C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9759"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4E28BA1-6CC4-42E7-844E-6AA69C8FE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9759"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504DDB1-52FB-4ABD-96F9-7D6D75F0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47645"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0029ECB-14C6-4126-B089-07DE3817E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47645"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5994F0D-C6AF-42B4-903F-C4BA5E833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5531"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AD5F537-A062-4F1C-98F8-51E470AB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5531"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6">
            <a:extLst>
              <a:ext uri="{FF2B5EF4-FFF2-40B4-BE49-F238E27FC236}">
                <a16:creationId xmlns:a16="http://schemas.microsoft.com/office/drawing/2014/main" id="{F78C740C-2A0E-4241-82FF-3123C7BDB2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15478" y="1302154"/>
            <a:ext cx="8373254" cy="5549139"/>
          </a:xfrm>
          <a:prstGeom prst="rect">
            <a:avLst/>
          </a:prstGeom>
        </p:spPr>
      </p:pic>
      <p:sp>
        <p:nvSpPr>
          <p:cNvPr id="40" name="Rectangle 39" hidden="1">
            <a:extLst>
              <a:ext uri="{FF2B5EF4-FFF2-40B4-BE49-F238E27FC236}">
                <a16:creationId xmlns:a16="http://schemas.microsoft.com/office/drawing/2014/main" id="{5CBFA5F3-485A-45BA-A3F3-AE6B1A0EB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501384"/>
            <a:ext cx="9143998"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DA73C7-A6B7-425F-A633-53A08C9C02D7}"/>
              </a:ext>
            </a:extLst>
          </p:cNvPr>
          <p:cNvSpPr/>
          <p:nvPr/>
        </p:nvSpPr>
        <p:spPr>
          <a:xfrm>
            <a:off x="404119" y="199398"/>
            <a:ext cx="8395970" cy="923330"/>
          </a:xfrm>
          <a:prstGeom prst="rect">
            <a:avLst/>
          </a:prstGeom>
        </p:spPr>
        <p:txBody>
          <a:bodyPr wrap="square">
            <a:spAutoFit/>
          </a:bodyPr>
          <a:lstStyle/>
          <a:p>
            <a:r>
              <a:rPr lang="en-US" b="1" dirty="0">
                <a:latin typeface="Lato" panose="020F0502020204030203" pitchFamily="34" charset="0"/>
              </a:rPr>
              <a:t>COVID-19 can produce many symptoms that range in severity. Most people will experience mild symptoms, but some people may show no symptoms—while others may become dangerously ill.</a:t>
            </a:r>
            <a:endParaRPr lang="en-ZA" dirty="0"/>
          </a:p>
        </p:txBody>
      </p:sp>
    </p:spTree>
    <p:extLst>
      <p:ext uri="{BB962C8B-B14F-4D97-AF65-F5344CB8AC3E}">
        <p14:creationId xmlns:p14="http://schemas.microsoft.com/office/powerpoint/2010/main" val="146927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hidden="1">
            <a:extLst>
              <a:ext uri="{FF2B5EF4-FFF2-40B4-BE49-F238E27FC236}">
                <a16:creationId xmlns:a16="http://schemas.microsoft.com/office/drawing/2014/main" id="{0E6485AA-D096-4111-80DB-4F5DBB1195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40" name="Rectangle 39" hidden="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46808CA-D56B-4190-BC79-DCDABF90A51A}"/>
              </a:ext>
            </a:extLst>
          </p:cNvPr>
          <p:cNvSpPr/>
          <p:nvPr/>
        </p:nvSpPr>
        <p:spPr>
          <a:xfrm>
            <a:off x="1691680" y="1268760"/>
            <a:ext cx="6120680" cy="830997"/>
          </a:xfrm>
          <a:prstGeom prst="rect">
            <a:avLst/>
          </a:prstGeom>
        </p:spPr>
        <p:txBody>
          <a:bodyPr wrap="square">
            <a:spAutoFit/>
          </a:bodyPr>
          <a:lstStyle/>
          <a:p>
            <a:pPr lvl="0" algn="ctr">
              <a:spcAft>
                <a:spcPts val="600"/>
              </a:spcAft>
            </a:pPr>
            <a:r>
              <a:rPr lang="en-US" sz="2400" dirty="0"/>
              <a:t>There are two known routes of transmission (WHO recommendations) </a:t>
            </a:r>
          </a:p>
        </p:txBody>
      </p:sp>
      <p:graphicFrame>
        <p:nvGraphicFramePr>
          <p:cNvPr id="9" name="Content Placeholder 2">
            <a:extLst>
              <a:ext uri="{FF2B5EF4-FFF2-40B4-BE49-F238E27FC236}">
                <a16:creationId xmlns:a16="http://schemas.microsoft.com/office/drawing/2014/main" id="{5173D36C-FA63-4A79-BEF0-8F08511F6471}"/>
              </a:ext>
            </a:extLst>
          </p:cNvPr>
          <p:cNvGraphicFramePr>
            <a:graphicFrameLocks noGrp="1"/>
          </p:cNvGraphicFramePr>
          <p:nvPr>
            <p:ph idx="1"/>
            <p:extLst>
              <p:ext uri="{D42A27DB-BD31-4B8C-83A1-F6EECF244321}">
                <p14:modId xmlns:p14="http://schemas.microsoft.com/office/powerpoint/2010/main" val="4049350475"/>
              </p:ext>
            </p:extLst>
          </p:nvPr>
        </p:nvGraphicFramePr>
        <p:xfrm>
          <a:off x="633113" y="215555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E5A2EF28-AB78-4F9F-B812-78CE73320EA8}"/>
              </a:ext>
            </a:extLst>
          </p:cNvPr>
          <p:cNvSpPr txBox="1">
            <a:spLocks/>
          </p:cNvSpPr>
          <p:nvPr/>
        </p:nvSpPr>
        <p:spPr>
          <a:xfrm>
            <a:off x="0" y="188639"/>
            <a:ext cx="9144000" cy="792089"/>
          </a:xfrm>
          <a:prstGeom prst="rect">
            <a:avLst/>
          </a:prstGeom>
          <a:solidFill>
            <a:srgbClr val="005D2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a:solidFill>
                  <a:schemeClr val="bg1"/>
                </a:solidFill>
                <a:cs typeface="Arial" pitchFamily="34" charset="0"/>
              </a:rPr>
              <a:t>Routes of Transmission</a:t>
            </a:r>
            <a:endParaRPr lang="en-ZA">
              <a:solidFill>
                <a:schemeClr val="bg1"/>
              </a:solidFill>
            </a:endParaRPr>
          </a:p>
        </p:txBody>
      </p:sp>
      <p:sp>
        <p:nvSpPr>
          <p:cNvPr id="15" name="Oval 14">
            <a:extLst>
              <a:ext uri="{FF2B5EF4-FFF2-40B4-BE49-F238E27FC236}">
                <a16:creationId xmlns:a16="http://schemas.microsoft.com/office/drawing/2014/main" id="{68ECFD71-504C-4B88-90DE-DEAC2EAE98D8}"/>
              </a:ext>
            </a:extLst>
          </p:cNvPr>
          <p:cNvSpPr/>
          <p:nvPr/>
        </p:nvSpPr>
        <p:spPr>
          <a:xfrm>
            <a:off x="2236314" y="2885375"/>
            <a:ext cx="424621" cy="461742"/>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dirty="0">
                <a:solidFill>
                  <a:srgbClr val="005D28"/>
                </a:solidFill>
                <a:latin typeface="Calibri Light" panose="020F0302020204030204" pitchFamily="34" charset="0"/>
                <a:cs typeface="Calibri Light" panose="020F0302020204030204" pitchFamily="34" charset="0"/>
              </a:rPr>
              <a:t>1</a:t>
            </a:r>
          </a:p>
        </p:txBody>
      </p:sp>
      <p:sp>
        <p:nvSpPr>
          <p:cNvPr id="16" name="Oval 15">
            <a:extLst>
              <a:ext uri="{FF2B5EF4-FFF2-40B4-BE49-F238E27FC236}">
                <a16:creationId xmlns:a16="http://schemas.microsoft.com/office/drawing/2014/main" id="{5A64C180-FF3F-420F-AE5F-5C7D77F0A01F}"/>
              </a:ext>
            </a:extLst>
          </p:cNvPr>
          <p:cNvSpPr/>
          <p:nvPr/>
        </p:nvSpPr>
        <p:spPr>
          <a:xfrm>
            <a:off x="6339032" y="2895250"/>
            <a:ext cx="424621" cy="419764"/>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dirty="0">
                <a:solidFill>
                  <a:srgbClr val="EF7B2D"/>
                </a:solidFill>
                <a:latin typeface="Calibri Light" panose="020F0302020204030204" pitchFamily="34" charset="0"/>
                <a:cs typeface="Calibri Light" panose="020F0302020204030204" pitchFamily="34" charset="0"/>
              </a:rPr>
              <a:t>2</a:t>
            </a:r>
          </a:p>
        </p:txBody>
      </p:sp>
    </p:spTree>
    <p:extLst>
      <p:ext uri="{BB962C8B-B14F-4D97-AF65-F5344CB8AC3E}">
        <p14:creationId xmlns:p14="http://schemas.microsoft.com/office/powerpoint/2010/main" val="179536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 with text and a white shirt&#10;&#10;Description automatically generated">
            <a:extLst>
              <a:ext uri="{FF2B5EF4-FFF2-40B4-BE49-F238E27FC236}">
                <a16:creationId xmlns:a16="http://schemas.microsoft.com/office/drawing/2014/main" id="{B488960B-B820-43A3-BA31-6488737AE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035"/>
            <a:ext cx="9144000" cy="6059929"/>
          </a:xfrm>
          <a:prstGeom prst="rect">
            <a:avLst/>
          </a:prstGeom>
        </p:spPr>
      </p:pic>
    </p:spTree>
    <p:extLst>
      <p:ext uri="{BB962C8B-B14F-4D97-AF65-F5344CB8AC3E}">
        <p14:creationId xmlns:p14="http://schemas.microsoft.com/office/powerpoint/2010/main" val="344319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CE4B65-36D5-4E64-AE97-A0233654CF2B}"/>
              </a:ext>
            </a:extLst>
          </p:cNvPr>
          <p:cNvSpPr txBox="1">
            <a:spLocks/>
          </p:cNvSpPr>
          <p:nvPr/>
        </p:nvSpPr>
        <p:spPr>
          <a:xfrm>
            <a:off x="-35350" y="123801"/>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t>Routes of Transmission </a:t>
            </a:r>
            <a:endParaRPr kumimoji="0" lang="en-ZA" sz="32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Content Placeholder 5">
            <a:extLst>
              <a:ext uri="{FF2B5EF4-FFF2-40B4-BE49-F238E27FC236}">
                <a16:creationId xmlns:a16="http://schemas.microsoft.com/office/drawing/2014/main" id="{337D9CE4-E768-478F-B219-236755721EC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4715" y="1672950"/>
            <a:ext cx="7823870" cy="5185050"/>
          </a:xfrm>
        </p:spPr>
      </p:pic>
      <p:sp>
        <p:nvSpPr>
          <p:cNvPr id="2" name="Rectangle 1">
            <a:extLst>
              <a:ext uri="{FF2B5EF4-FFF2-40B4-BE49-F238E27FC236}">
                <a16:creationId xmlns:a16="http://schemas.microsoft.com/office/drawing/2014/main" id="{83D56E61-12F5-46BF-986C-15ACCD48438F}"/>
              </a:ext>
            </a:extLst>
          </p:cNvPr>
          <p:cNvSpPr/>
          <p:nvPr/>
        </p:nvSpPr>
        <p:spPr>
          <a:xfrm>
            <a:off x="361950" y="935013"/>
            <a:ext cx="8553450" cy="646331"/>
          </a:xfrm>
          <a:prstGeom prst="rect">
            <a:avLst/>
          </a:prstGeom>
        </p:spPr>
        <p:txBody>
          <a:bodyPr wrap="square">
            <a:spAutoFit/>
          </a:bodyPr>
          <a:lstStyle/>
          <a:p>
            <a:r>
              <a:rPr lang="en-US" i="1" dirty="0">
                <a:solidFill>
                  <a:srgbClr val="313537"/>
                </a:solidFill>
                <a:latin typeface="Raleway" panose="020B0003030101060003" pitchFamily="34" charset="0"/>
              </a:rPr>
              <a:t>The figure below illustrates the difference between the distance travelled between droplet and airborne after aerosol generation through coughing or sneezing.</a:t>
            </a:r>
            <a:endParaRPr lang="en-ZA" dirty="0"/>
          </a:p>
        </p:txBody>
      </p:sp>
    </p:spTree>
    <p:extLst>
      <p:ext uri="{BB962C8B-B14F-4D97-AF65-F5344CB8AC3E}">
        <p14:creationId xmlns:p14="http://schemas.microsoft.com/office/powerpoint/2010/main" val="39935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B9A12-F015-49D6-A109-B8930B4C8C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9035"/>
            <a:ext cx="9144000" cy="6059928"/>
          </a:xfrm>
          <a:prstGeom prst="rect">
            <a:avLst/>
          </a:prstGeom>
        </p:spPr>
      </p:pic>
    </p:spTree>
    <p:extLst>
      <p:ext uri="{BB962C8B-B14F-4D97-AF65-F5344CB8AC3E}">
        <p14:creationId xmlns:p14="http://schemas.microsoft.com/office/powerpoint/2010/main" val="379252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C3F38F9-1085-49C1-943B-1CF3791D401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410828"/>
            <a:ext cx="9144000" cy="6059928"/>
          </a:xfrm>
        </p:spPr>
      </p:pic>
    </p:spTree>
    <p:extLst>
      <p:ext uri="{BB962C8B-B14F-4D97-AF65-F5344CB8AC3E}">
        <p14:creationId xmlns:p14="http://schemas.microsoft.com/office/powerpoint/2010/main" val="10617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A5B303-F280-4524-A895-88D04883F304}"/>
              </a:ext>
            </a:extLst>
          </p:cNvPr>
          <p:cNvSpPr>
            <a:spLocks noGrp="1"/>
          </p:cNvSpPr>
          <p:nvPr>
            <p:ph type="title"/>
          </p:nvPr>
        </p:nvSpPr>
        <p:spPr>
          <a:xfrm>
            <a:off x="1028048" y="1384685"/>
            <a:ext cx="3091481" cy="4084820"/>
          </a:xfrm>
        </p:spPr>
        <p:txBody>
          <a:bodyPr>
            <a:normAutofit/>
          </a:bodyPr>
          <a:lstStyle/>
          <a:p>
            <a:r>
              <a:rPr lang="en-US" sz="3500"/>
              <a:t> </a:t>
            </a:r>
            <a:r>
              <a:rPr lang="en-US" sz="3500" b="1"/>
              <a:t>Roles and Responsibilities of Health Care Workers (HCW)</a:t>
            </a:r>
            <a:br>
              <a:rPr lang="en-GB" sz="3500" b="1">
                <a:latin typeface="Arial" pitchFamily="34" charset="0"/>
                <a:cs typeface="Arial" pitchFamily="34" charset="0"/>
              </a:rPr>
            </a:br>
            <a:endParaRPr lang="en-ZA" sz="3500"/>
          </a:p>
        </p:txBody>
      </p:sp>
      <p:sp>
        <p:nvSpPr>
          <p:cNvPr id="32" name="Rectangle 31">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30F02E8-1F35-43BE-A910-FCE6CD9A6726}"/>
              </a:ext>
            </a:extLst>
          </p:cNvPr>
          <p:cNvSpPr>
            <a:spLocks noGrp="1"/>
          </p:cNvSpPr>
          <p:nvPr>
            <p:ph idx="1"/>
          </p:nvPr>
        </p:nvSpPr>
        <p:spPr>
          <a:xfrm>
            <a:off x="4860032" y="1124744"/>
            <a:ext cx="4176464" cy="4752528"/>
          </a:xfrm>
        </p:spPr>
        <p:txBody>
          <a:bodyPr anchor="ctr">
            <a:noAutofit/>
          </a:bodyPr>
          <a:lstStyle/>
          <a:p>
            <a:pPr marL="0" indent="0">
              <a:lnSpc>
                <a:spcPct val="90000"/>
              </a:lnSpc>
              <a:buNone/>
            </a:pPr>
            <a:r>
              <a:rPr lang="en-US" sz="2000"/>
              <a:t>HCWs have an ethical duty and a professional responsibility to act in the best interest of their patients, both as a group and as individuals. </a:t>
            </a:r>
          </a:p>
          <a:p>
            <a:pPr>
              <a:lnSpc>
                <a:spcPct val="90000"/>
              </a:lnSpc>
            </a:pPr>
            <a:endParaRPr lang="en-US" sz="2000"/>
          </a:p>
          <a:p>
            <a:pPr>
              <a:lnSpc>
                <a:spcPct val="90000"/>
              </a:lnSpc>
            </a:pPr>
            <a:r>
              <a:rPr lang="en-US" sz="2000"/>
              <a:t>Ensure </a:t>
            </a:r>
            <a:r>
              <a:rPr lang="en-US" sz="2000" b="1"/>
              <a:t>Respect</a:t>
            </a:r>
          </a:p>
          <a:p>
            <a:pPr>
              <a:lnSpc>
                <a:spcPct val="90000"/>
              </a:lnSpc>
            </a:pPr>
            <a:r>
              <a:rPr lang="en-US" sz="2000"/>
              <a:t>Ensure </a:t>
            </a:r>
            <a:r>
              <a:rPr lang="en-US" sz="2000" b="1"/>
              <a:t>Dignity</a:t>
            </a:r>
          </a:p>
          <a:p>
            <a:pPr>
              <a:lnSpc>
                <a:spcPct val="90000"/>
              </a:lnSpc>
            </a:pPr>
            <a:r>
              <a:rPr lang="en-US" sz="2000"/>
              <a:t>Ensure </a:t>
            </a:r>
            <a:r>
              <a:rPr lang="en-US" sz="2000" b="1"/>
              <a:t>Compassion for all clients and patients </a:t>
            </a:r>
          </a:p>
          <a:p>
            <a:pPr>
              <a:lnSpc>
                <a:spcPct val="90000"/>
              </a:lnSpc>
            </a:pPr>
            <a:r>
              <a:rPr lang="en-US" sz="2000"/>
              <a:t>Reduce </a:t>
            </a:r>
            <a:r>
              <a:rPr lang="en-US" sz="2000" b="1"/>
              <a:t>Stigma and discrimination </a:t>
            </a:r>
          </a:p>
          <a:p>
            <a:pPr marL="0" indent="0" algn="ctr">
              <a:lnSpc>
                <a:spcPct val="90000"/>
              </a:lnSpc>
              <a:buNone/>
            </a:pPr>
            <a:endParaRPr lang="en-US" sz="1600"/>
          </a:p>
          <a:p>
            <a:pPr marL="0" indent="0" algn="ctr">
              <a:lnSpc>
                <a:spcPct val="90000"/>
              </a:lnSpc>
              <a:buNone/>
            </a:pPr>
            <a:r>
              <a:rPr lang="en-US" sz="1600"/>
              <a:t>(WHO: 2020) </a:t>
            </a:r>
          </a:p>
        </p:txBody>
      </p:sp>
    </p:spTree>
    <p:extLst>
      <p:ext uri="{BB962C8B-B14F-4D97-AF65-F5344CB8AC3E}">
        <p14:creationId xmlns:p14="http://schemas.microsoft.com/office/powerpoint/2010/main" val="181034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602DC3-9AE9-41A8-A15E-4A92F171B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DE373-DB4E-444F-A714-A4B4D256DF06}"/>
              </a:ext>
            </a:extLst>
          </p:cNvPr>
          <p:cNvSpPr>
            <a:spLocks noGrp="1"/>
          </p:cNvSpPr>
          <p:nvPr>
            <p:ph type="ctrTitle"/>
          </p:nvPr>
        </p:nvSpPr>
        <p:spPr>
          <a:xfrm>
            <a:off x="977887" y="891541"/>
            <a:ext cx="4399642" cy="4074074"/>
          </a:xfrm>
        </p:spPr>
        <p:txBody>
          <a:bodyPr anchor="ctr">
            <a:normAutofit/>
          </a:bodyPr>
          <a:lstStyle/>
          <a:p>
            <a:pPr algn="l">
              <a:lnSpc>
                <a:spcPct val="90000"/>
              </a:lnSpc>
            </a:pPr>
            <a:r>
              <a:rPr lang="en-US" sz="4000"/>
              <a:t>COVID-19 Infection Prevention and Control Guidelines for South Africa </a:t>
            </a:r>
            <a:br>
              <a:rPr lang="en-US" sz="4000"/>
            </a:br>
            <a:br>
              <a:rPr lang="en-US" sz="4000"/>
            </a:br>
            <a:br>
              <a:rPr lang="en-US" sz="4000" b="1"/>
            </a:br>
            <a:endParaRPr lang="en-ZA" sz="4000"/>
          </a:p>
        </p:txBody>
      </p:sp>
      <p:sp>
        <p:nvSpPr>
          <p:cNvPr id="3" name="Subtitle 2">
            <a:extLst>
              <a:ext uri="{FF2B5EF4-FFF2-40B4-BE49-F238E27FC236}">
                <a16:creationId xmlns:a16="http://schemas.microsoft.com/office/drawing/2014/main" id="{40D55AD4-B8B2-4C4B-A597-F998BCE544D0}"/>
              </a:ext>
            </a:extLst>
          </p:cNvPr>
          <p:cNvSpPr>
            <a:spLocks noGrp="1"/>
          </p:cNvSpPr>
          <p:nvPr>
            <p:ph type="subTitle" idx="1"/>
          </p:nvPr>
        </p:nvSpPr>
        <p:spPr>
          <a:xfrm>
            <a:off x="924063" y="3717032"/>
            <a:ext cx="4399642" cy="921039"/>
          </a:xfrm>
        </p:spPr>
        <p:txBody>
          <a:bodyPr>
            <a:noAutofit/>
          </a:bodyPr>
          <a:lstStyle/>
          <a:p>
            <a:pPr algn="l"/>
            <a:r>
              <a:rPr lang="en-US" sz="3600" dirty="0"/>
              <a:t>Summary</a:t>
            </a:r>
            <a:r>
              <a:rPr lang="en-US" sz="3600" b="1" dirty="0"/>
              <a:t> </a:t>
            </a:r>
            <a:br>
              <a:rPr lang="en-US" sz="3600" b="1" dirty="0"/>
            </a:br>
            <a:r>
              <a:rPr lang="en-ZA" sz="3600" dirty="0"/>
              <a:t>May 2020</a:t>
            </a:r>
          </a:p>
        </p:txBody>
      </p:sp>
      <p:sp>
        <p:nvSpPr>
          <p:cNvPr id="18" name="Rectangle 17">
            <a:extLst>
              <a:ext uri="{FF2B5EF4-FFF2-40B4-BE49-F238E27FC236}">
                <a16:creationId xmlns:a16="http://schemas.microsoft.com/office/drawing/2014/main" id="{1FD8995B-B799-4347-9329-AB4302D71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B9930B-1C7C-4FD2-8FC6-263F72BA8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381" y="891540"/>
            <a:ext cx="3479390" cy="5071110"/>
          </a:xfrm>
          <a:prstGeom prst="rect">
            <a:avLst/>
          </a:prstGeom>
          <a:solidFill>
            <a:srgbClr val="005D28"/>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D28"/>
              </a:solidFill>
            </a:endParaRPr>
          </a:p>
        </p:txBody>
      </p:sp>
      <p:sp>
        <p:nvSpPr>
          <p:cNvPr id="4" name="Rectangle 3"/>
          <p:cNvSpPr/>
          <p:nvPr/>
        </p:nvSpPr>
        <p:spPr>
          <a:xfrm>
            <a:off x="6156176" y="1556792"/>
            <a:ext cx="2858059" cy="3477875"/>
          </a:xfrm>
          <a:prstGeom prst="rect">
            <a:avLst/>
          </a:prstGeom>
        </p:spPr>
        <p:txBody>
          <a:bodyPr wrap="square">
            <a:spAutoFit/>
          </a:bodyPr>
          <a:lstStyle/>
          <a:p>
            <a:pPr>
              <a:spcAft>
                <a:spcPts val="600"/>
              </a:spcAft>
            </a:pPr>
            <a:r>
              <a:rPr lang="en-US" sz="2200">
                <a:solidFill>
                  <a:schemeClr val="bg1"/>
                </a:solidFill>
              </a:rPr>
              <a:t>These are interim guidelines which are subject to change as the situation with COVID-19 develops in South Africa. The guidelines will be updated regularly based on WHO recommendations.</a:t>
            </a:r>
          </a:p>
        </p:txBody>
      </p:sp>
    </p:spTree>
    <p:extLst>
      <p:ext uri="{BB962C8B-B14F-4D97-AF65-F5344CB8AC3E}">
        <p14:creationId xmlns:p14="http://schemas.microsoft.com/office/powerpoint/2010/main" val="150497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898398" y="891539"/>
            <a:ext cx="4681714" cy="1346693"/>
          </a:xfrm>
        </p:spPr>
        <p:txBody>
          <a:bodyPr>
            <a:normAutofit fontScale="90000"/>
          </a:bodyPr>
          <a:lstStyle/>
          <a:p>
            <a:pPr algn="l"/>
            <a:r>
              <a:rPr lang="en-US" sz="3500" b="1">
                <a:cs typeface="Arial" panose="020B0604020202020204" pitchFamily="34" charset="0"/>
              </a:rPr>
              <a:t>Roles and Responsibilities of all HCW </a:t>
            </a:r>
          </a:p>
        </p:txBody>
      </p:sp>
      <p:sp>
        <p:nvSpPr>
          <p:cNvPr id="17" name="Rectangle 20">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898398" y="2098713"/>
            <a:ext cx="3745610" cy="4126244"/>
          </a:xfrm>
        </p:spPr>
        <p:txBody>
          <a:bodyPr>
            <a:noAutofit/>
          </a:bodyPr>
          <a:lstStyle/>
          <a:p>
            <a:r>
              <a:rPr lang="en-ZA" sz="1600"/>
              <a:t>Avoid exposing others to health and safety risks </a:t>
            </a:r>
          </a:p>
          <a:p>
            <a:r>
              <a:rPr lang="en-ZA" sz="1600"/>
              <a:t>Participate in employer provided occupational safety and health training </a:t>
            </a:r>
          </a:p>
          <a:p>
            <a:r>
              <a:rPr lang="en-ZA" sz="1600"/>
              <a:t>Use provided protocols to assess, triage and treat patients </a:t>
            </a:r>
          </a:p>
          <a:p>
            <a:r>
              <a:rPr lang="en-ZA" sz="1600"/>
              <a:t>Treat patients with respect, compassion and dignity </a:t>
            </a:r>
          </a:p>
          <a:p>
            <a:r>
              <a:rPr lang="en-ZA" sz="1600"/>
              <a:t>Maintain patient privacy and confidentiality </a:t>
            </a:r>
          </a:p>
          <a:p>
            <a:r>
              <a:rPr lang="en-US" sz="1600"/>
              <a:t>Understand and adhere to the relevant policies and procedures</a:t>
            </a:r>
            <a:endParaRPr lang="en-ZA" sz="1600"/>
          </a:p>
          <a:p>
            <a:r>
              <a:rPr lang="en-ZA" sz="1600" b="1">
                <a:solidFill>
                  <a:srgbClr val="FF0000"/>
                </a:solidFill>
              </a:rPr>
              <a:t>Self-monitor for signs of illness and self-isolate and report illness to managers, if it occurs</a:t>
            </a:r>
          </a:p>
          <a:p>
            <a:pPr>
              <a:lnSpc>
                <a:spcPct val="90000"/>
              </a:lnSpc>
            </a:pPr>
            <a:endParaRPr lang="en-ZA" sz="1400"/>
          </a:p>
        </p:txBody>
      </p:sp>
      <p:pic>
        <p:nvPicPr>
          <p:cNvPr id="7" name="Picture 6">
            <a:extLst>
              <a:ext uri="{FF2B5EF4-FFF2-40B4-BE49-F238E27FC236}">
                <a16:creationId xmlns:a16="http://schemas.microsoft.com/office/drawing/2014/main" id="{F3B13D2A-BE09-4ADF-8185-59E7A9552A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98277" y="1844824"/>
            <a:ext cx="4245493" cy="439248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0859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CE4B65-36D5-4E64-AE97-A0233654CF2B}"/>
              </a:ext>
            </a:extLst>
          </p:cNvPr>
          <p:cNvSpPr txBox="1">
            <a:spLocks/>
          </p:cNvSpPr>
          <p:nvPr/>
        </p:nvSpPr>
        <p:spPr>
          <a:xfrm>
            <a:off x="-35350" y="123801"/>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a:latin typeface="Calibri" panose="020F0502020204030204" pitchFamily="34" charset="0"/>
              </a:rPr>
              <a:t>Health Care Worker Responsibilities </a:t>
            </a:r>
            <a:endParaRPr lang="en-ZA" sz="3600">
              <a:latin typeface="Calibri" panose="020F0502020204030204" pitchFamily="34" charset="0"/>
            </a:endParaRPr>
          </a:p>
        </p:txBody>
      </p:sp>
      <p:sp>
        <p:nvSpPr>
          <p:cNvPr id="3" name="Rectangle 2">
            <a:extLst>
              <a:ext uri="{FF2B5EF4-FFF2-40B4-BE49-F238E27FC236}">
                <a16:creationId xmlns:a16="http://schemas.microsoft.com/office/drawing/2014/main" id="{F34FC1FC-E1D6-493B-9ABD-52AC0257428B}"/>
              </a:ext>
            </a:extLst>
          </p:cNvPr>
          <p:cNvSpPr/>
          <p:nvPr/>
        </p:nvSpPr>
        <p:spPr>
          <a:xfrm>
            <a:off x="251520" y="917521"/>
            <a:ext cx="8892480" cy="338554"/>
          </a:xfrm>
          <a:prstGeom prst="rect">
            <a:avLst/>
          </a:prstGeom>
        </p:spPr>
        <p:txBody>
          <a:bodyPr wrap="square">
            <a:spAutoFit/>
          </a:bodyPr>
          <a:lstStyle/>
          <a:p>
            <a:pPr algn="ctr"/>
            <a:r>
              <a:rPr lang="en-ZA" sz="1600" dirty="0">
                <a:latin typeface="Raleway" panose="020B0003030101060003" pitchFamily="34" charset="0"/>
              </a:rPr>
              <a:t>Responsibilities of HCW to all clients with suspected or confirmed COVID-19</a:t>
            </a:r>
          </a:p>
        </p:txBody>
      </p:sp>
      <p:pic>
        <p:nvPicPr>
          <p:cNvPr id="5" name="Picture 4">
            <a:extLst>
              <a:ext uri="{FF2B5EF4-FFF2-40B4-BE49-F238E27FC236}">
                <a16:creationId xmlns:a16="http://schemas.microsoft.com/office/drawing/2014/main" id="{B8160511-7500-44AE-8AFD-2E099FCB16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95" y="1422973"/>
            <a:ext cx="8201067" cy="5435027"/>
          </a:xfrm>
          <a:prstGeom prst="rect">
            <a:avLst/>
          </a:prstGeom>
        </p:spPr>
      </p:pic>
    </p:spTree>
    <p:extLst>
      <p:ext uri="{BB962C8B-B14F-4D97-AF65-F5344CB8AC3E}">
        <p14:creationId xmlns:p14="http://schemas.microsoft.com/office/powerpoint/2010/main" val="225186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A5B303-F280-4524-A895-88D04883F304}"/>
              </a:ext>
            </a:extLst>
          </p:cNvPr>
          <p:cNvSpPr>
            <a:spLocks noGrp="1"/>
          </p:cNvSpPr>
          <p:nvPr>
            <p:ph type="title"/>
          </p:nvPr>
        </p:nvSpPr>
        <p:spPr>
          <a:xfrm>
            <a:off x="653558" y="454481"/>
            <a:ext cx="3611166" cy="4084820"/>
          </a:xfrm>
        </p:spPr>
        <p:txBody>
          <a:bodyPr>
            <a:normAutofit/>
          </a:bodyPr>
          <a:lstStyle/>
          <a:p>
            <a:r>
              <a:rPr lang="en-US" sz="3500"/>
              <a:t> </a:t>
            </a:r>
            <a:r>
              <a:rPr lang="en-ZA" sz="4000" b="1">
                <a:cs typeface="Arial" panose="020B0604020202020204" pitchFamily="34" charset="0"/>
              </a:rPr>
              <a:t>General IPC Precautions – All Staff </a:t>
            </a:r>
            <a:br>
              <a:rPr lang="en-ZA" sz="4000" b="1">
                <a:cs typeface="Arial" panose="020B0604020202020204" pitchFamily="34" charset="0"/>
              </a:rPr>
            </a:br>
            <a:br>
              <a:rPr lang="en-ZA" sz="4000" b="1">
                <a:cs typeface="Arial" panose="020B0604020202020204" pitchFamily="34" charset="0"/>
              </a:rPr>
            </a:br>
            <a:endParaRPr lang="en-ZA" sz="4000" b="1">
              <a:cs typeface="Arial" panose="020B0604020202020204" pitchFamily="34" charset="0"/>
            </a:endParaRPr>
          </a:p>
        </p:txBody>
      </p:sp>
      <p:sp>
        <p:nvSpPr>
          <p:cNvPr id="32" name="Rectangle 31">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30F02E8-1F35-43BE-A910-FCE6CD9A6726}"/>
              </a:ext>
            </a:extLst>
          </p:cNvPr>
          <p:cNvSpPr>
            <a:spLocks noGrp="1"/>
          </p:cNvSpPr>
          <p:nvPr>
            <p:ph idx="1"/>
          </p:nvPr>
        </p:nvSpPr>
        <p:spPr>
          <a:xfrm>
            <a:off x="5186553" y="1268760"/>
            <a:ext cx="3957217" cy="4896544"/>
          </a:xfrm>
        </p:spPr>
        <p:txBody>
          <a:bodyPr anchor="t">
            <a:noAutofit/>
          </a:bodyPr>
          <a:lstStyle/>
          <a:p>
            <a:pPr marL="0" indent="0">
              <a:buNone/>
            </a:pPr>
            <a:r>
              <a:rPr lang="en-US" sz="1800"/>
              <a:t>Frequent hand washing and use of alcohol-based hand rub (ABHR) </a:t>
            </a:r>
          </a:p>
          <a:p>
            <a:pPr marL="0" indent="0">
              <a:buNone/>
            </a:pPr>
            <a:endParaRPr lang="en-US" sz="1800"/>
          </a:p>
          <a:p>
            <a:pPr marL="0" indent="0">
              <a:buNone/>
            </a:pPr>
            <a:r>
              <a:rPr lang="en-US" sz="1800"/>
              <a:t>Correct cough etiquette and respiratory hygiene</a:t>
            </a:r>
            <a:br>
              <a:rPr lang="en-US" sz="1800"/>
            </a:br>
            <a:endParaRPr lang="en-US" sz="1800"/>
          </a:p>
          <a:p>
            <a:pPr marL="0" indent="0">
              <a:buNone/>
            </a:pPr>
            <a:r>
              <a:rPr lang="en-US" sz="1800"/>
              <a:t>Social distancing: Keep a distance of 1.5 to 2 m when in contact with other people except during patient’s examination or procedure</a:t>
            </a:r>
          </a:p>
          <a:p>
            <a:pPr marL="0" indent="0">
              <a:buNone/>
            </a:pPr>
            <a:br>
              <a:rPr lang="en-US" sz="1800"/>
            </a:br>
            <a:r>
              <a:rPr lang="en-US" sz="1800"/>
              <a:t>Do not touch your face unless your hands are clean </a:t>
            </a:r>
          </a:p>
          <a:p>
            <a:pPr marL="0" indent="0">
              <a:buNone/>
            </a:pPr>
            <a:br>
              <a:rPr lang="en-US" sz="1800"/>
            </a:br>
            <a:r>
              <a:rPr lang="en-US" sz="1800"/>
              <a:t>PPE is necessary at the workplace  </a:t>
            </a:r>
          </a:p>
        </p:txBody>
      </p:sp>
      <p:sp>
        <p:nvSpPr>
          <p:cNvPr id="7" name="Oval 6">
            <a:extLst>
              <a:ext uri="{FF2B5EF4-FFF2-40B4-BE49-F238E27FC236}">
                <a16:creationId xmlns:a16="http://schemas.microsoft.com/office/drawing/2014/main" id="{94FDA9CA-5179-4FE7-9AA6-41181945EC20}"/>
              </a:ext>
            </a:extLst>
          </p:cNvPr>
          <p:cNvSpPr/>
          <p:nvPr/>
        </p:nvSpPr>
        <p:spPr>
          <a:xfrm>
            <a:off x="4770779" y="3484819"/>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3</a:t>
            </a:r>
          </a:p>
        </p:txBody>
      </p:sp>
      <p:sp>
        <p:nvSpPr>
          <p:cNvPr id="8" name="Oval 7">
            <a:extLst>
              <a:ext uri="{FF2B5EF4-FFF2-40B4-BE49-F238E27FC236}">
                <a16:creationId xmlns:a16="http://schemas.microsoft.com/office/drawing/2014/main" id="{EC9CA2E5-1602-4B23-819A-A75611A5C492}"/>
              </a:ext>
            </a:extLst>
          </p:cNvPr>
          <p:cNvSpPr/>
          <p:nvPr/>
        </p:nvSpPr>
        <p:spPr>
          <a:xfrm>
            <a:off x="4758859" y="2287009"/>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2</a:t>
            </a:r>
          </a:p>
        </p:txBody>
      </p:sp>
      <p:sp>
        <p:nvSpPr>
          <p:cNvPr id="9" name="Oval 8">
            <a:extLst>
              <a:ext uri="{FF2B5EF4-FFF2-40B4-BE49-F238E27FC236}">
                <a16:creationId xmlns:a16="http://schemas.microsoft.com/office/drawing/2014/main" id="{88BDD36C-945C-4FA2-B065-740F4E4E0ECB}"/>
              </a:ext>
            </a:extLst>
          </p:cNvPr>
          <p:cNvSpPr/>
          <p:nvPr/>
        </p:nvSpPr>
        <p:spPr>
          <a:xfrm>
            <a:off x="4761699" y="1366420"/>
            <a:ext cx="424621" cy="419764"/>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1</a:t>
            </a:r>
          </a:p>
        </p:txBody>
      </p:sp>
      <p:sp>
        <p:nvSpPr>
          <p:cNvPr id="10" name="Oval 9">
            <a:extLst>
              <a:ext uri="{FF2B5EF4-FFF2-40B4-BE49-F238E27FC236}">
                <a16:creationId xmlns:a16="http://schemas.microsoft.com/office/drawing/2014/main" id="{1839EF27-E0FF-4885-87A1-9FF4ED38C8D9}"/>
              </a:ext>
            </a:extLst>
          </p:cNvPr>
          <p:cNvSpPr/>
          <p:nvPr/>
        </p:nvSpPr>
        <p:spPr>
          <a:xfrm>
            <a:off x="4758858" y="4590052"/>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4</a:t>
            </a:r>
          </a:p>
        </p:txBody>
      </p:sp>
      <p:sp>
        <p:nvSpPr>
          <p:cNvPr id="11" name="Oval 10">
            <a:extLst>
              <a:ext uri="{FF2B5EF4-FFF2-40B4-BE49-F238E27FC236}">
                <a16:creationId xmlns:a16="http://schemas.microsoft.com/office/drawing/2014/main" id="{6EC5BA7C-5130-4E94-A8F4-63B7E5A13471}"/>
              </a:ext>
            </a:extLst>
          </p:cNvPr>
          <p:cNvSpPr/>
          <p:nvPr/>
        </p:nvSpPr>
        <p:spPr>
          <a:xfrm>
            <a:off x="4758857" y="5364052"/>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5</a:t>
            </a:r>
          </a:p>
        </p:txBody>
      </p:sp>
      <p:grpSp>
        <p:nvGrpSpPr>
          <p:cNvPr id="19" name="Group 18">
            <a:extLst>
              <a:ext uri="{FF2B5EF4-FFF2-40B4-BE49-F238E27FC236}">
                <a16:creationId xmlns:a16="http://schemas.microsoft.com/office/drawing/2014/main" id="{34FB4EF0-A7D7-4AAF-B77D-F73A7DA19CEA}"/>
              </a:ext>
            </a:extLst>
          </p:cNvPr>
          <p:cNvGrpSpPr/>
          <p:nvPr/>
        </p:nvGrpSpPr>
        <p:grpSpPr>
          <a:xfrm>
            <a:off x="541782" y="3293114"/>
            <a:ext cx="4039065" cy="2656166"/>
            <a:chOff x="93427" y="2346619"/>
            <a:chExt cx="4572001" cy="3122886"/>
          </a:xfrm>
        </p:grpSpPr>
        <p:pic>
          <p:nvPicPr>
            <p:cNvPr id="18" name="Picture 17" descr="People around each other&#10;&#10;Description automatically generated">
              <a:extLst>
                <a:ext uri="{FF2B5EF4-FFF2-40B4-BE49-F238E27FC236}">
                  <a16:creationId xmlns:a16="http://schemas.microsoft.com/office/drawing/2014/main" id="{8A1DF652-110F-41FC-BFE0-2B28A5F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27" y="2346619"/>
              <a:ext cx="4572001" cy="3122886"/>
            </a:xfrm>
            <a:prstGeom prst="rect">
              <a:avLst/>
            </a:prstGeom>
          </p:spPr>
        </p:pic>
        <p:sp>
          <p:nvSpPr>
            <p:cNvPr id="4" name="Rectangle 3">
              <a:extLst>
                <a:ext uri="{FF2B5EF4-FFF2-40B4-BE49-F238E27FC236}">
                  <a16:creationId xmlns:a16="http://schemas.microsoft.com/office/drawing/2014/main" id="{D4F832BB-639E-4544-9BED-A77E541A9ED9}"/>
                </a:ext>
              </a:extLst>
            </p:cNvPr>
            <p:cNvSpPr/>
            <p:nvPr/>
          </p:nvSpPr>
          <p:spPr>
            <a:xfrm>
              <a:off x="1427678" y="3717032"/>
              <a:ext cx="1848177" cy="1555983"/>
            </a:xfrm>
            <a:prstGeom prst="rect">
              <a:avLst/>
            </a:prstGeom>
            <a:solidFill>
              <a:schemeClr val="bg1">
                <a:lumMod val="95000"/>
              </a:schemeClr>
            </a:solidFill>
          </p:spPr>
          <p:txBody>
            <a:bodyPr wrap="square">
              <a:spAutoFit/>
            </a:bodyPr>
            <a:lstStyle/>
            <a:p>
              <a:r>
                <a:rPr lang="en-US" sz="1600" b="1">
                  <a:solidFill>
                    <a:srgbClr val="EF7B2D"/>
                  </a:solidFill>
                </a:rPr>
                <a:t>Clinical, Security, Food Aids, Cleaning Staff, Nurses, and Doctors </a:t>
              </a:r>
              <a:endParaRPr lang="en-ZA" sz="1600" b="1"/>
            </a:p>
          </p:txBody>
        </p:sp>
      </p:grpSp>
    </p:spTree>
    <p:extLst>
      <p:ext uri="{BB962C8B-B14F-4D97-AF65-F5344CB8AC3E}">
        <p14:creationId xmlns:p14="http://schemas.microsoft.com/office/powerpoint/2010/main" val="276861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A5B303-F280-4524-A895-88D04883F304}"/>
              </a:ext>
            </a:extLst>
          </p:cNvPr>
          <p:cNvSpPr>
            <a:spLocks noGrp="1"/>
          </p:cNvSpPr>
          <p:nvPr>
            <p:ph type="title"/>
          </p:nvPr>
        </p:nvSpPr>
        <p:spPr>
          <a:xfrm>
            <a:off x="672802" y="1384685"/>
            <a:ext cx="3611166" cy="4084820"/>
          </a:xfrm>
        </p:spPr>
        <p:txBody>
          <a:bodyPr>
            <a:normAutofit fontScale="90000"/>
          </a:bodyPr>
          <a:lstStyle/>
          <a:p>
            <a:r>
              <a:rPr lang="en-US" sz="3500"/>
              <a:t> </a:t>
            </a:r>
            <a:r>
              <a:rPr lang="en-ZA" sz="4000" b="1">
                <a:cs typeface="Arial" panose="020B0604020202020204" pitchFamily="34" charset="0"/>
              </a:rPr>
              <a:t>General IPC Precautions – Laboratory and Clinical Staff</a:t>
            </a:r>
            <a:br>
              <a:rPr lang="en-ZA" sz="4000" b="1">
                <a:cs typeface="Arial" panose="020B0604020202020204" pitchFamily="34" charset="0"/>
              </a:rPr>
            </a:br>
            <a:br>
              <a:rPr lang="en-ZA" sz="4000" b="1">
                <a:cs typeface="Arial" panose="020B0604020202020204" pitchFamily="34" charset="0"/>
              </a:rPr>
            </a:br>
            <a:br>
              <a:rPr lang="en-ZA" sz="4000" b="1"/>
            </a:br>
            <a:endParaRPr lang="en-ZA" sz="4000" b="1">
              <a:cs typeface="Arial" panose="020B0604020202020204" pitchFamily="34" charset="0"/>
            </a:endParaRPr>
          </a:p>
        </p:txBody>
      </p:sp>
      <p:sp>
        <p:nvSpPr>
          <p:cNvPr id="32" name="Rectangle 31">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30F02E8-1F35-43BE-A910-FCE6CD9A6726}"/>
              </a:ext>
            </a:extLst>
          </p:cNvPr>
          <p:cNvSpPr>
            <a:spLocks noGrp="1"/>
          </p:cNvSpPr>
          <p:nvPr>
            <p:ph idx="1"/>
          </p:nvPr>
        </p:nvSpPr>
        <p:spPr>
          <a:xfrm>
            <a:off x="5186553" y="1268760"/>
            <a:ext cx="3957217" cy="4896544"/>
          </a:xfrm>
        </p:spPr>
        <p:txBody>
          <a:bodyPr anchor="t">
            <a:noAutofit/>
          </a:bodyPr>
          <a:lstStyle/>
          <a:p>
            <a:pPr marL="0" indent="0">
              <a:buNone/>
            </a:pPr>
            <a:r>
              <a:rPr lang="en-US" sz="1800"/>
              <a:t>Take the correct required samples and send to the laboratory for processing </a:t>
            </a:r>
          </a:p>
          <a:p>
            <a:pPr marL="0" indent="0">
              <a:buNone/>
            </a:pPr>
            <a:endParaRPr lang="en-US" sz="1800"/>
          </a:p>
          <a:p>
            <a:pPr marL="0" indent="0">
              <a:buNone/>
            </a:pPr>
            <a:r>
              <a:rPr lang="en-US" sz="1800"/>
              <a:t>Ensure nasopharyngeal and other samples are processed and reported timeously</a:t>
            </a:r>
          </a:p>
          <a:p>
            <a:pPr marL="0" indent="0">
              <a:buNone/>
            </a:pPr>
            <a:endParaRPr lang="en-US" sz="1800"/>
          </a:p>
          <a:p>
            <a:pPr marL="0" indent="0">
              <a:buNone/>
            </a:pPr>
            <a:r>
              <a:rPr lang="en-US" sz="1800"/>
              <a:t>Implement effective management of patients (triage, isolation, treat promptly, discharge) </a:t>
            </a:r>
          </a:p>
          <a:p>
            <a:pPr marL="0" indent="0">
              <a:buNone/>
            </a:pPr>
            <a:endParaRPr lang="en-US" sz="1800"/>
          </a:p>
          <a:p>
            <a:pPr marL="0" indent="0">
              <a:buNone/>
            </a:pPr>
            <a:r>
              <a:rPr lang="en-US" sz="1800"/>
              <a:t>Follow IPC protocols meticulously</a:t>
            </a:r>
          </a:p>
          <a:p>
            <a:pPr marL="0" indent="0">
              <a:buNone/>
            </a:pPr>
            <a:endParaRPr lang="en-US" sz="1800"/>
          </a:p>
          <a:p>
            <a:pPr marL="0" indent="0">
              <a:buNone/>
            </a:pPr>
            <a:r>
              <a:rPr lang="en-US" sz="1800"/>
              <a:t>Use IPC equipment as indicated to avoid unnecessary wastage </a:t>
            </a:r>
          </a:p>
        </p:txBody>
      </p:sp>
      <p:sp>
        <p:nvSpPr>
          <p:cNvPr id="7" name="Oval 6">
            <a:extLst>
              <a:ext uri="{FF2B5EF4-FFF2-40B4-BE49-F238E27FC236}">
                <a16:creationId xmlns:a16="http://schemas.microsoft.com/office/drawing/2014/main" id="{94FDA9CA-5179-4FE7-9AA6-41181945EC20}"/>
              </a:ext>
            </a:extLst>
          </p:cNvPr>
          <p:cNvSpPr/>
          <p:nvPr/>
        </p:nvSpPr>
        <p:spPr>
          <a:xfrm>
            <a:off x="4758859" y="3729315"/>
            <a:ext cx="424621" cy="419765"/>
          </a:xfrm>
          <a:prstGeom prst="ellipse">
            <a:avLst/>
          </a:prstGeom>
          <a:solidFill>
            <a:srgbClr val="EF7B2D"/>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3</a:t>
            </a:r>
          </a:p>
        </p:txBody>
      </p:sp>
      <p:sp>
        <p:nvSpPr>
          <p:cNvPr id="8" name="Oval 7">
            <a:extLst>
              <a:ext uri="{FF2B5EF4-FFF2-40B4-BE49-F238E27FC236}">
                <a16:creationId xmlns:a16="http://schemas.microsoft.com/office/drawing/2014/main" id="{EC9CA2E5-1602-4B23-819A-A75611A5C492}"/>
              </a:ext>
            </a:extLst>
          </p:cNvPr>
          <p:cNvSpPr/>
          <p:nvPr/>
        </p:nvSpPr>
        <p:spPr>
          <a:xfrm>
            <a:off x="4758859" y="2420888"/>
            <a:ext cx="424621" cy="419765"/>
          </a:xfrm>
          <a:prstGeom prst="ellipse">
            <a:avLst/>
          </a:prstGeom>
          <a:solidFill>
            <a:srgbClr val="EF7B2D"/>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2</a:t>
            </a:r>
          </a:p>
        </p:txBody>
      </p:sp>
      <p:sp>
        <p:nvSpPr>
          <p:cNvPr id="9" name="Oval 8">
            <a:extLst>
              <a:ext uri="{FF2B5EF4-FFF2-40B4-BE49-F238E27FC236}">
                <a16:creationId xmlns:a16="http://schemas.microsoft.com/office/drawing/2014/main" id="{88BDD36C-945C-4FA2-B065-740F4E4E0ECB}"/>
              </a:ext>
            </a:extLst>
          </p:cNvPr>
          <p:cNvSpPr/>
          <p:nvPr/>
        </p:nvSpPr>
        <p:spPr>
          <a:xfrm>
            <a:off x="4761699" y="1366420"/>
            <a:ext cx="424621" cy="419764"/>
          </a:xfrm>
          <a:prstGeom prst="ellipse">
            <a:avLst/>
          </a:prstGeom>
          <a:solidFill>
            <a:srgbClr val="EF7B2D"/>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1</a:t>
            </a:r>
          </a:p>
        </p:txBody>
      </p:sp>
      <p:sp>
        <p:nvSpPr>
          <p:cNvPr id="10" name="Oval 9">
            <a:extLst>
              <a:ext uri="{FF2B5EF4-FFF2-40B4-BE49-F238E27FC236}">
                <a16:creationId xmlns:a16="http://schemas.microsoft.com/office/drawing/2014/main" id="{1839EF27-E0FF-4885-87A1-9FF4ED38C8D9}"/>
              </a:ext>
            </a:extLst>
          </p:cNvPr>
          <p:cNvSpPr/>
          <p:nvPr/>
        </p:nvSpPr>
        <p:spPr>
          <a:xfrm>
            <a:off x="4758858" y="4593411"/>
            <a:ext cx="424621" cy="419765"/>
          </a:xfrm>
          <a:prstGeom prst="ellipse">
            <a:avLst/>
          </a:prstGeom>
          <a:solidFill>
            <a:srgbClr val="EF7B2D"/>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4</a:t>
            </a:r>
          </a:p>
        </p:txBody>
      </p:sp>
      <p:sp>
        <p:nvSpPr>
          <p:cNvPr id="11" name="Oval 10">
            <a:extLst>
              <a:ext uri="{FF2B5EF4-FFF2-40B4-BE49-F238E27FC236}">
                <a16:creationId xmlns:a16="http://schemas.microsoft.com/office/drawing/2014/main" id="{6EC5BA7C-5130-4E94-A8F4-63B7E5A13471}"/>
              </a:ext>
            </a:extLst>
          </p:cNvPr>
          <p:cNvSpPr/>
          <p:nvPr/>
        </p:nvSpPr>
        <p:spPr>
          <a:xfrm>
            <a:off x="4758858" y="5385499"/>
            <a:ext cx="424621" cy="419765"/>
          </a:xfrm>
          <a:prstGeom prst="ellipse">
            <a:avLst/>
          </a:prstGeom>
          <a:solidFill>
            <a:srgbClr val="EF7B2D"/>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5</a:t>
            </a:r>
          </a:p>
        </p:txBody>
      </p:sp>
    </p:spTree>
    <p:extLst>
      <p:ext uri="{BB962C8B-B14F-4D97-AF65-F5344CB8AC3E}">
        <p14:creationId xmlns:p14="http://schemas.microsoft.com/office/powerpoint/2010/main" val="220172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271C98-BC2A-44F9-8C60-44327291F5A3}"/>
              </a:ext>
            </a:extLst>
          </p:cNvPr>
          <p:cNvSpPr>
            <a:spLocks noGrp="1"/>
          </p:cNvSpPr>
          <p:nvPr>
            <p:ph type="title"/>
          </p:nvPr>
        </p:nvSpPr>
        <p:spPr>
          <a:xfrm>
            <a:off x="836676" y="548640"/>
            <a:ext cx="7626096" cy="1179576"/>
          </a:xfrm>
        </p:spPr>
        <p:txBody>
          <a:bodyPr>
            <a:normAutofit/>
          </a:bodyPr>
          <a:lstStyle/>
          <a:p>
            <a:r>
              <a:rPr lang="en-US" sz="3500" b="1" dirty="0"/>
              <a:t>Transmission-based precautions - droplet and contact</a:t>
            </a:r>
            <a:endParaRPr lang="en-ZA" sz="3500" dirty="0"/>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8ACBB87-5CD8-4D9A-971E-AC3D68D451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53" y="2831539"/>
            <a:ext cx="4507391" cy="2987146"/>
          </a:xfrm>
          <a:prstGeom prst="rect">
            <a:avLst/>
          </a:prstGeom>
        </p:spPr>
      </p:pic>
      <p:sp>
        <p:nvSpPr>
          <p:cNvPr id="3" name="Content Placeholder 2">
            <a:extLst>
              <a:ext uri="{FF2B5EF4-FFF2-40B4-BE49-F238E27FC236}">
                <a16:creationId xmlns:a16="http://schemas.microsoft.com/office/drawing/2014/main" id="{B1235C4C-7A1E-450F-9749-03A498E33470}"/>
              </a:ext>
            </a:extLst>
          </p:cNvPr>
          <p:cNvSpPr>
            <a:spLocks noGrp="1"/>
          </p:cNvSpPr>
          <p:nvPr>
            <p:ph idx="1"/>
          </p:nvPr>
        </p:nvSpPr>
        <p:spPr>
          <a:xfrm>
            <a:off x="4391025" y="2478024"/>
            <a:ext cx="4752976" cy="4265676"/>
          </a:xfrm>
        </p:spPr>
        <p:txBody>
          <a:bodyPr anchor="ctr">
            <a:noAutofit/>
          </a:bodyPr>
          <a:lstStyle/>
          <a:p>
            <a:pPr fontAlgn="base">
              <a:lnSpc>
                <a:spcPct val="90000"/>
              </a:lnSpc>
            </a:pPr>
            <a:r>
              <a:rPr lang="en-US" sz="1800" dirty="0"/>
              <a:t>Hand hygiene is the first and most essential aspect.</a:t>
            </a:r>
          </a:p>
          <a:p>
            <a:pPr fontAlgn="base">
              <a:lnSpc>
                <a:spcPct val="90000"/>
              </a:lnSpc>
            </a:pPr>
            <a:r>
              <a:rPr lang="en-US" sz="1800" dirty="0"/>
              <a:t>Healthcare worker PPE consists of gloves, gown (or apron), and a medical mask.</a:t>
            </a:r>
          </a:p>
          <a:p>
            <a:pPr fontAlgn="base">
              <a:lnSpc>
                <a:spcPct val="90000"/>
              </a:lnSpc>
            </a:pPr>
            <a:r>
              <a:rPr lang="en-US" sz="1800" dirty="0"/>
              <a:t>Safe waste management.</a:t>
            </a:r>
          </a:p>
          <a:p>
            <a:pPr fontAlgn="base">
              <a:lnSpc>
                <a:spcPct val="90000"/>
              </a:lnSpc>
            </a:pPr>
            <a:r>
              <a:rPr lang="en-US" sz="1800" dirty="0"/>
              <a:t> Use either disposable or dedicated equipment (e.g. stethoscopes, blood pressure cuffs and thermometers). If equipment needs to be shared among patients, clean and disinfect between each patient use.</a:t>
            </a:r>
          </a:p>
          <a:p>
            <a:pPr fontAlgn="base">
              <a:lnSpc>
                <a:spcPct val="90000"/>
              </a:lnSpc>
            </a:pPr>
            <a:r>
              <a:rPr lang="en-US" sz="1800" dirty="0"/>
              <a:t>Limit patient movement within the institution (e.g. where possible, use portable X-rays rather than sending the patient to the X-ray department), and ensure that patients wear medical masks when outside their rooms.</a:t>
            </a:r>
          </a:p>
          <a:p>
            <a:pPr>
              <a:lnSpc>
                <a:spcPct val="90000"/>
              </a:lnSpc>
            </a:pPr>
            <a:endParaRPr lang="en-ZA" sz="1800" dirty="0"/>
          </a:p>
        </p:txBody>
      </p:sp>
    </p:spTree>
    <p:extLst>
      <p:ext uri="{BB962C8B-B14F-4D97-AF65-F5344CB8AC3E}">
        <p14:creationId xmlns:p14="http://schemas.microsoft.com/office/powerpoint/2010/main" val="365979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271C98-BC2A-44F9-8C60-44327291F5A3}"/>
              </a:ext>
            </a:extLst>
          </p:cNvPr>
          <p:cNvSpPr>
            <a:spLocks noGrp="1"/>
          </p:cNvSpPr>
          <p:nvPr>
            <p:ph type="title"/>
          </p:nvPr>
        </p:nvSpPr>
        <p:spPr>
          <a:xfrm>
            <a:off x="836676" y="548640"/>
            <a:ext cx="7626096" cy="1179576"/>
          </a:xfrm>
        </p:spPr>
        <p:txBody>
          <a:bodyPr>
            <a:normAutofit/>
          </a:bodyPr>
          <a:lstStyle/>
          <a:p>
            <a:r>
              <a:rPr lang="en-US" sz="3500" b="1" dirty="0"/>
              <a:t>Aerosol-Generating Procedures</a:t>
            </a:r>
            <a:endParaRPr lang="en-ZA" sz="3500" dirty="0"/>
          </a:p>
        </p:txBody>
      </p:sp>
      <p:sp>
        <p:nvSpPr>
          <p:cNvPr id="19" name="Rectangle 1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8ACBB87-5CD8-4D9A-971E-AC3D68D451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3" y="2672870"/>
            <a:ext cx="4507390" cy="2987146"/>
          </a:xfrm>
          <a:prstGeom prst="rect">
            <a:avLst/>
          </a:prstGeom>
        </p:spPr>
      </p:pic>
      <p:sp>
        <p:nvSpPr>
          <p:cNvPr id="3" name="Content Placeholder 2">
            <a:extLst>
              <a:ext uri="{FF2B5EF4-FFF2-40B4-BE49-F238E27FC236}">
                <a16:creationId xmlns:a16="http://schemas.microsoft.com/office/drawing/2014/main" id="{B1235C4C-7A1E-450F-9749-03A498E33470}"/>
              </a:ext>
            </a:extLst>
          </p:cNvPr>
          <p:cNvSpPr>
            <a:spLocks noGrp="1"/>
          </p:cNvSpPr>
          <p:nvPr>
            <p:ph idx="1"/>
          </p:nvPr>
        </p:nvSpPr>
        <p:spPr>
          <a:xfrm>
            <a:off x="4448175" y="2124075"/>
            <a:ext cx="4695826" cy="4619625"/>
          </a:xfrm>
        </p:spPr>
        <p:txBody>
          <a:bodyPr anchor="ctr">
            <a:noAutofit/>
          </a:bodyPr>
          <a:lstStyle/>
          <a:p>
            <a:pPr fontAlgn="base">
              <a:lnSpc>
                <a:spcPct val="90000"/>
              </a:lnSpc>
            </a:pPr>
            <a:r>
              <a:rPr lang="en-US" sz="1800" dirty="0"/>
              <a:t>Aerosol precautions are required when performing aerosol-generating procedures. These include taking respiratory tract samples for SARS-CoV-2 testing (such as nasopharyngeal and oropharyngeal swabs), intubation, bronchoscopy, open suctioning of the respiratory tract, and cardiopulmonary resuscitation.</a:t>
            </a:r>
          </a:p>
          <a:p>
            <a:pPr fontAlgn="base">
              <a:lnSpc>
                <a:spcPct val="90000"/>
              </a:lnSpc>
            </a:pPr>
            <a:endParaRPr lang="en-US" sz="1800" dirty="0"/>
          </a:p>
          <a:p>
            <a:pPr fontAlgn="base">
              <a:lnSpc>
                <a:spcPct val="90000"/>
              </a:lnSpc>
            </a:pPr>
            <a:r>
              <a:rPr lang="en-US" sz="1800" dirty="0"/>
              <a:t>Aerosol precautions for healthcare workers:</a:t>
            </a:r>
          </a:p>
          <a:p>
            <a:pPr lvl="1" fontAlgn="base">
              <a:lnSpc>
                <a:spcPct val="90000"/>
              </a:lnSpc>
            </a:pPr>
            <a:r>
              <a:rPr lang="en-US" sz="1400" dirty="0"/>
              <a:t>Healthcare worker PPE consists of gloves, gown (or apron), a fit-tested particulate respirator (N95 respirator or equivalent), and eye protection (goggles or face shield).</a:t>
            </a:r>
          </a:p>
          <a:p>
            <a:pPr lvl="1" fontAlgn="base">
              <a:lnSpc>
                <a:spcPct val="90000"/>
              </a:lnSpc>
            </a:pPr>
            <a:r>
              <a:rPr lang="en-US" sz="1400" dirty="0"/>
              <a:t>Use an adequately ventilated single room when performing aerosol-generating procedures, with spacing between beds of at least 1-1.5 </a:t>
            </a:r>
            <a:r>
              <a:rPr lang="en-US" sz="1400" dirty="0" err="1"/>
              <a:t>metres</a:t>
            </a:r>
            <a:r>
              <a:rPr lang="en-US" sz="1400" dirty="0"/>
              <a:t>.</a:t>
            </a:r>
            <a:endParaRPr lang="en-ZA" sz="1400" dirty="0"/>
          </a:p>
        </p:txBody>
      </p:sp>
    </p:spTree>
    <p:extLst>
      <p:ext uri="{BB962C8B-B14F-4D97-AF65-F5344CB8AC3E}">
        <p14:creationId xmlns:p14="http://schemas.microsoft.com/office/powerpoint/2010/main" val="9656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CE4B65-36D5-4E64-AE97-A0233654CF2B}"/>
              </a:ext>
            </a:extLst>
          </p:cNvPr>
          <p:cNvSpPr txBox="1">
            <a:spLocks/>
          </p:cNvSpPr>
          <p:nvPr/>
        </p:nvSpPr>
        <p:spPr>
          <a:xfrm>
            <a:off x="-35350" y="123801"/>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Key Elements of Standard Precautions </a:t>
            </a:r>
            <a:endParaRPr kumimoji="0" lang="en-ZA" sz="32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Content Placeholder 5">
            <a:extLst>
              <a:ext uri="{FF2B5EF4-FFF2-40B4-BE49-F238E27FC236}">
                <a16:creationId xmlns:a16="http://schemas.microsoft.com/office/drawing/2014/main" id="{337D9CE4-E768-478F-B219-236755721EC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4715" y="1672950"/>
            <a:ext cx="7823870" cy="5185049"/>
          </a:xfrm>
        </p:spPr>
      </p:pic>
      <p:sp>
        <p:nvSpPr>
          <p:cNvPr id="2" name="Rectangle 1">
            <a:extLst>
              <a:ext uri="{FF2B5EF4-FFF2-40B4-BE49-F238E27FC236}">
                <a16:creationId xmlns:a16="http://schemas.microsoft.com/office/drawing/2014/main" id="{83D56E61-12F5-46BF-986C-15ACCD48438F}"/>
              </a:ext>
            </a:extLst>
          </p:cNvPr>
          <p:cNvSpPr/>
          <p:nvPr/>
        </p:nvSpPr>
        <p:spPr>
          <a:xfrm>
            <a:off x="361950" y="935013"/>
            <a:ext cx="8553450" cy="646331"/>
          </a:xfrm>
          <a:prstGeom prst="rect">
            <a:avLst/>
          </a:prstGeom>
        </p:spPr>
        <p:txBody>
          <a:bodyPr wrap="square">
            <a:spAutoFit/>
          </a:bodyPr>
          <a:lstStyle/>
          <a:p>
            <a:r>
              <a:rPr lang="en-US" i="1" dirty="0">
                <a:solidFill>
                  <a:srgbClr val="313537"/>
                </a:solidFill>
                <a:latin typeface="Raleway" panose="020B0003030101060003" pitchFamily="34" charset="0"/>
              </a:rPr>
              <a:t>Standard precautions (SP) are aimed at reducing the risk of transmission. The key elements of SP precautions are: </a:t>
            </a:r>
          </a:p>
        </p:txBody>
      </p:sp>
    </p:spTree>
    <p:extLst>
      <p:ext uri="{BB962C8B-B14F-4D97-AF65-F5344CB8AC3E}">
        <p14:creationId xmlns:p14="http://schemas.microsoft.com/office/powerpoint/2010/main" val="159608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C3F38F9-1085-49C1-943B-1CF3791D401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1017732"/>
            <a:ext cx="9144000" cy="5840267"/>
          </a:xfrm>
          <a:prstGeom prst="rect">
            <a:avLst/>
          </a:prstGeom>
          <a:ln>
            <a:noFill/>
          </a:ln>
        </p:spPr>
      </p:pic>
      <p:sp>
        <p:nvSpPr>
          <p:cNvPr id="28" name="Title 1">
            <a:extLst>
              <a:ext uri="{FF2B5EF4-FFF2-40B4-BE49-F238E27FC236}">
                <a16:creationId xmlns:a16="http://schemas.microsoft.com/office/drawing/2014/main" id="{F174799F-F5FE-4720-94E7-5FCEDC097188}"/>
              </a:ext>
            </a:extLst>
          </p:cNvPr>
          <p:cNvSpPr txBox="1">
            <a:spLocks/>
          </p:cNvSpPr>
          <p:nvPr/>
        </p:nvSpPr>
        <p:spPr>
          <a:xfrm>
            <a:off x="-35350" y="123801"/>
            <a:ext cx="9144000" cy="9937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rPr>
              <a:t>COVID-19 Isolation Area Droplet and </a:t>
            </a:r>
          </a:p>
          <a:p>
            <a:r>
              <a:rPr lang="en-ZA" sz="3200" b="1" dirty="0">
                <a:latin typeface="Calibri" panose="020F0502020204030204" pitchFamily="34" charset="0"/>
              </a:rPr>
              <a:t>Contact Precautions</a:t>
            </a:r>
            <a:endParaRPr lang="en-ZA" sz="3600" dirty="0">
              <a:latin typeface="Calibri" panose="020F0502020204030204" pitchFamily="34" charset="0"/>
            </a:endParaRPr>
          </a:p>
        </p:txBody>
      </p:sp>
      <p:pic>
        <p:nvPicPr>
          <p:cNvPr id="5" name="Graphic 4" descr="No sign">
            <a:extLst>
              <a:ext uri="{FF2B5EF4-FFF2-40B4-BE49-F238E27FC236}">
                <a16:creationId xmlns:a16="http://schemas.microsoft.com/office/drawing/2014/main" id="{F43E546E-6567-4BCF-8346-97991BBBA24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1520" y="195293"/>
            <a:ext cx="914400" cy="914400"/>
          </a:xfrm>
          <a:prstGeom prst="rect">
            <a:avLst/>
          </a:prstGeom>
        </p:spPr>
      </p:pic>
    </p:spTree>
    <p:extLst>
      <p:ext uri="{BB962C8B-B14F-4D97-AF65-F5344CB8AC3E}">
        <p14:creationId xmlns:p14="http://schemas.microsoft.com/office/powerpoint/2010/main" val="82591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C6EC8-A396-4A9F-BDBD-899C4D67C5B9}"/>
              </a:ext>
            </a:extLst>
          </p:cNvPr>
          <p:cNvSpPr>
            <a:spLocks noGrp="1"/>
          </p:cNvSpPr>
          <p:nvPr>
            <p:ph type="title"/>
          </p:nvPr>
        </p:nvSpPr>
        <p:spPr>
          <a:xfrm>
            <a:off x="874986" y="721805"/>
            <a:ext cx="2986068" cy="2147520"/>
          </a:xfrm>
        </p:spPr>
        <p:txBody>
          <a:bodyPr>
            <a:normAutofit/>
          </a:bodyPr>
          <a:lstStyle/>
          <a:p>
            <a:r>
              <a:rPr lang="en-ZA" sz="3500"/>
              <a:t>Hand Hygiene</a:t>
            </a:r>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hidden="1">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8"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E0FE20-1C88-438B-B888-F2D813AD87E6}"/>
              </a:ext>
            </a:extLst>
          </p:cNvPr>
          <p:cNvSpPr>
            <a:spLocks noGrp="1"/>
          </p:cNvSpPr>
          <p:nvPr>
            <p:ph idx="1"/>
          </p:nvPr>
        </p:nvSpPr>
        <p:spPr>
          <a:xfrm>
            <a:off x="874986" y="3531476"/>
            <a:ext cx="3264966" cy="3034862"/>
          </a:xfrm>
        </p:spPr>
        <p:txBody>
          <a:bodyPr anchor="ctr">
            <a:noAutofit/>
          </a:bodyPr>
          <a:lstStyle/>
          <a:p>
            <a:pPr>
              <a:lnSpc>
                <a:spcPct val="90000"/>
              </a:lnSpc>
            </a:pPr>
            <a:r>
              <a:rPr lang="en-US" sz="1800"/>
              <a:t>Hands are most frequently in touch with patients, surfaces and parts of the health care worker’s body, such as the face, nose and mouth.</a:t>
            </a:r>
          </a:p>
          <a:p>
            <a:pPr>
              <a:lnSpc>
                <a:spcPct val="90000"/>
              </a:lnSpc>
            </a:pPr>
            <a:r>
              <a:rPr lang="en-US" sz="1800"/>
              <a:t>To remove microbes optimally, hands must be thoroughly and systematically washed paying special attention to the most contaminated areas, such as the fingers and thumbs. </a:t>
            </a:r>
          </a:p>
        </p:txBody>
      </p:sp>
      <p:pic>
        <p:nvPicPr>
          <p:cNvPr id="6" name="Picture 5">
            <a:extLst>
              <a:ext uri="{FF2B5EF4-FFF2-40B4-BE49-F238E27FC236}">
                <a16:creationId xmlns:a16="http://schemas.microsoft.com/office/drawing/2014/main" id="{C27DC0CE-30E9-49F7-A061-67F78AEF1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9710" y="533117"/>
            <a:ext cx="4430175" cy="6172464"/>
          </a:xfrm>
          <a:prstGeom prst="rect">
            <a:avLst/>
          </a:prstGeom>
        </p:spPr>
      </p:pic>
    </p:spTree>
    <p:extLst>
      <p:ext uri="{BB962C8B-B14F-4D97-AF65-F5344CB8AC3E}">
        <p14:creationId xmlns:p14="http://schemas.microsoft.com/office/powerpoint/2010/main" val="247234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DAF556B7-0A06-444D-A4E5-D7C8510F4B6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28423" y="210729"/>
            <a:ext cx="7287154" cy="6436542"/>
          </a:xfrm>
        </p:spPr>
      </p:pic>
    </p:spTree>
    <p:extLst>
      <p:ext uri="{BB962C8B-B14F-4D97-AF65-F5344CB8AC3E}">
        <p14:creationId xmlns:p14="http://schemas.microsoft.com/office/powerpoint/2010/main" val="7927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0B5BA-D7FD-45BB-A7CA-18746C513FA6}"/>
              </a:ext>
            </a:extLst>
          </p:cNvPr>
          <p:cNvSpPr>
            <a:spLocks noGrp="1"/>
          </p:cNvSpPr>
          <p:nvPr>
            <p:ph type="title"/>
          </p:nvPr>
        </p:nvSpPr>
        <p:spPr>
          <a:xfrm>
            <a:off x="628650" y="963877"/>
            <a:ext cx="2620771" cy="4930246"/>
          </a:xfrm>
        </p:spPr>
        <p:txBody>
          <a:bodyPr>
            <a:normAutofit/>
          </a:bodyPr>
          <a:lstStyle/>
          <a:p>
            <a:pPr algn="r"/>
            <a:r>
              <a:rPr lang="en-ZA" b="1">
                <a:solidFill>
                  <a:srgbClr val="005D28"/>
                </a:solidFill>
              </a:rPr>
              <a:t>Outline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D59326-C448-4DEA-A47D-F9A09D3D80A7}"/>
              </a:ext>
            </a:extLst>
          </p:cNvPr>
          <p:cNvSpPr>
            <a:spLocks noGrp="1"/>
          </p:cNvSpPr>
          <p:nvPr>
            <p:ph idx="1"/>
          </p:nvPr>
        </p:nvSpPr>
        <p:spPr>
          <a:xfrm>
            <a:off x="3732023" y="963877"/>
            <a:ext cx="4944430" cy="4930246"/>
          </a:xfrm>
        </p:spPr>
        <p:txBody>
          <a:bodyPr anchor="ctr">
            <a:normAutofit fontScale="70000" lnSpcReduction="20000"/>
          </a:bodyPr>
          <a:lstStyle/>
          <a:p>
            <a:pPr algn="ctr">
              <a:buNone/>
            </a:pPr>
            <a:r>
              <a:rPr lang="en-US" sz="2800" b="1">
                <a:solidFill>
                  <a:srgbClr val="005D28"/>
                </a:solidFill>
              </a:rPr>
              <a:t>Education and Training</a:t>
            </a:r>
            <a:r>
              <a:rPr lang="en-ZA" sz="2800">
                <a:solidFill>
                  <a:srgbClr val="005D28"/>
                </a:solidFill>
              </a:rPr>
              <a:t> </a:t>
            </a:r>
            <a:r>
              <a:rPr lang="en-US" sz="2800" b="1">
                <a:solidFill>
                  <a:srgbClr val="005D28"/>
                </a:solidFill>
              </a:rPr>
              <a:t>Core Components: </a:t>
            </a:r>
          </a:p>
          <a:p>
            <a:pPr marL="514350" indent="-514350">
              <a:buFont typeface="+mj-lt"/>
              <a:buAutoNum type="arabicPeriod"/>
            </a:pPr>
            <a:endParaRPr lang="en-ZA" sz="2100"/>
          </a:p>
          <a:p>
            <a:pPr marL="514350" indent="-514350">
              <a:buFont typeface="+mj-lt"/>
              <a:buAutoNum type="arabicPeriod"/>
            </a:pPr>
            <a:r>
              <a:rPr lang="en-ZA" sz="2900"/>
              <a:t>Goals of COVID-19 Guidelines for SA</a:t>
            </a:r>
          </a:p>
          <a:p>
            <a:pPr marL="514350" indent="-514350">
              <a:buFont typeface="+mj-lt"/>
              <a:buAutoNum type="arabicPeriod"/>
            </a:pPr>
            <a:r>
              <a:rPr lang="en-ZA" sz="2900"/>
              <a:t>Epidemiology </a:t>
            </a:r>
          </a:p>
          <a:p>
            <a:pPr marL="514350" indent="-514350">
              <a:buFont typeface="+mj-lt"/>
              <a:buAutoNum type="arabicPeriod"/>
            </a:pPr>
            <a:r>
              <a:rPr lang="en-US" sz="2900"/>
              <a:t>Routes of Transmission and Signs and Symptoms</a:t>
            </a:r>
          </a:p>
          <a:p>
            <a:pPr marL="514350" indent="-514350">
              <a:buFont typeface="+mj-lt"/>
              <a:buAutoNum type="arabicPeriod"/>
            </a:pPr>
            <a:r>
              <a:rPr lang="en-US" sz="2900"/>
              <a:t>Roles and Responsibilities of Health Care Workers (HCW) </a:t>
            </a:r>
          </a:p>
          <a:p>
            <a:pPr marL="514350" indent="-514350">
              <a:buFont typeface="+mj-lt"/>
              <a:buAutoNum type="arabicPeriod"/>
            </a:pPr>
            <a:r>
              <a:rPr lang="en-US" sz="2900"/>
              <a:t>General Infection Prevention and Control (IPC) Precautions </a:t>
            </a:r>
          </a:p>
          <a:p>
            <a:pPr marL="514350" indent="-514350">
              <a:buFont typeface="+mj-lt"/>
              <a:buAutoNum type="arabicPeriod"/>
            </a:pPr>
            <a:r>
              <a:rPr lang="en-US" sz="2900"/>
              <a:t>Laboratory Processes</a:t>
            </a:r>
          </a:p>
          <a:p>
            <a:pPr marL="514350" indent="-514350">
              <a:buFont typeface="+mj-lt"/>
              <a:buAutoNum type="arabicPeriod"/>
            </a:pPr>
            <a:r>
              <a:rPr lang="en-US" sz="2900"/>
              <a:t>Patient Management, Transport and Placement</a:t>
            </a:r>
          </a:p>
          <a:p>
            <a:pPr marL="514350" indent="-514350">
              <a:buFont typeface="+mj-lt"/>
              <a:buAutoNum type="arabicPeriod"/>
            </a:pPr>
            <a:r>
              <a:rPr lang="en-US" sz="2900"/>
              <a:t>Visitor Management</a:t>
            </a:r>
          </a:p>
          <a:p>
            <a:pPr marL="514350" indent="-514350">
              <a:buFont typeface="+mj-lt"/>
              <a:buAutoNum type="arabicPeriod"/>
            </a:pPr>
            <a:r>
              <a:rPr lang="en-US" sz="2900"/>
              <a:t>Environmental Controls</a:t>
            </a:r>
          </a:p>
          <a:p>
            <a:pPr marL="514350" indent="-514350">
              <a:buFont typeface="+mj-lt"/>
              <a:buAutoNum type="arabicPeriod"/>
            </a:pPr>
            <a:r>
              <a:rPr lang="en-ZA" sz="2900"/>
              <a:t>Management of Human Remains </a:t>
            </a:r>
          </a:p>
          <a:p>
            <a:pPr marL="514350" indent="-514350">
              <a:buFont typeface="+mj-lt"/>
              <a:buAutoNum type="arabicPeriod"/>
            </a:pPr>
            <a:r>
              <a:rPr lang="en-US" sz="2900"/>
              <a:t>Monitoring and Evaluation </a:t>
            </a:r>
          </a:p>
        </p:txBody>
      </p:sp>
    </p:spTree>
    <p:extLst>
      <p:ext uri="{BB962C8B-B14F-4D97-AF65-F5344CB8AC3E}">
        <p14:creationId xmlns:p14="http://schemas.microsoft.com/office/powerpoint/2010/main" val="177528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AC3F38F9-1085-49C1-943B-1CF3791D401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394734"/>
            <a:ext cx="8812545" cy="5840267"/>
          </a:xfrm>
          <a:prstGeom prst="rect">
            <a:avLst/>
          </a:prstGeom>
          <a:ln>
            <a:noFill/>
          </a:ln>
        </p:spPr>
      </p:pic>
    </p:spTree>
    <p:extLst>
      <p:ext uri="{BB962C8B-B14F-4D97-AF65-F5344CB8AC3E}">
        <p14:creationId xmlns:p14="http://schemas.microsoft.com/office/powerpoint/2010/main" val="124294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463DD6-FAE3-4783-8F15-58E528DC87A4}"/>
              </a:ext>
            </a:extLst>
          </p:cNvPr>
          <p:cNvSpPr txBox="1">
            <a:spLocks/>
          </p:cNvSpPr>
          <p:nvPr/>
        </p:nvSpPr>
        <p:spPr>
          <a:xfrm>
            <a:off x="0" y="188639"/>
            <a:ext cx="9144000" cy="792089"/>
          </a:xfrm>
          <a:prstGeom prst="rect">
            <a:avLst/>
          </a:prstGeom>
          <a:solidFill>
            <a:srgbClr val="005D2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dirty="0">
                <a:solidFill>
                  <a:schemeClr val="bg1"/>
                </a:solidFill>
                <a:cs typeface="Arial" pitchFamily="34" charset="0"/>
              </a:rPr>
              <a:t>Hand Hygiene: Alcohol-based</a:t>
            </a:r>
          </a:p>
        </p:txBody>
      </p:sp>
      <p:sp>
        <p:nvSpPr>
          <p:cNvPr id="10" name="TextBox 9">
            <a:extLst>
              <a:ext uri="{FF2B5EF4-FFF2-40B4-BE49-F238E27FC236}">
                <a16:creationId xmlns:a16="http://schemas.microsoft.com/office/drawing/2014/main" id="{7885B0C8-828B-47BF-B4A6-455C19ADD827}"/>
              </a:ext>
            </a:extLst>
          </p:cNvPr>
          <p:cNvSpPr txBox="1"/>
          <p:nvPr/>
        </p:nvSpPr>
        <p:spPr>
          <a:xfrm>
            <a:off x="4118248" y="6232971"/>
            <a:ext cx="1163139" cy="369332"/>
          </a:xfrm>
          <a:prstGeom prst="rect">
            <a:avLst/>
          </a:prstGeom>
          <a:noFill/>
        </p:spPr>
        <p:txBody>
          <a:bodyPr wrap="none" rtlCol="0">
            <a:spAutoFit/>
          </a:bodyPr>
          <a:lstStyle/>
          <a:p>
            <a:r>
              <a:rPr lang="en-ZA" b="1" dirty="0">
                <a:hlinkClick r:id="rId3"/>
              </a:rPr>
              <a:t>Play video</a:t>
            </a:r>
            <a:endParaRPr lang="en-ZA" b="1" dirty="0"/>
          </a:p>
        </p:txBody>
      </p:sp>
      <p:pic>
        <p:nvPicPr>
          <p:cNvPr id="11" name="Graphic 10" descr="Presentation with media">
            <a:hlinkClick r:id="rId3"/>
            <a:extLst>
              <a:ext uri="{FF2B5EF4-FFF2-40B4-BE49-F238E27FC236}">
                <a16:creationId xmlns:a16="http://schemas.microsoft.com/office/drawing/2014/main" id="{2C70D850-91AC-4DDA-A464-64FAB0FA1AB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69081" y="5960437"/>
            <a:ext cx="914400" cy="914400"/>
          </a:xfrm>
          <a:prstGeom prst="rect">
            <a:avLst/>
          </a:prstGeom>
        </p:spPr>
      </p:pic>
      <p:pic>
        <p:nvPicPr>
          <p:cNvPr id="2" name="Picture 1">
            <a:hlinkClick r:id="rId3"/>
            <a:extLst>
              <a:ext uri="{FF2B5EF4-FFF2-40B4-BE49-F238E27FC236}">
                <a16:creationId xmlns:a16="http://schemas.microsoft.com/office/drawing/2014/main" id="{6EE13C01-CDA4-422B-8B47-AF7351D6CB14}"/>
              </a:ext>
            </a:extLst>
          </p:cNvPr>
          <p:cNvPicPr>
            <a:picLocks noChangeAspect="1"/>
          </p:cNvPicPr>
          <p:nvPr/>
        </p:nvPicPr>
        <p:blipFill>
          <a:blip r:embed="rId6"/>
          <a:stretch>
            <a:fillRect/>
          </a:stretch>
        </p:blipFill>
        <p:spPr>
          <a:xfrm>
            <a:off x="678426" y="1216192"/>
            <a:ext cx="7590793" cy="4744245"/>
          </a:xfrm>
          <a:prstGeom prst="rect">
            <a:avLst/>
          </a:prstGeom>
        </p:spPr>
      </p:pic>
    </p:spTree>
    <p:extLst>
      <p:ext uri="{BB962C8B-B14F-4D97-AF65-F5344CB8AC3E}">
        <p14:creationId xmlns:p14="http://schemas.microsoft.com/office/powerpoint/2010/main" val="371267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463DD6-FAE3-4783-8F15-58E528DC87A4}"/>
              </a:ext>
            </a:extLst>
          </p:cNvPr>
          <p:cNvSpPr txBox="1">
            <a:spLocks/>
          </p:cNvSpPr>
          <p:nvPr/>
        </p:nvSpPr>
        <p:spPr>
          <a:xfrm>
            <a:off x="0" y="188639"/>
            <a:ext cx="9144000" cy="792089"/>
          </a:xfrm>
          <a:prstGeom prst="rect">
            <a:avLst/>
          </a:prstGeom>
          <a:solidFill>
            <a:srgbClr val="EF7B2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dirty="0">
                <a:solidFill>
                  <a:schemeClr val="bg1"/>
                </a:solidFill>
                <a:cs typeface="Arial" pitchFamily="34" charset="0"/>
              </a:rPr>
              <a:t>Hand Hygiene: Soap and water</a:t>
            </a:r>
          </a:p>
        </p:txBody>
      </p:sp>
      <p:sp>
        <p:nvSpPr>
          <p:cNvPr id="10" name="TextBox 9">
            <a:extLst>
              <a:ext uri="{FF2B5EF4-FFF2-40B4-BE49-F238E27FC236}">
                <a16:creationId xmlns:a16="http://schemas.microsoft.com/office/drawing/2014/main" id="{7885B0C8-828B-47BF-B4A6-455C19ADD827}"/>
              </a:ext>
            </a:extLst>
          </p:cNvPr>
          <p:cNvSpPr txBox="1"/>
          <p:nvPr/>
        </p:nvSpPr>
        <p:spPr>
          <a:xfrm>
            <a:off x="4572000" y="6277026"/>
            <a:ext cx="1163139" cy="369332"/>
          </a:xfrm>
          <a:prstGeom prst="rect">
            <a:avLst/>
          </a:prstGeom>
          <a:noFill/>
        </p:spPr>
        <p:txBody>
          <a:bodyPr wrap="square" rtlCol="0">
            <a:spAutoFit/>
          </a:bodyPr>
          <a:lstStyle/>
          <a:p>
            <a:r>
              <a:rPr lang="en-ZA" b="1" dirty="0">
                <a:hlinkClick r:id="rId3"/>
              </a:rPr>
              <a:t>Play video</a:t>
            </a:r>
            <a:endParaRPr lang="en-ZA" b="1" dirty="0"/>
          </a:p>
        </p:txBody>
      </p:sp>
      <p:pic>
        <p:nvPicPr>
          <p:cNvPr id="2" name="Picture 1">
            <a:hlinkClick r:id="rId3"/>
            <a:extLst>
              <a:ext uri="{FF2B5EF4-FFF2-40B4-BE49-F238E27FC236}">
                <a16:creationId xmlns:a16="http://schemas.microsoft.com/office/drawing/2014/main" id="{9936DC03-1F3C-4F22-BBA5-C0742015F29D}"/>
              </a:ext>
            </a:extLst>
          </p:cNvPr>
          <p:cNvPicPr>
            <a:picLocks noChangeAspect="1"/>
          </p:cNvPicPr>
          <p:nvPr/>
        </p:nvPicPr>
        <p:blipFill>
          <a:blip r:embed="rId4"/>
          <a:stretch>
            <a:fillRect/>
          </a:stretch>
        </p:blipFill>
        <p:spPr>
          <a:xfrm>
            <a:off x="599179" y="980728"/>
            <a:ext cx="8363846" cy="5226244"/>
          </a:xfrm>
          <a:prstGeom prst="rect">
            <a:avLst/>
          </a:prstGeom>
        </p:spPr>
      </p:pic>
      <p:grpSp>
        <p:nvGrpSpPr>
          <p:cNvPr id="3" name="Graphic 10" descr="Presentation with media">
            <a:extLst>
              <a:ext uri="{FF2B5EF4-FFF2-40B4-BE49-F238E27FC236}">
                <a16:creationId xmlns:a16="http://schemas.microsoft.com/office/drawing/2014/main" id="{2C70D850-91AC-4DDA-A464-64FAB0FA1ABB}"/>
              </a:ext>
            </a:extLst>
          </p:cNvPr>
          <p:cNvGrpSpPr/>
          <p:nvPr/>
        </p:nvGrpSpPr>
        <p:grpSpPr>
          <a:xfrm>
            <a:off x="3616756" y="6019851"/>
            <a:ext cx="914400" cy="914400"/>
            <a:chOff x="3121456" y="5974036"/>
            <a:chExt cx="914400" cy="914400"/>
          </a:xfrm>
        </p:grpSpPr>
        <p:sp>
          <p:nvSpPr>
            <p:cNvPr id="5" name="Freeform: Shape 4">
              <a:extLst>
                <a:ext uri="{FF2B5EF4-FFF2-40B4-BE49-F238E27FC236}">
                  <a16:creationId xmlns:a16="http://schemas.microsoft.com/office/drawing/2014/main" id="{17D6380C-D03A-45CD-B283-826D7B664E2E}"/>
                </a:ext>
              </a:extLst>
            </p:cNvPr>
            <p:cNvSpPr/>
            <p:nvPr/>
          </p:nvSpPr>
          <p:spPr>
            <a:xfrm>
              <a:off x="3511981" y="6231211"/>
              <a:ext cx="190500" cy="245840"/>
            </a:xfrm>
            <a:custGeom>
              <a:avLst/>
              <a:gdLst>
                <a:gd name="connsiteX0" fmla="*/ 0 w 190500"/>
                <a:gd name="connsiteY0" fmla="*/ 0 h 245840"/>
                <a:gd name="connsiteX1" fmla="*/ 190500 w 190500"/>
                <a:gd name="connsiteY1" fmla="*/ 122873 h 245840"/>
                <a:gd name="connsiteX2" fmla="*/ 0 w 190500"/>
                <a:gd name="connsiteY2" fmla="*/ 245840 h 245840"/>
                <a:gd name="connsiteX3" fmla="*/ 0 w 190500"/>
                <a:gd name="connsiteY3" fmla="*/ 0 h 245840"/>
              </a:gdLst>
              <a:ahLst/>
              <a:cxnLst>
                <a:cxn ang="0">
                  <a:pos x="connsiteX0" y="connsiteY0"/>
                </a:cxn>
                <a:cxn ang="0">
                  <a:pos x="connsiteX1" y="connsiteY1"/>
                </a:cxn>
                <a:cxn ang="0">
                  <a:pos x="connsiteX2" y="connsiteY2"/>
                </a:cxn>
                <a:cxn ang="0">
                  <a:pos x="connsiteX3" y="connsiteY3"/>
                </a:cxn>
              </a:cxnLst>
              <a:rect l="l" t="t" r="r" b="b"/>
              <a:pathLst>
                <a:path w="190500" h="245840">
                  <a:moveTo>
                    <a:pt x="0" y="0"/>
                  </a:moveTo>
                  <a:lnTo>
                    <a:pt x="190500" y="122873"/>
                  </a:lnTo>
                  <a:lnTo>
                    <a:pt x="0" y="245840"/>
                  </a:lnTo>
                  <a:lnTo>
                    <a:pt x="0" y="0"/>
                  </a:lnTo>
                  <a:close/>
                </a:path>
              </a:pathLst>
            </a:custGeom>
            <a:solidFill>
              <a:srgbClr val="000000"/>
            </a:solidFill>
            <a:ln w="9525" cap="flat">
              <a:noFill/>
              <a:prstDash val="solid"/>
              <a:miter/>
            </a:ln>
          </p:spPr>
          <p:txBody>
            <a:bodyPr rtlCol="0" anchor="ctr"/>
            <a:lstStyle/>
            <a:p>
              <a:endParaRPr lang="en-ZA"/>
            </a:p>
          </p:txBody>
        </p:sp>
        <p:sp>
          <p:nvSpPr>
            <p:cNvPr id="6" name="Freeform: Shape 5">
              <a:extLst>
                <a:ext uri="{FF2B5EF4-FFF2-40B4-BE49-F238E27FC236}">
                  <a16:creationId xmlns:a16="http://schemas.microsoft.com/office/drawing/2014/main" id="{AB55C886-E546-49FF-BA65-EC2DD5535DD9}"/>
                </a:ext>
              </a:extLst>
            </p:cNvPr>
            <p:cNvSpPr/>
            <p:nvPr/>
          </p:nvSpPr>
          <p:spPr>
            <a:xfrm>
              <a:off x="3216706" y="6078811"/>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rgbClr val="000000"/>
            </a:solidFill>
            <a:ln w="9525" cap="flat">
              <a:noFill/>
              <a:prstDash val="solid"/>
              <a:miter/>
            </a:ln>
          </p:spPr>
          <p:txBody>
            <a:bodyPr rtlCol="0" anchor="ctr"/>
            <a:lstStyle/>
            <a:p>
              <a:endParaRPr lang="en-ZA"/>
            </a:p>
          </p:txBody>
        </p:sp>
      </p:grpSp>
    </p:spTree>
    <p:extLst>
      <p:ext uri="{BB962C8B-B14F-4D97-AF65-F5344CB8AC3E}">
        <p14:creationId xmlns:p14="http://schemas.microsoft.com/office/powerpoint/2010/main" val="256588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CE4B65-36D5-4E64-AE97-A0233654CF2B}"/>
              </a:ext>
            </a:extLst>
          </p:cNvPr>
          <p:cNvSpPr txBox="1">
            <a:spLocks/>
          </p:cNvSpPr>
          <p:nvPr/>
        </p:nvSpPr>
        <p:spPr>
          <a:xfrm>
            <a:off x="-35350" y="123801"/>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Respiratory Hygiene</a:t>
            </a:r>
            <a:endParaRPr kumimoji="0" lang="en-ZA" sz="32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Content Placeholder 5">
            <a:extLst>
              <a:ext uri="{FF2B5EF4-FFF2-40B4-BE49-F238E27FC236}">
                <a16:creationId xmlns:a16="http://schemas.microsoft.com/office/drawing/2014/main" id="{337D9CE4-E768-478F-B219-236755721EC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4716" y="1672950"/>
            <a:ext cx="7823868" cy="5185049"/>
          </a:xfrm>
        </p:spPr>
      </p:pic>
      <p:sp>
        <p:nvSpPr>
          <p:cNvPr id="2" name="Rectangle 1">
            <a:extLst>
              <a:ext uri="{FF2B5EF4-FFF2-40B4-BE49-F238E27FC236}">
                <a16:creationId xmlns:a16="http://schemas.microsoft.com/office/drawing/2014/main" id="{83D56E61-12F5-46BF-986C-15ACCD48438F}"/>
              </a:ext>
            </a:extLst>
          </p:cNvPr>
          <p:cNvSpPr/>
          <p:nvPr/>
        </p:nvSpPr>
        <p:spPr>
          <a:xfrm>
            <a:off x="361950" y="935013"/>
            <a:ext cx="8553450" cy="646331"/>
          </a:xfrm>
          <a:prstGeom prst="rect">
            <a:avLst/>
          </a:prstGeom>
        </p:spPr>
        <p:txBody>
          <a:bodyPr wrap="square">
            <a:spAutoFit/>
          </a:bodyPr>
          <a:lstStyle/>
          <a:p>
            <a:r>
              <a:rPr lang="en-US" i="1" dirty="0">
                <a:solidFill>
                  <a:srgbClr val="313537"/>
                </a:solidFill>
                <a:latin typeface="Raleway" panose="020B0003030101060003" pitchFamily="34" charset="0"/>
              </a:rPr>
              <a:t>These are infection prevention measures designed to limit the transmission of respiratory pathogens spread by droplet or airborne routes.</a:t>
            </a:r>
          </a:p>
        </p:txBody>
      </p:sp>
    </p:spTree>
    <p:extLst>
      <p:ext uri="{BB962C8B-B14F-4D97-AF65-F5344CB8AC3E}">
        <p14:creationId xmlns:p14="http://schemas.microsoft.com/office/powerpoint/2010/main" val="2476297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35D1-B2DE-47E7-AC8C-4C98B5D02F8F}"/>
              </a:ext>
            </a:extLst>
          </p:cNvPr>
          <p:cNvSpPr>
            <a:spLocks noGrp="1"/>
          </p:cNvSpPr>
          <p:nvPr>
            <p:ph type="title"/>
          </p:nvPr>
        </p:nvSpPr>
        <p:spPr>
          <a:xfrm>
            <a:off x="442170" y="856180"/>
            <a:ext cx="3420438" cy="1128068"/>
          </a:xfrm>
        </p:spPr>
        <p:txBody>
          <a:bodyPr anchor="ctr">
            <a:normAutofit/>
          </a:bodyPr>
          <a:lstStyle/>
          <a:p>
            <a:r>
              <a:rPr lang="en-US" sz="3200"/>
              <a:t>Personal Protective Equipment (PPE)</a:t>
            </a:r>
            <a:endParaRPr lang="en-ZA" sz="3200"/>
          </a:p>
        </p:txBody>
      </p:sp>
      <p:grpSp>
        <p:nvGrpSpPr>
          <p:cNvPr id="47" name="Group 4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a:solidFill>
            <a:srgbClr val="005D28"/>
          </a:solidFill>
        </p:grpSpPr>
        <p:sp>
          <p:nvSpPr>
            <p:cNvPr id="48" name="Rectangle 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8BE5E7-FF4A-4000-A009-6BAA616149E3}"/>
              </a:ext>
            </a:extLst>
          </p:cNvPr>
          <p:cNvSpPr>
            <a:spLocks noGrp="1"/>
          </p:cNvSpPr>
          <p:nvPr>
            <p:ph idx="1"/>
          </p:nvPr>
        </p:nvSpPr>
        <p:spPr>
          <a:xfrm>
            <a:off x="443039" y="2330505"/>
            <a:ext cx="3419569" cy="3979585"/>
          </a:xfrm>
        </p:spPr>
        <p:txBody>
          <a:bodyPr anchor="ctr">
            <a:normAutofit/>
          </a:bodyPr>
          <a:lstStyle/>
          <a:p>
            <a:r>
              <a:rPr lang="en-US" sz="2000"/>
              <a:t>PPE is specifically used to protect clinical and non-clinical health workers from exposure to body fluids or from droplet or airborne pathogens, chemicals or heat. </a:t>
            </a:r>
          </a:p>
          <a:p>
            <a:r>
              <a:rPr lang="en-US" sz="2000"/>
              <a:t>The use of PPE is based on risk assessment and evidence of the route of transmission for a given microbe. </a:t>
            </a:r>
            <a:endParaRPr lang="en-ZA" sz="2000"/>
          </a:p>
        </p:txBody>
      </p:sp>
      <p:sp>
        <p:nvSpPr>
          <p:cNvPr id="55" name="Rectangle 5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B052B5-FD4E-4BD0-835B-BFEF38FA886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83341" y="1239872"/>
            <a:ext cx="4069057" cy="4378255"/>
          </a:xfrm>
          <a:prstGeom prst="rect">
            <a:avLst/>
          </a:prstGeom>
        </p:spPr>
      </p:pic>
    </p:spTree>
    <p:extLst>
      <p:ext uri="{BB962C8B-B14F-4D97-AF65-F5344CB8AC3E}">
        <p14:creationId xmlns:p14="http://schemas.microsoft.com/office/powerpoint/2010/main" val="76190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37D9CE4-E768-478F-B219-236755721EC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550"/>
          <a:stretch/>
        </p:blipFill>
        <p:spPr>
          <a:xfrm>
            <a:off x="0" y="253404"/>
            <a:ext cx="9144000" cy="6351192"/>
          </a:xfrm>
        </p:spPr>
      </p:pic>
    </p:spTree>
    <p:extLst>
      <p:ext uri="{BB962C8B-B14F-4D97-AF65-F5344CB8AC3E}">
        <p14:creationId xmlns:p14="http://schemas.microsoft.com/office/powerpoint/2010/main" val="2946228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hidden="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978BA-7F0A-4523-B77F-C5B07468B355}"/>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dirty="0">
                <a:solidFill>
                  <a:srgbClr val="FFFFFF"/>
                </a:solidFill>
              </a:rPr>
              <a:t>PPE videos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2"/>
            <a:extLst>
              <a:ext uri="{FF2B5EF4-FFF2-40B4-BE49-F238E27FC236}">
                <a16:creationId xmlns:a16="http://schemas.microsoft.com/office/drawing/2014/main" id="{D6DF242B-7FA5-4438-AA92-6AABD39D46C3}"/>
              </a:ext>
            </a:extLst>
          </p:cNvPr>
          <p:cNvPicPr>
            <a:picLocks noChangeAspect="1"/>
          </p:cNvPicPr>
          <p:nvPr/>
        </p:nvPicPr>
        <p:blipFill>
          <a:blip r:embed="rId3"/>
          <a:stretch>
            <a:fillRect/>
          </a:stretch>
        </p:blipFill>
        <p:spPr>
          <a:xfrm>
            <a:off x="248675" y="2983228"/>
            <a:ext cx="4091938" cy="2884816"/>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4"/>
            <a:extLst>
              <a:ext uri="{FF2B5EF4-FFF2-40B4-BE49-F238E27FC236}">
                <a16:creationId xmlns:a16="http://schemas.microsoft.com/office/drawing/2014/main" id="{742F32B6-896A-437A-B22A-B9395EFD5A35}"/>
              </a:ext>
            </a:extLst>
          </p:cNvPr>
          <p:cNvPicPr>
            <a:picLocks noChangeAspect="1"/>
          </p:cNvPicPr>
          <p:nvPr/>
        </p:nvPicPr>
        <p:blipFill>
          <a:blip r:embed="rId5"/>
          <a:stretch>
            <a:fillRect/>
          </a:stretch>
        </p:blipFill>
        <p:spPr>
          <a:xfrm>
            <a:off x="4658232" y="2853732"/>
            <a:ext cx="4307702" cy="2993852"/>
          </a:xfrm>
          <a:prstGeom prst="rect">
            <a:avLst/>
          </a:prstGeom>
        </p:spPr>
      </p:pic>
      <p:grpSp>
        <p:nvGrpSpPr>
          <p:cNvPr id="11" name="Group 10">
            <a:extLst>
              <a:ext uri="{FF2B5EF4-FFF2-40B4-BE49-F238E27FC236}">
                <a16:creationId xmlns:a16="http://schemas.microsoft.com/office/drawing/2014/main" id="{0775A5F2-A7BD-42C3-B235-A5726859FC0E}"/>
              </a:ext>
            </a:extLst>
          </p:cNvPr>
          <p:cNvGrpSpPr/>
          <p:nvPr/>
        </p:nvGrpSpPr>
        <p:grpSpPr>
          <a:xfrm>
            <a:off x="1249823" y="6067661"/>
            <a:ext cx="1761166" cy="526073"/>
            <a:chOff x="1478423" y="6077186"/>
            <a:chExt cx="1761166" cy="526073"/>
          </a:xfrm>
        </p:grpSpPr>
        <p:sp>
          <p:nvSpPr>
            <p:cNvPr id="13" name="TextBox 12">
              <a:extLst>
                <a:ext uri="{FF2B5EF4-FFF2-40B4-BE49-F238E27FC236}">
                  <a16:creationId xmlns:a16="http://schemas.microsoft.com/office/drawing/2014/main" id="{0A8CF71D-F639-4B24-9146-7CF85D3BBADE}"/>
                </a:ext>
              </a:extLst>
            </p:cNvPr>
            <p:cNvSpPr txBox="1"/>
            <p:nvPr/>
          </p:nvSpPr>
          <p:spPr>
            <a:xfrm>
              <a:off x="2076450" y="6155557"/>
              <a:ext cx="1163139" cy="369332"/>
            </a:xfrm>
            <a:prstGeom prst="rect">
              <a:avLst/>
            </a:prstGeom>
            <a:noFill/>
          </p:spPr>
          <p:txBody>
            <a:bodyPr wrap="square" rtlCol="0">
              <a:spAutoFit/>
            </a:bodyPr>
            <a:lstStyle/>
            <a:p>
              <a:r>
                <a:rPr lang="en-ZA" b="1" dirty="0">
                  <a:hlinkClick r:id="rId2"/>
                </a:rPr>
                <a:t>Play video</a:t>
              </a:r>
              <a:endParaRPr lang="en-ZA" b="1" dirty="0"/>
            </a:p>
          </p:txBody>
        </p:sp>
        <p:grpSp>
          <p:nvGrpSpPr>
            <p:cNvPr id="15" name="Graphic 10" descr="Presentation with media">
              <a:extLst>
                <a:ext uri="{FF2B5EF4-FFF2-40B4-BE49-F238E27FC236}">
                  <a16:creationId xmlns:a16="http://schemas.microsoft.com/office/drawing/2014/main" id="{1C9CFB42-71BD-4CDD-B589-AFA41AD1839B}"/>
                </a:ext>
              </a:extLst>
            </p:cNvPr>
            <p:cNvGrpSpPr/>
            <p:nvPr/>
          </p:nvGrpSpPr>
          <p:grpSpPr>
            <a:xfrm>
              <a:off x="1478423" y="6077186"/>
              <a:ext cx="551351" cy="526073"/>
              <a:chOff x="3121456" y="5974036"/>
              <a:chExt cx="914400" cy="914400"/>
            </a:xfrm>
          </p:grpSpPr>
          <p:sp>
            <p:nvSpPr>
              <p:cNvPr id="17" name="Freeform: Shape 16">
                <a:extLst>
                  <a:ext uri="{FF2B5EF4-FFF2-40B4-BE49-F238E27FC236}">
                    <a16:creationId xmlns:a16="http://schemas.microsoft.com/office/drawing/2014/main" id="{6F2F4E9E-A007-4403-BE75-6189568E5EC7}"/>
                  </a:ext>
                </a:extLst>
              </p:cNvPr>
              <p:cNvSpPr/>
              <p:nvPr/>
            </p:nvSpPr>
            <p:spPr>
              <a:xfrm>
                <a:off x="3511981" y="6231211"/>
                <a:ext cx="190500" cy="245840"/>
              </a:xfrm>
              <a:custGeom>
                <a:avLst/>
                <a:gdLst>
                  <a:gd name="connsiteX0" fmla="*/ 0 w 190500"/>
                  <a:gd name="connsiteY0" fmla="*/ 0 h 245840"/>
                  <a:gd name="connsiteX1" fmla="*/ 190500 w 190500"/>
                  <a:gd name="connsiteY1" fmla="*/ 122873 h 245840"/>
                  <a:gd name="connsiteX2" fmla="*/ 0 w 190500"/>
                  <a:gd name="connsiteY2" fmla="*/ 245840 h 245840"/>
                  <a:gd name="connsiteX3" fmla="*/ 0 w 190500"/>
                  <a:gd name="connsiteY3" fmla="*/ 0 h 245840"/>
                </a:gdLst>
                <a:ahLst/>
                <a:cxnLst>
                  <a:cxn ang="0">
                    <a:pos x="connsiteX0" y="connsiteY0"/>
                  </a:cxn>
                  <a:cxn ang="0">
                    <a:pos x="connsiteX1" y="connsiteY1"/>
                  </a:cxn>
                  <a:cxn ang="0">
                    <a:pos x="connsiteX2" y="connsiteY2"/>
                  </a:cxn>
                  <a:cxn ang="0">
                    <a:pos x="connsiteX3" y="connsiteY3"/>
                  </a:cxn>
                </a:cxnLst>
                <a:rect l="l" t="t" r="r" b="b"/>
                <a:pathLst>
                  <a:path w="190500" h="245840">
                    <a:moveTo>
                      <a:pt x="0" y="0"/>
                    </a:moveTo>
                    <a:lnTo>
                      <a:pt x="190500" y="122873"/>
                    </a:lnTo>
                    <a:lnTo>
                      <a:pt x="0" y="245840"/>
                    </a:lnTo>
                    <a:lnTo>
                      <a:pt x="0" y="0"/>
                    </a:lnTo>
                    <a:close/>
                  </a:path>
                </a:pathLst>
              </a:custGeom>
              <a:solidFill>
                <a:srgbClr val="000000"/>
              </a:solidFill>
              <a:ln w="9525" cap="flat">
                <a:noFill/>
                <a:prstDash val="solid"/>
                <a:miter/>
              </a:ln>
            </p:spPr>
            <p:txBody>
              <a:bodyPr rtlCol="0" anchor="ctr"/>
              <a:lstStyle/>
              <a:p>
                <a:endParaRPr lang="en-ZA"/>
              </a:p>
            </p:txBody>
          </p:sp>
          <p:sp>
            <p:nvSpPr>
              <p:cNvPr id="18" name="Freeform: Shape 17">
                <a:hlinkClick r:id="rId2"/>
                <a:extLst>
                  <a:ext uri="{FF2B5EF4-FFF2-40B4-BE49-F238E27FC236}">
                    <a16:creationId xmlns:a16="http://schemas.microsoft.com/office/drawing/2014/main" id="{DF70AE7C-F6B7-4E5E-9A27-23FEB6D5D5AB}"/>
                  </a:ext>
                </a:extLst>
              </p:cNvPr>
              <p:cNvSpPr/>
              <p:nvPr/>
            </p:nvSpPr>
            <p:spPr>
              <a:xfrm>
                <a:off x="3216706" y="6078811"/>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rgbClr val="000000"/>
              </a:solidFill>
              <a:ln w="9525" cap="flat">
                <a:noFill/>
                <a:prstDash val="solid"/>
                <a:miter/>
              </a:ln>
            </p:spPr>
            <p:txBody>
              <a:bodyPr rtlCol="0" anchor="ctr"/>
              <a:lstStyle/>
              <a:p>
                <a:endParaRPr lang="en-ZA"/>
              </a:p>
            </p:txBody>
          </p:sp>
        </p:grpSp>
      </p:grpSp>
      <p:grpSp>
        <p:nvGrpSpPr>
          <p:cNvPr id="19" name="Group 18">
            <a:extLst>
              <a:ext uri="{FF2B5EF4-FFF2-40B4-BE49-F238E27FC236}">
                <a16:creationId xmlns:a16="http://schemas.microsoft.com/office/drawing/2014/main" id="{B2274972-AC3C-495A-86D6-7C5D8EFABC2A}"/>
              </a:ext>
            </a:extLst>
          </p:cNvPr>
          <p:cNvGrpSpPr/>
          <p:nvPr/>
        </p:nvGrpSpPr>
        <p:grpSpPr>
          <a:xfrm>
            <a:off x="5949029" y="6111297"/>
            <a:ext cx="1761166" cy="526073"/>
            <a:chOff x="1478423" y="6077186"/>
            <a:chExt cx="1761166" cy="526073"/>
          </a:xfrm>
        </p:grpSpPr>
        <p:sp>
          <p:nvSpPr>
            <p:cNvPr id="20" name="TextBox 19">
              <a:extLst>
                <a:ext uri="{FF2B5EF4-FFF2-40B4-BE49-F238E27FC236}">
                  <a16:creationId xmlns:a16="http://schemas.microsoft.com/office/drawing/2014/main" id="{E9329A8C-A07C-4696-8B5C-895D6B88B6DB}"/>
                </a:ext>
              </a:extLst>
            </p:cNvPr>
            <p:cNvSpPr txBox="1"/>
            <p:nvPr/>
          </p:nvSpPr>
          <p:spPr>
            <a:xfrm>
              <a:off x="2076450" y="6155557"/>
              <a:ext cx="1163139" cy="369332"/>
            </a:xfrm>
            <a:prstGeom prst="rect">
              <a:avLst/>
            </a:prstGeom>
            <a:noFill/>
          </p:spPr>
          <p:txBody>
            <a:bodyPr wrap="square" rtlCol="0">
              <a:spAutoFit/>
            </a:bodyPr>
            <a:lstStyle/>
            <a:p>
              <a:r>
                <a:rPr lang="en-ZA" b="1" dirty="0">
                  <a:hlinkClick r:id="rId4"/>
                </a:rPr>
                <a:t>Play video</a:t>
              </a:r>
              <a:endParaRPr lang="en-ZA" b="1" dirty="0"/>
            </a:p>
          </p:txBody>
        </p:sp>
        <p:grpSp>
          <p:nvGrpSpPr>
            <p:cNvPr id="21" name="Graphic 10" descr="Presentation with media">
              <a:extLst>
                <a:ext uri="{FF2B5EF4-FFF2-40B4-BE49-F238E27FC236}">
                  <a16:creationId xmlns:a16="http://schemas.microsoft.com/office/drawing/2014/main" id="{0F87B5CE-CBEC-494C-B128-3A2360C314CD}"/>
                </a:ext>
              </a:extLst>
            </p:cNvPr>
            <p:cNvGrpSpPr/>
            <p:nvPr/>
          </p:nvGrpSpPr>
          <p:grpSpPr>
            <a:xfrm>
              <a:off x="1478423" y="6077186"/>
              <a:ext cx="551351" cy="526073"/>
              <a:chOff x="3121456" y="5974036"/>
              <a:chExt cx="914400" cy="914400"/>
            </a:xfrm>
          </p:grpSpPr>
          <p:sp>
            <p:nvSpPr>
              <p:cNvPr id="22" name="Freeform: Shape 21">
                <a:extLst>
                  <a:ext uri="{FF2B5EF4-FFF2-40B4-BE49-F238E27FC236}">
                    <a16:creationId xmlns:a16="http://schemas.microsoft.com/office/drawing/2014/main" id="{D1DC2F6E-D067-4B03-BCB5-28302BBEA6F9}"/>
                  </a:ext>
                </a:extLst>
              </p:cNvPr>
              <p:cNvSpPr/>
              <p:nvPr/>
            </p:nvSpPr>
            <p:spPr>
              <a:xfrm>
                <a:off x="3511981" y="6231211"/>
                <a:ext cx="190500" cy="245840"/>
              </a:xfrm>
              <a:custGeom>
                <a:avLst/>
                <a:gdLst>
                  <a:gd name="connsiteX0" fmla="*/ 0 w 190500"/>
                  <a:gd name="connsiteY0" fmla="*/ 0 h 245840"/>
                  <a:gd name="connsiteX1" fmla="*/ 190500 w 190500"/>
                  <a:gd name="connsiteY1" fmla="*/ 122873 h 245840"/>
                  <a:gd name="connsiteX2" fmla="*/ 0 w 190500"/>
                  <a:gd name="connsiteY2" fmla="*/ 245840 h 245840"/>
                  <a:gd name="connsiteX3" fmla="*/ 0 w 190500"/>
                  <a:gd name="connsiteY3" fmla="*/ 0 h 245840"/>
                </a:gdLst>
                <a:ahLst/>
                <a:cxnLst>
                  <a:cxn ang="0">
                    <a:pos x="connsiteX0" y="connsiteY0"/>
                  </a:cxn>
                  <a:cxn ang="0">
                    <a:pos x="connsiteX1" y="connsiteY1"/>
                  </a:cxn>
                  <a:cxn ang="0">
                    <a:pos x="connsiteX2" y="connsiteY2"/>
                  </a:cxn>
                  <a:cxn ang="0">
                    <a:pos x="connsiteX3" y="connsiteY3"/>
                  </a:cxn>
                </a:cxnLst>
                <a:rect l="l" t="t" r="r" b="b"/>
                <a:pathLst>
                  <a:path w="190500" h="245840">
                    <a:moveTo>
                      <a:pt x="0" y="0"/>
                    </a:moveTo>
                    <a:lnTo>
                      <a:pt x="190500" y="122873"/>
                    </a:lnTo>
                    <a:lnTo>
                      <a:pt x="0" y="245840"/>
                    </a:lnTo>
                    <a:lnTo>
                      <a:pt x="0" y="0"/>
                    </a:lnTo>
                    <a:close/>
                  </a:path>
                </a:pathLst>
              </a:custGeom>
              <a:solidFill>
                <a:srgbClr val="000000"/>
              </a:solidFill>
              <a:ln w="9525" cap="flat">
                <a:noFill/>
                <a:prstDash val="solid"/>
                <a:miter/>
              </a:ln>
            </p:spPr>
            <p:txBody>
              <a:bodyPr rtlCol="0" anchor="ctr"/>
              <a:lstStyle/>
              <a:p>
                <a:endParaRPr lang="en-ZA"/>
              </a:p>
            </p:txBody>
          </p:sp>
          <p:sp>
            <p:nvSpPr>
              <p:cNvPr id="23" name="Freeform: Shape 22">
                <a:hlinkClick r:id="rId4"/>
                <a:extLst>
                  <a:ext uri="{FF2B5EF4-FFF2-40B4-BE49-F238E27FC236}">
                    <a16:creationId xmlns:a16="http://schemas.microsoft.com/office/drawing/2014/main" id="{BB54EF22-202B-4846-A307-03433CD1F168}"/>
                  </a:ext>
                </a:extLst>
              </p:cNvPr>
              <p:cNvSpPr/>
              <p:nvPr/>
            </p:nvSpPr>
            <p:spPr>
              <a:xfrm>
                <a:off x="3216706" y="6078811"/>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rgbClr val="000000"/>
              </a:solidFill>
              <a:ln w="9525" cap="flat">
                <a:noFill/>
                <a:prstDash val="solid"/>
                <a:miter/>
              </a:ln>
            </p:spPr>
            <p:txBody>
              <a:bodyPr rtlCol="0" anchor="ctr"/>
              <a:lstStyle/>
              <a:p>
                <a:endParaRPr lang="en-ZA"/>
              </a:p>
            </p:txBody>
          </p:sp>
        </p:grpSp>
      </p:grpSp>
      <p:sp>
        <p:nvSpPr>
          <p:cNvPr id="24" name="Title 1">
            <a:extLst>
              <a:ext uri="{FF2B5EF4-FFF2-40B4-BE49-F238E27FC236}">
                <a16:creationId xmlns:a16="http://schemas.microsoft.com/office/drawing/2014/main" id="{8D95B92D-5776-4958-BA9C-238497C28B1F}"/>
              </a:ext>
            </a:extLst>
          </p:cNvPr>
          <p:cNvSpPr txBox="1">
            <a:spLocks/>
          </p:cNvSpPr>
          <p:nvPr/>
        </p:nvSpPr>
        <p:spPr>
          <a:xfrm>
            <a:off x="0" y="585945"/>
            <a:ext cx="9144000" cy="930447"/>
          </a:xfrm>
          <a:prstGeom prst="rect">
            <a:avLst/>
          </a:prstGeom>
          <a:solidFill>
            <a:srgbClr val="EF7B2D"/>
          </a:solidFill>
          <a:ln>
            <a:noFill/>
          </a:ln>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90000"/>
              </a:lnSpc>
              <a:spcAft>
                <a:spcPts val="600"/>
              </a:spcAft>
              <a:defRPr/>
            </a:pPr>
            <a:r>
              <a:rPr lang="en-US" sz="4700" b="1" dirty="0">
                <a:solidFill>
                  <a:schemeClr val="bg1"/>
                </a:solidFill>
              </a:rPr>
              <a:t>PPE videos</a:t>
            </a:r>
          </a:p>
        </p:txBody>
      </p:sp>
    </p:spTree>
    <p:extLst>
      <p:ext uri="{BB962C8B-B14F-4D97-AF65-F5344CB8AC3E}">
        <p14:creationId xmlns:p14="http://schemas.microsoft.com/office/powerpoint/2010/main" val="216061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hidden="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icture containing indoor, sitting, table, small&#10;&#10;Description automatically generated">
            <a:extLst>
              <a:ext uri="{FF2B5EF4-FFF2-40B4-BE49-F238E27FC236}">
                <a16:creationId xmlns:a16="http://schemas.microsoft.com/office/drawing/2014/main" id="{494F5309-9640-492A-8472-47E614EBE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4" r="9191" b="-2"/>
          <a:stretch/>
        </p:blipFill>
        <p:spPr bwMode="auto">
          <a:xfrm>
            <a:off x="1"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492FE-4344-4C26-AE88-0ECCB6FE153A}"/>
              </a:ext>
            </a:extLst>
          </p:cNvPr>
          <p:cNvSpPr>
            <a:spLocks noGrp="1"/>
          </p:cNvSpPr>
          <p:nvPr>
            <p:ph type="title"/>
          </p:nvPr>
        </p:nvSpPr>
        <p:spPr>
          <a:xfrm>
            <a:off x="579454" y="241250"/>
            <a:ext cx="2906015" cy="1633098"/>
          </a:xfrm>
        </p:spPr>
        <p:txBody>
          <a:bodyPr>
            <a:normAutofit/>
          </a:bodyPr>
          <a:lstStyle/>
          <a:p>
            <a:pPr fontAlgn="base">
              <a:lnSpc>
                <a:spcPct val="90000"/>
              </a:lnSpc>
            </a:pPr>
            <a:r>
              <a:rPr lang="en-ZA" sz="3000" b="1" dirty="0">
                <a:solidFill>
                  <a:schemeClr val="bg1"/>
                </a:solidFill>
              </a:rPr>
              <a:t>Types of face covers: Surgical mask and N95</a:t>
            </a:r>
          </a:p>
        </p:txBody>
      </p:sp>
      <p:sp>
        <p:nvSpPr>
          <p:cNvPr id="139" name="Rectangle 138" hidden="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hidden="1">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14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hidden="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601F01-6621-4808-AB61-D8498AC014FF}"/>
              </a:ext>
            </a:extLst>
          </p:cNvPr>
          <p:cNvSpPr>
            <a:spLocks noGrp="1"/>
          </p:cNvSpPr>
          <p:nvPr>
            <p:ph idx="1"/>
          </p:nvPr>
        </p:nvSpPr>
        <p:spPr>
          <a:xfrm>
            <a:off x="579454" y="1983219"/>
            <a:ext cx="2906014" cy="4563783"/>
          </a:xfrm>
        </p:spPr>
        <p:txBody>
          <a:bodyPr anchor="ctr">
            <a:noAutofit/>
          </a:bodyPr>
          <a:lstStyle/>
          <a:p>
            <a:pPr>
              <a:lnSpc>
                <a:spcPct val="90000"/>
              </a:lnSpc>
            </a:pPr>
            <a:r>
              <a:rPr lang="en-US" sz="1600" b="1" dirty="0">
                <a:solidFill>
                  <a:schemeClr val="bg1"/>
                </a:solidFill>
              </a:rPr>
              <a:t>Surgical masks (medical) </a:t>
            </a:r>
            <a:r>
              <a:rPr lang="en-US" sz="1600" dirty="0">
                <a:solidFill>
                  <a:schemeClr val="bg1"/>
                </a:solidFill>
              </a:rPr>
              <a:t>are made of several layers of paper and protect against splashes and droplets. These are widely used in healthcare but should be reserved for HCW working in the clinical areas.</a:t>
            </a:r>
          </a:p>
          <a:p>
            <a:pPr>
              <a:lnSpc>
                <a:spcPct val="90000"/>
              </a:lnSpc>
            </a:pPr>
            <a:endParaRPr lang="en-US" sz="1600" dirty="0">
              <a:solidFill>
                <a:schemeClr val="bg1"/>
              </a:solidFill>
            </a:endParaRPr>
          </a:p>
          <a:p>
            <a:pPr>
              <a:lnSpc>
                <a:spcPct val="90000"/>
              </a:lnSpc>
            </a:pPr>
            <a:r>
              <a:rPr lang="en-US" sz="1600" dirty="0">
                <a:solidFill>
                  <a:schemeClr val="bg1"/>
                </a:solidFill>
              </a:rPr>
              <a:t>N95 Respirators (FFP2, FFP3) are specifically designed to filter out smaller particles and are recommended for use in airborne precautions such as when dealing with TB, measles or chickenpox. Non-valve N95 respirators are recommended to prevent droplet transmission from the wearer.</a:t>
            </a:r>
            <a:endParaRPr lang="en-ZA" sz="1600" dirty="0">
              <a:solidFill>
                <a:schemeClr val="bg1"/>
              </a:solidFill>
            </a:endParaRPr>
          </a:p>
        </p:txBody>
      </p:sp>
    </p:spTree>
    <p:extLst>
      <p:ext uri="{BB962C8B-B14F-4D97-AF65-F5344CB8AC3E}">
        <p14:creationId xmlns:p14="http://schemas.microsoft.com/office/powerpoint/2010/main" val="52632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57533A-3E23-42AD-B7FA-F1401B7AB286}"/>
              </a:ext>
            </a:extLst>
          </p:cNvPr>
          <p:cNvSpPr txBox="1">
            <a:spLocks/>
          </p:cNvSpPr>
          <p:nvPr/>
        </p:nvSpPr>
        <p:spPr>
          <a:xfrm>
            <a:off x="0" y="188639"/>
            <a:ext cx="9144000" cy="792089"/>
          </a:xfrm>
          <a:prstGeom prst="rect">
            <a:avLst/>
          </a:prstGeom>
          <a:solidFill>
            <a:srgbClr val="005D2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a:solidFill>
                  <a:schemeClr val="bg1"/>
                </a:solidFill>
                <a:cs typeface="Arial" pitchFamily="34" charset="0"/>
              </a:rPr>
              <a:t>Face Masks: Video</a:t>
            </a:r>
          </a:p>
        </p:txBody>
      </p:sp>
      <p:pic>
        <p:nvPicPr>
          <p:cNvPr id="9" name="Picture 8">
            <a:extLst>
              <a:ext uri="{FF2B5EF4-FFF2-40B4-BE49-F238E27FC236}">
                <a16:creationId xmlns:a16="http://schemas.microsoft.com/office/drawing/2014/main" id="{1904F940-84C5-4DFD-BDEA-8E1E13FC4DEA}"/>
              </a:ext>
            </a:extLst>
          </p:cNvPr>
          <p:cNvPicPr>
            <a:picLocks noChangeAspect="1"/>
          </p:cNvPicPr>
          <p:nvPr/>
        </p:nvPicPr>
        <p:blipFill>
          <a:blip r:embed="rId3"/>
          <a:stretch>
            <a:fillRect/>
          </a:stretch>
        </p:blipFill>
        <p:spPr>
          <a:xfrm>
            <a:off x="246203" y="1135901"/>
            <a:ext cx="8651593" cy="4824536"/>
          </a:xfrm>
          <a:prstGeom prst="rect">
            <a:avLst/>
          </a:prstGeom>
        </p:spPr>
      </p:pic>
      <p:sp>
        <p:nvSpPr>
          <p:cNvPr id="12" name="TextBox 11">
            <a:hlinkClick r:id="rId4"/>
            <a:extLst>
              <a:ext uri="{FF2B5EF4-FFF2-40B4-BE49-F238E27FC236}">
                <a16:creationId xmlns:a16="http://schemas.microsoft.com/office/drawing/2014/main" id="{0F8E8B84-ACBA-49A2-85D3-8E72F23B7E60}"/>
              </a:ext>
            </a:extLst>
          </p:cNvPr>
          <p:cNvSpPr txBox="1"/>
          <p:nvPr/>
        </p:nvSpPr>
        <p:spPr>
          <a:xfrm>
            <a:off x="4118248" y="6232971"/>
            <a:ext cx="1163139" cy="369332"/>
          </a:xfrm>
          <a:prstGeom prst="rect">
            <a:avLst/>
          </a:prstGeom>
          <a:noFill/>
        </p:spPr>
        <p:txBody>
          <a:bodyPr wrap="none" rtlCol="0">
            <a:spAutoFit/>
          </a:bodyPr>
          <a:lstStyle/>
          <a:p>
            <a:r>
              <a:rPr lang="en-ZA" b="1"/>
              <a:t>Play video</a:t>
            </a:r>
          </a:p>
        </p:txBody>
      </p:sp>
      <p:pic>
        <p:nvPicPr>
          <p:cNvPr id="7" name="Graphic 6" descr="Presentation with media">
            <a:hlinkClick r:id="rId4"/>
            <a:extLst>
              <a:ext uri="{FF2B5EF4-FFF2-40B4-BE49-F238E27FC236}">
                <a16:creationId xmlns:a16="http://schemas.microsoft.com/office/drawing/2014/main" id="{71765600-4C27-44C1-A42E-A032921BD74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03848" y="5960437"/>
            <a:ext cx="914400" cy="914400"/>
          </a:xfrm>
          <a:prstGeom prst="rect">
            <a:avLst/>
          </a:prstGeom>
        </p:spPr>
      </p:pic>
    </p:spTree>
    <p:extLst>
      <p:ext uri="{BB962C8B-B14F-4D97-AF65-F5344CB8AC3E}">
        <p14:creationId xmlns:p14="http://schemas.microsoft.com/office/powerpoint/2010/main" val="505356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71FF7E68-4A6B-4770-B2D0-6D0E4AD2E5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9036"/>
            <a:ext cx="9144000" cy="6059928"/>
          </a:xfrm>
          <a:prstGeom prst="rect">
            <a:avLst/>
          </a:prstGeom>
        </p:spPr>
      </p:pic>
    </p:spTree>
    <p:extLst>
      <p:ext uri="{BB962C8B-B14F-4D97-AF65-F5344CB8AC3E}">
        <p14:creationId xmlns:p14="http://schemas.microsoft.com/office/powerpoint/2010/main" val="81978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850376" y="1196752"/>
            <a:ext cx="2945174" cy="1313744"/>
          </a:xfrm>
        </p:spPr>
        <p:txBody>
          <a:bodyPr anchor="ctr">
            <a:normAutofit fontScale="90000"/>
          </a:bodyPr>
          <a:lstStyle/>
          <a:p>
            <a:r>
              <a:rPr lang="en-US" sz="4300" b="1">
                <a:solidFill>
                  <a:srgbClr val="EF7B2D"/>
                </a:solidFill>
              </a:rPr>
              <a:t>COVID-19 Infection:  Background</a:t>
            </a:r>
            <a:endParaRPr lang="en-ZA" sz="4300">
              <a:solidFill>
                <a:srgbClr val="EF7B2D"/>
              </a:solidFill>
            </a:endParaRPr>
          </a:p>
        </p:txBody>
      </p:sp>
      <p:grpSp>
        <p:nvGrpSpPr>
          <p:cNvPr id="77" name="Group 7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83" name="Rectangle 66" hidden="1">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hidden="1">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hidden="1">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hidden="1">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hidden="1">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hidden="1">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hidden="1">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hidden="1">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hidden="1">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hidden="1">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hidden="1">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hidden="1">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hidden="1">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hidden="1">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hidden="1">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4815840" y="499832"/>
            <a:ext cx="3825240" cy="6097519"/>
          </a:xfrm>
        </p:spPr>
        <p:txBody>
          <a:bodyPr anchor="ctr">
            <a:noAutofit/>
          </a:bodyPr>
          <a:lstStyle/>
          <a:p>
            <a:pPr>
              <a:lnSpc>
                <a:spcPct val="90000"/>
              </a:lnSpc>
            </a:pPr>
            <a:r>
              <a:rPr lang="en-US" sz="1800"/>
              <a:t>Current evidence suggests that the virus that causes COVID-19 is transmitted between people through close contact and droplets. </a:t>
            </a:r>
          </a:p>
          <a:p>
            <a:pPr>
              <a:lnSpc>
                <a:spcPct val="90000"/>
              </a:lnSpc>
            </a:pPr>
            <a:r>
              <a:rPr lang="en-US" sz="1800"/>
              <a:t>People most at risk of acquiring the disease are those who are in contact with or care for patients with COVID-19.</a:t>
            </a:r>
          </a:p>
          <a:p>
            <a:pPr>
              <a:lnSpc>
                <a:spcPct val="90000"/>
              </a:lnSpc>
            </a:pPr>
            <a:r>
              <a:rPr lang="en-US" sz="1800"/>
              <a:t>This inevitably places health care workers (HCW) at high risk of infection.</a:t>
            </a:r>
          </a:p>
          <a:p>
            <a:pPr>
              <a:lnSpc>
                <a:spcPct val="90000"/>
              </a:lnSpc>
            </a:pPr>
            <a:r>
              <a:rPr lang="en-US" sz="1800"/>
              <a:t>Understanding how HCW exposure to COVID-19 virus translates into risk of infection, it is critical to adhere to prevention and control recommendations.</a:t>
            </a:r>
          </a:p>
          <a:p>
            <a:pPr>
              <a:lnSpc>
                <a:spcPct val="90000"/>
              </a:lnSpc>
            </a:pPr>
            <a:r>
              <a:rPr lang="en-US" sz="1800"/>
              <a:t>This will mitigate HCW exposure. </a:t>
            </a:r>
          </a:p>
          <a:p>
            <a:pPr>
              <a:lnSpc>
                <a:spcPct val="90000"/>
              </a:lnSpc>
            </a:pPr>
            <a:r>
              <a:rPr lang="en-US" sz="1800"/>
              <a:t>Eventually many facilities will be receiving positive COVID-19 patients who will require care. </a:t>
            </a:r>
          </a:p>
        </p:txBody>
      </p:sp>
      <p:pic>
        <p:nvPicPr>
          <p:cNvPr id="24" name="Picture 23" descr="A picture containing baseball, player, ball, blue&#10;&#10;Description automatically generated">
            <a:extLst>
              <a:ext uri="{FF2B5EF4-FFF2-40B4-BE49-F238E27FC236}">
                <a16:creationId xmlns:a16="http://schemas.microsoft.com/office/drawing/2014/main" id="{F33D0EEE-A2A6-4A7C-A2F3-7A97E4E80A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030" y="3789040"/>
            <a:ext cx="3459147" cy="2304256"/>
          </a:xfrm>
          <a:prstGeom prst="rect">
            <a:avLst/>
          </a:prstGeom>
        </p:spPr>
      </p:pic>
    </p:spTree>
    <p:extLst>
      <p:ext uri="{BB962C8B-B14F-4D97-AF65-F5344CB8AC3E}">
        <p14:creationId xmlns:p14="http://schemas.microsoft.com/office/powerpoint/2010/main" val="297205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393192" y="491260"/>
            <a:ext cx="4945641" cy="1625210"/>
          </a:xfrm>
        </p:spPr>
        <p:txBody>
          <a:bodyPr>
            <a:normAutofit/>
          </a:bodyPr>
          <a:lstStyle/>
          <a:p>
            <a:r>
              <a:rPr lang="en-US" b="1"/>
              <a:t>Patient Transport</a:t>
            </a:r>
          </a:p>
        </p:txBody>
      </p:sp>
      <p:pic>
        <p:nvPicPr>
          <p:cNvPr id="9" name="Picture 8" descr="A person riding on the back of a truck&#10;&#10;Description automatically generated">
            <a:extLst>
              <a:ext uri="{FF2B5EF4-FFF2-40B4-BE49-F238E27FC236}">
                <a16:creationId xmlns:a16="http://schemas.microsoft.com/office/drawing/2014/main" id="{D6A9D7A3-02E5-42CB-9ABF-2492295769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45660" y="2454903"/>
            <a:ext cx="5293729" cy="408025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6021989" y="917725"/>
            <a:ext cx="2568554" cy="4852362"/>
          </a:xfrm>
        </p:spPr>
        <p:txBody>
          <a:bodyPr anchor="ctr">
            <a:normAutofit lnSpcReduction="10000"/>
          </a:bodyPr>
          <a:lstStyle/>
          <a:p>
            <a:pPr marL="0" indent="0">
              <a:buNone/>
            </a:pPr>
            <a:r>
              <a:rPr lang="en-US" sz="2000" b="1">
                <a:solidFill>
                  <a:srgbClr val="FFFFFF"/>
                </a:solidFill>
              </a:rPr>
              <a:t>Implement effective management of patients</a:t>
            </a:r>
          </a:p>
          <a:p>
            <a:endParaRPr lang="en-US" sz="2000">
              <a:solidFill>
                <a:srgbClr val="FFFFFF"/>
              </a:solidFill>
            </a:endParaRPr>
          </a:p>
          <a:p>
            <a:pPr marL="0" indent="0">
              <a:buNone/>
            </a:pPr>
            <a:r>
              <a:rPr lang="en-US" sz="2000">
                <a:solidFill>
                  <a:srgbClr val="FFFFFF"/>
                </a:solidFill>
              </a:rPr>
              <a:t>Patient transportation</a:t>
            </a:r>
          </a:p>
          <a:p>
            <a:r>
              <a:rPr lang="en-US" sz="2000">
                <a:solidFill>
                  <a:srgbClr val="FFFFFF"/>
                </a:solidFill>
              </a:rPr>
              <a:t>Patient to wear face mask during transfer </a:t>
            </a:r>
          </a:p>
          <a:p>
            <a:r>
              <a:rPr lang="en-US" sz="2000">
                <a:solidFill>
                  <a:srgbClr val="FFFFFF"/>
                </a:solidFill>
              </a:rPr>
              <a:t>Advise EMS patient has COVID-19 </a:t>
            </a:r>
          </a:p>
          <a:p>
            <a:r>
              <a:rPr lang="en-US" sz="2000">
                <a:solidFill>
                  <a:srgbClr val="FFFFFF"/>
                </a:solidFill>
              </a:rPr>
              <a:t>Transfer as a single case </a:t>
            </a:r>
          </a:p>
          <a:p>
            <a:r>
              <a:rPr lang="en-US" sz="2000">
                <a:solidFill>
                  <a:srgbClr val="FFFFFF"/>
                </a:solidFill>
              </a:rPr>
              <a:t>Guidance for EMS and others when transporting patient </a:t>
            </a:r>
          </a:p>
          <a:p>
            <a:endParaRPr lang="en-US" sz="1700">
              <a:solidFill>
                <a:srgbClr val="FFFFFF"/>
              </a:solidFill>
            </a:endParaRPr>
          </a:p>
          <a:p>
            <a:endParaRPr lang="en-ZA" sz="1700" b="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27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393192" y="491260"/>
            <a:ext cx="4945641" cy="1625210"/>
          </a:xfrm>
        </p:spPr>
        <p:txBody>
          <a:bodyPr>
            <a:normAutofit/>
          </a:bodyPr>
          <a:lstStyle/>
          <a:p>
            <a:r>
              <a:rPr lang="en-US" b="1"/>
              <a:t>Management of Visitors</a:t>
            </a:r>
          </a:p>
        </p:txBody>
      </p:sp>
      <p:pic>
        <p:nvPicPr>
          <p:cNvPr id="9" name="Picture 8">
            <a:extLst>
              <a:ext uri="{FF2B5EF4-FFF2-40B4-BE49-F238E27FC236}">
                <a16:creationId xmlns:a16="http://schemas.microsoft.com/office/drawing/2014/main" id="{D6A9D7A3-02E5-42CB-9ABF-24922957693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45660" y="2735222"/>
            <a:ext cx="5293729" cy="3801043"/>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6021988" y="692696"/>
            <a:ext cx="2728819" cy="5544615"/>
          </a:xfrm>
        </p:spPr>
        <p:txBody>
          <a:bodyPr anchor="ctr">
            <a:noAutofit/>
          </a:bodyPr>
          <a:lstStyle/>
          <a:p>
            <a:r>
              <a:rPr lang="en-US" sz="1800">
                <a:solidFill>
                  <a:srgbClr val="FFFFFF"/>
                </a:solidFill>
              </a:rPr>
              <a:t>Ideally no visitors are allowed however exceptions could be made in special circumstances and if absolute necessary.</a:t>
            </a:r>
          </a:p>
          <a:p>
            <a:r>
              <a:rPr lang="en-US" sz="1800">
                <a:solidFill>
                  <a:srgbClr val="FFFFFF"/>
                </a:solidFill>
              </a:rPr>
              <a:t>Surgical mask should be used.</a:t>
            </a:r>
          </a:p>
          <a:p>
            <a:r>
              <a:rPr lang="en-US" sz="1800">
                <a:solidFill>
                  <a:srgbClr val="FFFFFF"/>
                </a:solidFill>
              </a:rPr>
              <a:t>Hand hygiene before and after wearing and taking off PPE.</a:t>
            </a:r>
          </a:p>
          <a:p>
            <a:r>
              <a:rPr lang="en-US" sz="1800">
                <a:solidFill>
                  <a:srgbClr val="FFFFFF"/>
                </a:solidFill>
              </a:rPr>
              <a:t>Mothers of hospitalized or isolated children allowed in with face mask and instructed on hand hygiene and social distancing. </a:t>
            </a:r>
            <a:r>
              <a:rPr lang="en-US" sz="1800" b="1">
                <a:solidFill>
                  <a:srgbClr val="FFFFFF"/>
                </a:solidFill>
              </a:rPr>
              <a:t>	</a:t>
            </a:r>
          </a:p>
        </p:txBody>
      </p:sp>
    </p:spTree>
    <p:extLst>
      <p:ext uri="{BB962C8B-B14F-4D97-AF65-F5344CB8AC3E}">
        <p14:creationId xmlns:p14="http://schemas.microsoft.com/office/powerpoint/2010/main" val="416692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45">
            <a:extLst>
              <a:ext uri="{FF2B5EF4-FFF2-40B4-BE49-F238E27FC236}">
                <a16:creationId xmlns:a16="http://schemas.microsoft.com/office/drawing/2014/main" id="{A4864A0B-4663-4052-A3D8-E2BB2CFCE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5" descr="A close up of a piece of paper&#10;&#10;Description automatically generated">
            <a:extLst>
              <a:ext uri="{FF2B5EF4-FFF2-40B4-BE49-F238E27FC236}">
                <a16:creationId xmlns:a16="http://schemas.microsoft.com/office/drawing/2014/main" id="{7605971D-3602-4461-8EA7-A0C24860902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32026" y="10"/>
            <a:ext cx="3511973" cy="6857990"/>
          </a:xfrm>
          <a:prstGeom prst="rect">
            <a:avLst/>
          </a:prstGeom>
        </p:spPr>
      </p:pic>
      <p:sp>
        <p:nvSpPr>
          <p:cNvPr id="65" name="Rectangle 49">
            <a:extLst>
              <a:ext uri="{FF2B5EF4-FFF2-40B4-BE49-F238E27FC236}">
                <a16:creationId xmlns:a16="http://schemas.microsoft.com/office/drawing/2014/main" id="{29384A10-A657-4D34-BCB2-06CF4B3AD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890" y="279792"/>
            <a:ext cx="5833367" cy="98630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479559" y="476086"/>
            <a:ext cx="5456421" cy="689608"/>
          </a:xfrm>
        </p:spPr>
        <p:txBody>
          <a:bodyPr>
            <a:normAutofit/>
          </a:bodyPr>
          <a:lstStyle/>
          <a:p>
            <a:r>
              <a:rPr lang="en-US" sz="3000" b="1">
                <a:solidFill>
                  <a:schemeClr val="bg1"/>
                </a:solidFill>
              </a:rPr>
              <a:t>Environmental Controls</a:t>
            </a: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262890" y="1361988"/>
            <a:ext cx="5183753" cy="5496012"/>
          </a:xfrm>
        </p:spPr>
        <p:txBody>
          <a:bodyPr>
            <a:noAutofit/>
          </a:bodyPr>
          <a:lstStyle/>
          <a:p>
            <a:pPr marL="0" indent="0">
              <a:buNone/>
            </a:pPr>
            <a:r>
              <a:rPr lang="en-US" sz="2000" b="1" dirty="0"/>
              <a:t>Patient placement or accommodation</a:t>
            </a:r>
          </a:p>
          <a:p>
            <a:r>
              <a:rPr lang="en-US" sz="2000" dirty="0"/>
              <a:t>Confirmed or suspected patients with COVID-19 not requiring ICU care should be accommodated either in a single room or in cohort isolation.</a:t>
            </a:r>
          </a:p>
          <a:p>
            <a:endParaRPr lang="en-US" sz="2000" dirty="0"/>
          </a:p>
          <a:p>
            <a:pPr marL="0" indent="0">
              <a:buNone/>
            </a:pPr>
            <a:r>
              <a:rPr lang="en-US" sz="2000" b="1" dirty="0"/>
              <a:t>Single room:</a:t>
            </a:r>
          </a:p>
          <a:p>
            <a:r>
              <a:rPr lang="en-US" sz="2000" dirty="0"/>
              <a:t>Single occupancy room with </a:t>
            </a:r>
            <a:r>
              <a:rPr lang="en-US" sz="2000" dirty="0" err="1"/>
              <a:t>en</a:t>
            </a:r>
            <a:r>
              <a:rPr lang="en-US" sz="2000" dirty="0"/>
              <a:t>-suite toilet facilities </a:t>
            </a:r>
          </a:p>
          <a:p>
            <a:r>
              <a:rPr lang="en-US" sz="2000" dirty="0"/>
              <a:t>Natural ventilation of 60l/sec per patient or 6 air changes per hour (ACH) </a:t>
            </a:r>
          </a:p>
          <a:p>
            <a:endParaRPr lang="en-US" sz="2000" dirty="0"/>
          </a:p>
          <a:p>
            <a:pPr marL="0" indent="0">
              <a:lnSpc>
                <a:spcPct val="90000"/>
              </a:lnSpc>
              <a:spcAft>
                <a:spcPts val="600"/>
              </a:spcAft>
              <a:buNone/>
            </a:pPr>
            <a:r>
              <a:rPr lang="en-US" sz="2000" b="1" dirty="0"/>
              <a:t>Cohort (group) isolation: </a:t>
            </a:r>
          </a:p>
          <a:p>
            <a:pPr>
              <a:lnSpc>
                <a:spcPct val="90000"/>
              </a:lnSpc>
              <a:spcAft>
                <a:spcPts val="600"/>
              </a:spcAft>
            </a:pPr>
            <a:r>
              <a:rPr lang="en-US" sz="2000" dirty="0"/>
              <a:t>Bed distance must be at least 2m from the foot of one bed to the foot so that the head of each bed is further than 2m. </a:t>
            </a:r>
          </a:p>
          <a:p>
            <a:endParaRPr lang="en-US" sz="2000" dirty="0"/>
          </a:p>
        </p:txBody>
      </p:sp>
    </p:spTree>
    <p:extLst>
      <p:ext uri="{BB962C8B-B14F-4D97-AF65-F5344CB8AC3E}">
        <p14:creationId xmlns:p14="http://schemas.microsoft.com/office/powerpoint/2010/main" val="3421074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0D06AE-18EB-4070-A2B5-48F379E81D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9035"/>
            <a:ext cx="9144000" cy="6059928"/>
          </a:xfrm>
          <a:prstGeom prst="rect">
            <a:avLst/>
          </a:prstGeom>
        </p:spPr>
      </p:pic>
    </p:spTree>
    <p:extLst>
      <p:ext uri="{BB962C8B-B14F-4D97-AF65-F5344CB8AC3E}">
        <p14:creationId xmlns:p14="http://schemas.microsoft.com/office/powerpoint/2010/main" val="1933016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874987" y="1332952"/>
            <a:ext cx="2945174" cy="3921176"/>
          </a:xfrm>
        </p:spPr>
        <p:txBody>
          <a:bodyPr anchor="ctr">
            <a:normAutofit/>
          </a:bodyPr>
          <a:lstStyle/>
          <a:p>
            <a:r>
              <a:rPr lang="en-US" b="1"/>
              <a:t>Intensive Care Units (ICU)</a:t>
            </a:r>
            <a:endParaRPr lang="en-ZA"/>
          </a:p>
        </p:txBody>
      </p:sp>
      <p:grpSp>
        <p:nvGrpSpPr>
          <p:cNvPr id="77" name="Group 7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83" name="Rectangle 66" hidden="1">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64" hidden="1">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66" hidden="1">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64" hidden="1">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66" hidden="1">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64" hidden="1">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66" hidden="1">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64" hidden="1">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Rectangle 66" hidden="1">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64" hidden="1">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66" hidden="1">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64" hidden="1">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66" hidden="1">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64" hidden="1">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66" hidden="1">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4572000" y="499832"/>
            <a:ext cx="4320480" cy="6097519"/>
          </a:xfrm>
        </p:spPr>
        <p:txBody>
          <a:bodyPr anchor="ctr">
            <a:noAutofit/>
          </a:bodyPr>
          <a:lstStyle/>
          <a:p>
            <a:pPr>
              <a:lnSpc>
                <a:spcPct val="90000"/>
              </a:lnSpc>
            </a:pPr>
            <a:r>
              <a:rPr lang="en-US" sz="1800"/>
              <a:t>Bed spacing: 3m or more to allow ease of movement of staff and equipment </a:t>
            </a:r>
          </a:p>
          <a:p>
            <a:pPr>
              <a:lnSpc>
                <a:spcPct val="90000"/>
              </a:lnSpc>
            </a:pPr>
            <a:r>
              <a:rPr lang="en-US" sz="1800"/>
              <a:t>Good ventilation: 160L/hour/patient or 12 air changes per hour (ACH) </a:t>
            </a:r>
          </a:p>
          <a:p>
            <a:pPr>
              <a:lnSpc>
                <a:spcPct val="90000"/>
              </a:lnSpc>
            </a:pPr>
            <a:r>
              <a:rPr lang="en-US" sz="1800"/>
              <a:t>Closed suctioning: use fresh sterile water each time to clean the suction catheter</a:t>
            </a:r>
          </a:p>
          <a:p>
            <a:pPr>
              <a:lnSpc>
                <a:spcPct val="90000"/>
              </a:lnSpc>
            </a:pPr>
            <a:r>
              <a:rPr lang="en-US" sz="1800">
                <a:solidFill>
                  <a:srgbClr val="FF0000"/>
                </a:solidFill>
              </a:rPr>
              <a:t>Open suctioning: NOT RECOMMENDED </a:t>
            </a:r>
          </a:p>
          <a:p>
            <a:pPr>
              <a:lnSpc>
                <a:spcPct val="90000"/>
              </a:lnSpc>
            </a:pPr>
            <a:r>
              <a:rPr lang="en-US" sz="1800"/>
              <a:t>Dedicated ventilator equipment with single patient use circuit </a:t>
            </a:r>
          </a:p>
          <a:p>
            <a:pPr>
              <a:lnSpc>
                <a:spcPct val="90000"/>
              </a:lnSpc>
            </a:pPr>
            <a:r>
              <a:rPr lang="en-US" sz="1800"/>
              <a:t>Dedicated patient care equipment </a:t>
            </a:r>
          </a:p>
          <a:p>
            <a:pPr>
              <a:lnSpc>
                <a:spcPct val="90000"/>
              </a:lnSpc>
            </a:pPr>
            <a:r>
              <a:rPr lang="en-US" sz="1800"/>
              <a:t>Carry out hand hygiene and change gloves after each patient contact </a:t>
            </a:r>
          </a:p>
          <a:p>
            <a:pPr>
              <a:lnSpc>
                <a:spcPct val="90000"/>
              </a:lnSpc>
            </a:pPr>
            <a:r>
              <a:rPr lang="en-US" sz="1800"/>
              <a:t>Do not touch face, front of apron, mask, goggles or face shield during a clinical ward round </a:t>
            </a:r>
          </a:p>
          <a:p>
            <a:pPr>
              <a:lnSpc>
                <a:spcPct val="90000"/>
              </a:lnSpc>
            </a:pPr>
            <a:r>
              <a:rPr lang="en-US" sz="1800"/>
              <a:t>Keep patient charts far from the patient’s bed (outside the room, if possible) </a:t>
            </a:r>
          </a:p>
          <a:p>
            <a:pPr>
              <a:lnSpc>
                <a:spcPct val="90000"/>
              </a:lnSpc>
            </a:pPr>
            <a:r>
              <a:rPr lang="en-US" sz="1800"/>
              <a:t>Always carry out hand hygiene before and after touching the notes (persistence on cardboard and paper reported) </a:t>
            </a:r>
          </a:p>
        </p:txBody>
      </p:sp>
    </p:spTree>
    <p:extLst>
      <p:ext uri="{BB962C8B-B14F-4D97-AF65-F5344CB8AC3E}">
        <p14:creationId xmlns:p14="http://schemas.microsoft.com/office/powerpoint/2010/main" val="815146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874987" y="1332952"/>
            <a:ext cx="2945174" cy="3921176"/>
          </a:xfrm>
        </p:spPr>
        <p:txBody>
          <a:bodyPr anchor="ctr">
            <a:normAutofit/>
          </a:bodyPr>
          <a:lstStyle/>
          <a:p>
            <a:r>
              <a:rPr lang="en-US" b="1"/>
              <a:t>Ventilation</a:t>
            </a:r>
            <a:endParaRPr lang="en-ZA"/>
          </a:p>
        </p:txBody>
      </p:sp>
      <p:grpSp>
        <p:nvGrpSpPr>
          <p:cNvPr id="77" name="Group 76">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83" name="Rectangle 66" hidden="1">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64" hidden="1">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66" hidden="1">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64" hidden="1">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66" hidden="1">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64" hidden="1">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66" hidden="1">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64" hidden="1">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Rectangle 66" hidden="1">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64" hidden="1">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66" hidden="1">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64" hidden="1">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66" hidden="1">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64" hidden="1">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66" hidden="1">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4572000" y="499832"/>
            <a:ext cx="4320480" cy="6097519"/>
          </a:xfrm>
        </p:spPr>
        <p:txBody>
          <a:bodyPr anchor="ctr">
            <a:noAutofit/>
          </a:bodyPr>
          <a:lstStyle/>
          <a:p>
            <a:pPr>
              <a:lnSpc>
                <a:spcPct val="90000"/>
              </a:lnSpc>
            </a:pPr>
            <a:r>
              <a:rPr lang="en-US" sz="2600"/>
              <a:t>Provision of fresh air to a room/building</a:t>
            </a:r>
          </a:p>
          <a:p>
            <a:pPr>
              <a:lnSpc>
                <a:spcPct val="90000"/>
              </a:lnSpc>
            </a:pPr>
            <a:r>
              <a:rPr lang="en-US" sz="2600"/>
              <a:t>Where possible, natural ventilation is preferred giving air exchange of 60L/sec/patient</a:t>
            </a:r>
          </a:p>
          <a:p>
            <a:pPr>
              <a:lnSpc>
                <a:spcPct val="90000"/>
              </a:lnSpc>
            </a:pPr>
            <a:r>
              <a:rPr lang="en-US" sz="2600"/>
              <a:t>Mechanical ventilation must be checked by the engineers and records kept of airflow and air changes per hour (ACH) which should be a minimum of 6 ACH </a:t>
            </a:r>
          </a:p>
          <a:p>
            <a:pPr>
              <a:lnSpc>
                <a:spcPct val="90000"/>
              </a:lnSpc>
            </a:pPr>
            <a:r>
              <a:rPr lang="en-US" sz="2600"/>
              <a:t>IPC team to check airflow using a smoke test</a:t>
            </a:r>
            <a:endParaRPr lang="en-US" sz="2600">
              <a:solidFill>
                <a:srgbClr val="FF0000"/>
              </a:solidFill>
            </a:endParaRPr>
          </a:p>
        </p:txBody>
      </p:sp>
    </p:spTree>
    <p:extLst>
      <p:ext uri="{BB962C8B-B14F-4D97-AF65-F5344CB8AC3E}">
        <p14:creationId xmlns:p14="http://schemas.microsoft.com/office/powerpoint/2010/main" val="722049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393192" y="583616"/>
            <a:ext cx="2791605" cy="5520579"/>
          </a:xfrm>
        </p:spPr>
        <p:txBody>
          <a:bodyPr>
            <a:normAutofit/>
          </a:bodyPr>
          <a:lstStyle/>
          <a:p>
            <a:r>
              <a:rPr lang="en-US" b="1"/>
              <a:t>Ventilation in Operating Theatre</a:t>
            </a:r>
            <a:endParaRPr lang="en-ZA"/>
          </a:p>
        </p:txBody>
      </p:sp>
      <p:sp>
        <p:nvSpPr>
          <p:cNvPr id="104" name="Rectangle 10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3700701" y="583616"/>
            <a:ext cx="4945642" cy="5520579"/>
          </a:xfrm>
        </p:spPr>
        <p:txBody>
          <a:bodyPr anchor="ctr">
            <a:normAutofit/>
          </a:bodyPr>
          <a:lstStyle/>
          <a:p>
            <a:pPr marL="0" indent="0">
              <a:lnSpc>
                <a:spcPct val="90000"/>
              </a:lnSpc>
              <a:buNone/>
            </a:pPr>
            <a:r>
              <a:rPr lang="en-US" sz="3000">
                <a:solidFill>
                  <a:srgbClr val="FFFFFF"/>
                </a:solidFill>
              </a:rPr>
              <a:t>Should a COVID-19 patient need surgery, the operating theatre ventilation must be checked for ACH and airflow. It is not necessary to convert the operating theatre into negative ventilation as long as there is sufficient air volume (160L/sec) changes (up to 24 ACH) to keep a high dilution factor particularly when carrying out AGP. </a:t>
            </a:r>
          </a:p>
        </p:txBody>
      </p:sp>
    </p:spTree>
    <p:extLst>
      <p:ext uri="{BB962C8B-B14F-4D97-AF65-F5344CB8AC3E}">
        <p14:creationId xmlns:p14="http://schemas.microsoft.com/office/powerpoint/2010/main" val="2027622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393192" y="583616"/>
            <a:ext cx="2791605" cy="5520579"/>
          </a:xfrm>
        </p:spPr>
        <p:txBody>
          <a:bodyPr>
            <a:normAutofit/>
          </a:bodyPr>
          <a:lstStyle/>
          <a:p>
            <a:r>
              <a:rPr lang="en-US" b="1"/>
              <a:t>Maternity  and </a:t>
            </a:r>
            <a:r>
              <a:rPr lang="en-US" b="1" err="1"/>
              <a:t>Labour</a:t>
            </a:r>
            <a:r>
              <a:rPr lang="en-US" b="1"/>
              <a:t> Ward </a:t>
            </a:r>
            <a:endParaRPr lang="en-ZA"/>
          </a:p>
        </p:txBody>
      </p:sp>
      <p:sp>
        <p:nvSpPr>
          <p:cNvPr id="104" name="Rectangle 10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3700701" y="583616"/>
            <a:ext cx="4945642" cy="5520579"/>
          </a:xfrm>
        </p:spPr>
        <p:txBody>
          <a:bodyPr anchor="ctr">
            <a:normAutofit fontScale="85000" lnSpcReduction="20000"/>
          </a:bodyPr>
          <a:lstStyle/>
          <a:p>
            <a:pPr>
              <a:lnSpc>
                <a:spcPct val="90000"/>
              </a:lnSpc>
            </a:pPr>
            <a:r>
              <a:rPr lang="en-US" sz="3000">
                <a:solidFill>
                  <a:srgbClr val="FFFFFF"/>
                </a:solidFill>
              </a:rPr>
              <a:t>The delivery suites should have good bed spacing and ventilation. </a:t>
            </a:r>
          </a:p>
          <a:p>
            <a:pPr>
              <a:lnSpc>
                <a:spcPct val="90000"/>
              </a:lnSpc>
            </a:pPr>
            <a:r>
              <a:rPr lang="en-US" sz="3000">
                <a:solidFill>
                  <a:srgbClr val="FFFFFF"/>
                </a:solidFill>
              </a:rPr>
              <a:t>Operating rooms should be similar to conventional operating theatre environment. </a:t>
            </a:r>
          </a:p>
          <a:p>
            <a:pPr>
              <a:lnSpc>
                <a:spcPct val="90000"/>
              </a:lnSpc>
            </a:pPr>
            <a:r>
              <a:rPr lang="en-US" sz="3000">
                <a:solidFill>
                  <a:srgbClr val="FFFFFF"/>
                </a:solidFill>
              </a:rPr>
              <a:t>Mothers who are positive for SARS-CoV-2 are advised to wear face masks when feeding their baby for 14 days after their symptoms have resolved as mother to baby transmission via respiratory droplets can occur. </a:t>
            </a:r>
          </a:p>
          <a:p>
            <a:pPr>
              <a:lnSpc>
                <a:spcPct val="90000"/>
              </a:lnSpc>
            </a:pPr>
            <a:r>
              <a:rPr lang="en-US" sz="3000">
                <a:solidFill>
                  <a:srgbClr val="FFFFFF"/>
                </a:solidFill>
              </a:rPr>
              <a:t>There is no evidence of viral presence in breastmilk and breastfeeding is strongly encouraged. </a:t>
            </a:r>
          </a:p>
        </p:txBody>
      </p:sp>
    </p:spTree>
    <p:extLst>
      <p:ext uri="{BB962C8B-B14F-4D97-AF65-F5344CB8AC3E}">
        <p14:creationId xmlns:p14="http://schemas.microsoft.com/office/powerpoint/2010/main" val="2312053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393192" y="491260"/>
            <a:ext cx="4945641" cy="1625210"/>
          </a:xfrm>
        </p:spPr>
        <p:txBody>
          <a:bodyPr>
            <a:normAutofit/>
          </a:bodyPr>
          <a:lstStyle/>
          <a:p>
            <a:r>
              <a:rPr lang="en-US" b="1"/>
              <a:t>Standard Precautions </a:t>
            </a:r>
          </a:p>
        </p:txBody>
      </p:sp>
      <p:pic>
        <p:nvPicPr>
          <p:cNvPr id="9" name="Picture 8">
            <a:extLst>
              <a:ext uri="{FF2B5EF4-FFF2-40B4-BE49-F238E27FC236}">
                <a16:creationId xmlns:a16="http://schemas.microsoft.com/office/drawing/2014/main" id="{D6A9D7A3-02E5-42CB-9ABF-2492295769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3710" y="2478308"/>
            <a:ext cx="4024603" cy="388843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5796136" y="917724"/>
            <a:ext cx="2954672" cy="5319587"/>
          </a:xfrm>
        </p:spPr>
        <p:txBody>
          <a:bodyPr anchor="ctr">
            <a:noAutofit/>
          </a:bodyPr>
          <a:lstStyle/>
          <a:p>
            <a:pPr marL="0" indent="0">
              <a:buNone/>
            </a:pPr>
            <a:r>
              <a:rPr lang="en-US" sz="2000" b="1" dirty="0">
                <a:solidFill>
                  <a:srgbClr val="FFFFFF"/>
                </a:solidFill>
              </a:rPr>
              <a:t>Standard precautions are critical for all HCW</a:t>
            </a:r>
          </a:p>
          <a:p>
            <a:endParaRPr lang="en-US" sz="2000" dirty="0">
              <a:solidFill>
                <a:srgbClr val="FFFFFF"/>
              </a:solidFill>
            </a:endParaRPr>
          </a:p>
          <a:p>
            <a:r>
              <a:rPr lang="en-US" sz="2000" dirty="0">
                <a:solidFill>
                  <a:srgbClr val="FFFFFF"/>
                </a:solidFill>
              </a:rPr>
              <a:t>Standard precautions are aimed at reducing the risk of transmission of microorganisms from recognised and unrecognised sources. </a:t>
            </a:r>
          </a:p>
          <a:p>
            <a:endParaRPr lang="en-US" sz="2000" dirty="0">
              <a:solidFill>
                <a:srgbClr val="FFFFFF"/>
              </a:solidFill>
            </a:endParaRPr>
          </a:p>
          <a:p>
            <a:r>
              <a:rPr lang="en-US" sz="2000" dirty="0">
                <a:solidFill>
                  <a:srgbClr val="FFFFFF"/>
                </a:solidFill>
              </a:rPr>
              <a:t>Patients and staff may serve as reservoirs for microorganisms, even if only colonised and not exhibiting any signs of infection. </a:t>
            </a:r>
            <a:endParaRPr lang="en-US" sz="2000" b="1" dirty="0">
              <a:solidFill>
                <a:srgbClr val="FFFFFF"/>
              </a:solidFill>
            </a:endParaRPr>
          </a:p>
        </p:txBody>
      </p:sp>
    </p:spTree>
    <p:extLst>
      <p:ext uri="{BB962C8B-B14F-4D97-AF65-F5344CB8AC3E}">
        <p14:creationId xmlns:p14="http://schemas.microsoft.com/office/powerpoint/2010/main" val="3208281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hidden="1">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0DC194-BCD9-4967-8CC5-60840DBBDBF0}"/>
              </a:ext>
            </a:extLst>
          </p:cNvPr>
          <p:cNvSpPr>
            <a:spLocks noGrp="1"/>
          </p:cNvSpPr>
          <p:nvPr>
            <p:ph type="title"/>
          </p:nvPr>
        </p:nvSpPr>
        <p:spPr>
          <a:xfrm>
            <a:off x="293533" y="320675"/>
            <a:ext cx="8555615" cy="1325563"/>
          </a:xfrm>
          <a:solidFill>
            <a:srgbClr val="EF7B2D"/>
          </a:solidFill>
        </p:spPr>
        <p:txBody>
          <a:bodyPr>
            <a:normAutofit/>
          </a:bodyPr>
          <a:lstStyle/>
          <a:p>
            <a:r>
              <a:rPr lang="en-ZA" sz="4700" dirty="0">
                <a:solidFill>
                  <a:schemeClr val="bg1"/>
                </a:solidFill>
              </a:rPr>
              <a:t>Environmental cleaning</a:t>
            </a:r>
          </a:p>
        </p:txBody>
      </p:sp>
      <p:graphicFrame>
        <p:nvGraphicFramePr>
          <p:cNvPr id="7" name="Content Placeholder 2">
            <a:extLst>
              <a:ext uri="{FF2B5EF4-FFF2-40B4-BE49-F238E27FC236}">
                <a16:creationId xmlns:a16="http://schemas.microsoft.com/office/drawing/2014/main" id="{59042645-B91E-4A4B-9EEE-5FE4AC8ABC50}"/>
              </a:ext>
            </a:extLst>
          </p:cNvPr>
          <p:cNvGraphicFramePr>
            <a:graphicFrameLocks noGrp="1"/>
          </p:cNvGraphicFramePr>
          <p:nvPr>
            <p:ph idx="1"/>
            <p:extLst>
              <p:ext uri="{D42A27DB-BD31-4B8C-83A1-F6EECF244321}">
                <p14:modId xmlns:p14="http://schemas.microsoft.com/office/powerpoint/2010/main" val="1711740981"/>
              </p:ext>
            </p:extLst>
          </p:nvPr>
        </p:nvGraphicFramePr>
        <p:xfrm>
          <a:off x="293534" y="1976293"/>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65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5B303-F280-4524-A895-88D04883F304}"/>
              </a:ext>
            </a:extLst>
          </p:cNvPr>
          <p:cNvSpPr>
            <a:spLocks noGrp="1"/>
          </p:cNvSpPr>
          <p:nvPr>
            <p:ph type="title"/>
          </p:nvPr>
        </p:nvSpPr>
        <p:spPr>
          <a:xfrm>
            <a:off x="1028048" y="1384685"/>
            <a:ext cx="3091481" cy="4084820"/>
          </a:xfrm>
        </p:spPr>
        <p:txBody>
          <a:bodyPr>
            <a:normAutofit/>
          </a:bodyPr>
          <a:lstStyle/>
          <a:p>
            <a:r>
              <a:rPr lang="en-US" sz="3500"/>
              <a:t> </a:t>
            </a:r>
            <a:r>
              <a:rPr lang="en-US" sz="3500" b="1"/>
              <a:t>COVID-19 Infection: Introduction</a:t>
            </a:r>
            <a:br>
              <a:rPr lang="en-GB" sz="3500" b="1">
                <a:latin typeface="Arial" pitchFamily="34" charset="0"/>
                <a:cs typeface="Arial" pitchFamily="34" charset="0"/>
              </a:rPr>
            </a:br>
            <a:endParaRPr lang="en-ZA" sz="3500"/>
          </a:p>
        </p:txBody>
      </p:sp>
      <p:sp>
        <p:nvSpPr>
          <p:cNvPr id="32" name="Rectangle 31">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0F02E8-1F35-43BE-A910-FCE6CD9A6726}"/>
              </a:ext>
            </a:extLst>
          </p:cNvPr>
          <p:cNvSpPr>
            <a:spLocks noGrp="1"/>
          </p:cNvSpPr>
          <p:nvPr>
            <p:ph idx="1"/>
          </p:nvPr>
        </p:nvSpPr>
        <p:spPr>
          <a:xfrm>
            <a:off x="4935358" y="1124744"/>
            <a:ext cx="3701429" cy="4752528"/>
          </a:xfrm>
        </p:spPr>
        <p:txBody>
          <a:bodyPr anchor="ctr">
            <a:noAutofit/>
          </a:bodyPr>
          <a:lstStyle/>
          <a:p>
            <a:pPr>
              <a:lnSpc>
                <a:spcPct val="90000"/>
              </a:lnSpc>
            </a:pPr>
            <a:r>
              <a:rPr lang="en-US" sz="1600"/>
              <a:t>The World Health Organization (WHO) declared COVID-19 a global pandemic on 11</a:t>
            </a:r>
            <a:r>
              <a:rPr lang="en-US" sz="1600" baseline="30000"/>
              <a:t>th</a:t>
            </a:r>
            <a:r>
              <a:rPr lang="en-US" sz="1600"/>
              <a:t> March 2020.</a:t>
            </a:r>
          </a:p>
          <a:p>
            <a:pPr>
              <a:lnSpc>
                <a:spcPct val="90000"/>
              </a:lnSpc>
            </a:pPr>
            <a:endParaRPr lang="en-US" sz="1600"/>
          </a:p>
          <a:p>
            <a:pPr>
              <a:lnSpc>
                <a:spcPct val="90000"/>
              </a:lnSpc>
            </a:pPr>
            <a:r>
              <a:rPr lang="en-US" sz="1600"/>
              <a:t>The first case diagnosed in South Africa was on the 3</a:t>
            </a:r>
            <a:r>
              <a:rPr lang="en-US" sz="1600" baseline="30000"/>
              <a:t>rd</a:t>
            </a:r>
            <a:r>
              <a:rPr lang="en-US" sz="1600"/>
              <a:t> March 2020. South Africa has a unique challenge of a large vulnerable immune compromised (due to high burden of TB and HIV) population living in overcrowded conditions.</a:t>
            </a:r>
          </a:p>
          <a:p>
            <a:pPr>
              <a:lnSpc>
                <a:spcPct val="90000"/>
              </a:lnSpc>
            </a:pPr>
            <a:endParaRPr lang="en-US" sz="1600"/>
          </a:p>
          <a:p>
            <a:pPr>
              <a:lnSpc>
                <a:spcPct val="90000"/>
              </a:lnSpc>
            </a:pPr>
            <a:r>
              <a:rPr lang="en-US" sz="1600"/>
              <a:t>This refresher training is aligned to the IPC Guideline and provides guidance towards the reduction and prevention of transmission in both patients and staff at community and health care facility level.</a:t>
            </a:r>
          </a:p>
        </p:txBody>
      </p:sp>
    </p:spTree>
    <p:extLst>
      <p:ext uri="{BB962C8B-B14F-4D97-AF65-F5344CB8AC3E}">
        <p14:creationId xmlns:p14="http://schemas.microsoft.com/office/powerpoint/2010/main" val="2799515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C2AE7-CB37-4A46-A0C8-D4DBC10CB790}"/>
              </a:ext>
            </a:extLst>
          </p:cNvPr>
          <p:cNvSpPr>
            <a:spLocks noGrp="1"/>
          </p:cNvSpPr>
          <p:nvPr>
            <p:ph type="title"/>
          </p:nvPr>
        </p:nvSpPr>
        <p:spPr>
          <a:xfrm>
            <a:off x="783771" y="1336329"/>
            <a:ext cx="2919549" cy="4382588"/>
          </a:xfrm>
        </p:spPr>
        <p:txBody>
          <a:bodyPr anchor="ctr">
            <a:normAutofit/>
          </a:bodyPr>
          <a:lstStyle/>
          <a:p>
            <a:r>
              <a:rPr lang="en-ZA" sz="3600" b="1" dirty="0"/>
              <a:t>Healthcare Waste Management</a:t>
            </a:r>
          </a:p>
        </p:txBody>
      </p:sp>
      <p:grpSp>
        <p:nvGrpSpPr>
          <p:cNvPr id="19"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rgbClr val="EF7B2D"/>
          </a:solidFill>
        </p:grpSpPr>
        <p:sp>
          <p:nvSpPr>
            <p:cNvPr id="20"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FD0FC7-B4E0-4C7D-8C96-5D03BDB43A7F}"/>
              </a:ext>
            </a:extLst>
          </p:cNvPr>
          <p:cNvSpPr>
            <a:spLocks noGrp="1"/>
          </p:cNvSpPr>
          <p:nvPr>
            <p:ph idx="1"/>
          </p:nvPr>
        </p:nvSpPr>
        <p:spPr>
          <a:xfrm>
            <a:off x="4572000" y="1085850"/>
            <a:ext cx="3945636" cy="4914899"/>
          </a:xfrm>
        </p:spPr>
        <p:txBody>
          <a:bodyPr anchor="ctr">
            <a:noAutofit/>
          </a:bodyPr>
          <a:lstStyle/>
          <a:p>
            <a:pPr fontAlgn="base">
              <a:lnSpc>
                <a:spcPct val="90000"/>
              </a:lnSpc>
            </a:pPr>
            <a:r>
              <a:rPr lang="en-US" sz="1300" dirty="0"/>
              <a:t>SARS-CoV-2 is a fragile enveloped virus which is susceptible to heat, chemicals and UV light. There is no evidence of spread or infect humans from healthcare waste generated in the facilities if the existing healthcare waste management policies are followed where all HCRW will be handled as infectious waste.</a:t>
            </a:r>
          </a:p>
          <a:p>
            <a:pPr marL="0" indent="0" fontAlgn="base">
              <a:lnSpc>
                <a:spcPct val="90000"/>
              </a:lnSpc>
              <a:buNone/>
            </a:pPr>
            <a:endParaRPr lang="en-US" sz="1300" dirty="0"/>
          </a:p>
          <a:p>
            <a:pPr fontAlgn="base">
              <a:lnSpc>
                <a:spcPct val="90000"/>
              </a:lnSpc>
            </a:pPr>
            <a:r>
              <a:rPr lang="en-US" sz="1300" dirty="0"/>
              <a:t>HCRW includes all PPE used in triage, COVID-19 clinical areas for PUI and confirmed cases, and isolation facilities. It also includes disposable medical devices used for the care of such patients.</a:t>
            </a:r>
            <a:br>
              <a:rPr lang="en-US" sz="1300" dirty="0"/>
            </a:br>
            <a:endParaRPr lang="en-US" sz="1300" dirty="0"/>
          </a:p>
          <a:p>
            <a:pPr fontAlgn="base">
              <a:lnSpc>
                <a:spcPct val="90000"/>
              </a:lnSpc>
            </a:pPr>
            <a:r>
              <a:rPr lang="en-US" sz="1300" dirty="0"/>
              <a:t>A single red bag placed inside a cardboard box marked “Infectious waste” is used to discard all HCRW.  When ¾ full, the red bag is tied, HCRW container is labelled and transported to the point of collection for disposal.</a:t>
            </a:r>
          </a:p>
          <a:p>
            <a:pPr fontAlgn="base">
              <a:lnSpc>
                <a:spcPct val="90000"/>
              </a:lnSpc>
            </a:pPr>
            <a:endParaRPr lang="en-US" sz="1300" dirty="0"/>
          </a:p>
          <a:p>
            <a:pPr fontAlgn="base">
              <a:lnSpc>
                <a:spcPct val="90000"/>
              </a:lnSpc>
            </a:pPr>
            <a:r>
              <a:rPr lang="en-US" sz="1300" dirty="0"/>
              <a:t>SARS CoV2 is a fragile virus that does not remain viable in sewerage. HCF without municipal sewerage systems that have chemical toilets or similar are safe to clean provided the usual PPE worn by the municipality workers affords adequate protection.</a:t>
            </a:r>
            <a:endParaRPr lang="en-ZA" sz="1300" dirty="0"/>
          </a:p>
        </p:txBody>
      </p:sp>
    </p:spTree>
    <p:extLst>
      <p:ext uri="{BB962C8B-B14F-4D97-AF65-F5344CB8AC3E}">
        <p14:creationId xmlns:p14="http://schemas.microsoft.com/office/powerpoint/2010/main" val="53694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85729-8A5D-4DFF-867A-532D4CE3A310}"/>
              </a:ext>
            </a:extLst>
          </p:cNvPr>
          <p:cNvSpPr>
            <a:spLocks noGrp="1"/>
          </p:cNvSpPr>
          <p:nvPr>
            <p:ph type="title"/>
          </p:nvPr>
        </p:nvSpPr>
        <p:spPr>
          <a:xfrm>
            <a:off x="867638" y="166842"/>
            <a:ext cx="7808819" cy="1349253"/>
          </a:xfrm>
          <a:prstGeom prst="rect">
            <a:avLst/>
          </a:prstGeom>
        </p:spPr>
        <p:txBody>
          <a:bodyPr anchor="t">
            <a:noAutofit/>
          </a:bodyPr>
          <a:lstStyle/>
          <a:p>
            <a:pPr algn="l">
              <a:lnSpc>
                <a:spcPct val="90000"/>
              </a:lnSpc>
            </a:pPr>
            <a:r>
              <a:rPr lang="en-ZA" sz="3600" dirty="0">
                <a:solidFill>
                  <a:schemeClr val="bg1"/>
                </a:solidFill>
              </a:rPr>
              <a:t>2020: Guidelines for Management of Human Remains in the Context of COVID-19</a:t>
            </a:r>
          </a:p>
        </p:txBody>
      </p:sp>
      <p:sp>
        <p:nvSpPr>
          <p:cNvPr id="29" name="Rectangle 2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hidden="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solidFill>
              <a:srgbClr val="EF7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3D35F-62FB-48AC-9D94-E2E092A4B4E1}"/>
              </a:ext>
            </a:extLst>
          </p:cNvPr>
          <p:cNvSpPr>
            <a:spLocks noGrp="1"/>
          </p:cNvSpPr>
          <p:nvPr>
            <p:ph idx="1"/>
          </p:nvPr>
        </p:nvSpPr>
        <p:spPr>
          <a:xfrm>
            <a:off x="323529" y="2217343"/>
            <a:ext cx="8352928" cy="4640657"/>
          </a:xfrm>
          <a:prstGeom prst="rect">
            <a:avLst/>
          </a:prstGeom>
        </p:spPr>
        <p:txBody>
          <a:bodyPr>
            <a:normAutofit/>
          </a:bodyPr>
          <a:lstStyle/>
          <a:p>
            <a:pPr marL="285750" indent="-285750">
              <a:lnSpc>
                <a:spcPct val="90000"/>
              </a:lnSpc>
            </a:pPr>
            <a:r>
              <a:rPr lang="en-US" sz="2400" dirty="0"/>
              <a:t>Before attending to a body, ensure that the necessary hand hygiene and personal protective equipment (PPE) supplies are available for standard precautions including hand hygiene.</a:t>
            </a:r>
          </a:p>
          <a:p>
            <a:pPr marL="285750" indent="-285750">
              <a:lnSpc>
                <a:spcPct val="90000"/>
              </a:lnSpc>
            </a:pPr>
            <a:r>
              <a:rPr lang="en-US" sz="2400" dirty="0"/>
              <a:t>PPE for routine use will be gloves and apron, however if there is a risk of splashing, face protection, such a face mask, face shield or goggles may be worn.</a:t>
            </a:r>
          </a:p>
          <a:p>
            <a:pPr marL="285750" indent="-285750">
              <a:lnSpc>
                <a:spcPct val="90000"/>
              </a:lnSpc>
            </a:pPr>
            <a:r>
              <a:rPr lang="en-US" sz="2400" dirty="0"/>
              <a:t>After removing all medical devices, ensure that any leaking from orifices is contained. </a:t>
            </a:r>
          </a:p>
          <a:p>
            <a:pPr marL="285750" indent="-285750">
              <a:lnSpc>
                <a:spcPct val="90000"/>
              </a:lnSpc>
            </a:pPr>
            <a:r>
              <a:rPr lang="en-US" sz="2400" dirty="0"/>
              <a:t>Keep movement and handling of the body to a minimum.</a:t>
            </a:r>
          </a:p>
          <a:p>
            <a:pPr marL="285750" indent="-285750">
              <a:lnSpc>
                <a:spcPct val="90000"/>
              </a:lnSpc>
            </a:pPr>
            <a:r>
              <a:rPr lang="en-US" sz="2400" dirty="0"/>
              <a:t>The dignity of the dead, their cultural and religious traditions, and their families should be respected and protected throughout. </a:t>
            </a:r>
          </a:p>
        </p:txBody>
      </p:sp>
    </p:spTree>
    <p:extLst>
      <p:ext uri="{BB962C8B-B14F-4D97-AF65-F5344CB8AC3E}">
        <p14:creationId xmlns:p14="http://schemas.microsoft.com/office/powerpoint/2010/main" val="597391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619" y="1112969"/>
            <a:ext cx="2952974" cy="4166010"/>
          </a:xfrm>
        </p:spPr>
        <p:txBody>
          <a:bodyPr>
            <a:normAutofit/>
          </a:bodyPr>
          <a:lstStyle/>
          <a:p>
            <a:r>
              <a:rPr lang="en-US" b="1" dirty="0">
                <a:solidFill>
                  <a:srgbClr val="FFFFFF"/>
                </a:solidFill>
              </a:rPr>
              <a:t>Cleaning of Mortuary </a:t>
            </a:r>
          </a:p>
        </p:txBody>
      </p:sp>
      <p:sp>
        <p:nvSpPr>
          <p:cNvPr id="12" name="Freeform: Shape 11" hidden="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hidden="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hidden="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211960" y="820880"/>
            <a:ext cx="4824536" cy="5488440"/>
          </a:xfrm>
        </p:spPr>
        <p:txBody>
          <a:bodyPr anchor="t">
            <a:normAutofit/>
          </a:bodyPr>
          <a:lstStyle/>
          <a:p>
            <a:pPr>
              <a:lnSpc>
                <a:spcPct val="90000"/>
              </a:lnSpc>
            </a:pPr>
            <a:r>
              <a:rPr lang="en-US" sz="2400"/>
              <a:t>To date, there is no evidence of persons having become infected from exposure to the bodies of persons who died from COVID-19. </a:t>
            </a:r>
          </a:p>
          <a:p>
            <a:pPr>
              <a:lnSpc>
                <a:spcPct val="90000"/>
              </a:lnSpc>
            </a:pPr>
            <a:r>
              <a:rPr lang="en-US" sz="2400"/>
              <a:t>The mortuary must be kept clean and properly ventilated at all times.</a:t>
            </a:r>
          </a:p>
          <a:p>
            <a:pPr>
              <a:lnSpc>
                <a:spcPct val="90000"/>
              </a:lnSpc>
            </a:pPr>
            <a:r>
              <a:rPr lang="en-US" sz="2400"/>
              <a:t>Surfaces must first be cleaned with soap and water, or a commercially prepared detergent solution. After cleaning, a disinfectant with a minimum concentration of 0.1% (1000 ppm) sodium hypochlorite (bleach), or 70% ethanol should be used. </a:t>
            </a:r>
          </a:p>
        </p:txBody>
      </p:sp>
      <p:sp>
        <p:nvSpPr>
          <p:cNvPr id="18" name="Freeform: Shape 17" hidden="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hidden="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hidden="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76A-CB0B-4025-A9DD-D20E6D32C527}"/>
              </a:ext>
            </a:extLst>
          </p:cNvPr>
          <p:cNvSpPr>
            <a:spLocks noGrp="1"/>
          </p:cNvSpPr>
          <p:nvPr>
            <p:ph type="title"/>
          </p:nvPr>
        </p:nvSpPr>
        <p:spPr>
          <a:xfrm>
            <a:off x="1435101" y="365125"/>
            <a:ext cx="7080249" cy="1325563"/>
          </a:xfrm>
        </p:spPr>
        <p:txBody>
          <a:bodyPr vert="horz" lIns="91440" tIns="45720" rIns="91440" bIns="45720" rtlCol="0">
            <a:normAutofit/>
          </a:bodyPr>
          <a:lstStyle/>
          <a:p>
            <a:pPr>
              <a:lnSpc>
                <a:spcPct val="90000"/>
              </a:lnSpc>
            </a:pPr>
            <a:r>
              <a:rPr lang="en-US" sz="4000" b="1" kern="1200" dirty="0">
                <a:latin typeface="+mj-lt"/>
                <a:ea typeface="+mj-ea"/>
                <a:cs typeface="+mj-cs"/>
              </a:rPr>
              <a:t>Handling of Human Remains in Mortuaries/Funeral Undertaker</a:t>
            </a:r>
          </a:p>
        </p:txBody>
      </p:sp>
      <p:sp>
        <p:nvSpPr>
          <p:cNvPr id="33" name="Rectangle 32">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005D2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0" name="Graphic 29" descr="Gravestone">
            <a:extLst>
              <a:ext uri="{FF2B5EF4-FFF2-40B4-BE49-F238E27FC236}">
                <a16:creationId xmlns:a16="http://schemas.microsoft.com/office/drawing/2014/main" id="{ED8A9383-481C-41EC-8904-7E04BC0F2B1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8650" y="685006"/>
            <a:ext cx="685800" cy="685800"/>
          </a:xfrm>
          <a:prstGeom prst="rect">
            <a:avLst/>
          </a:prstGeom>
        </p:spPr>
      </p:pic>
      <p:sp>
        <p:nvSpPr>
          <p:cNvPr id="3" name="Content Placeholder 2">
            <a:extLst>
              <a:ext uri="{FF2B5EF4-FFF2-40B4-BE49-F238E27FC236}">
                <a16:creationId xmlns:a16="http://schemas.microsoft.com/office/drawing/2014/main" id="{E67D538C-D650-4ED8-82DB-ACBD18371D51}"/>
              </a:ext>
            </a:extLst>
          </p:cNvPr>
          <p:cNvSpPr>
            <a:spLocks noGrp="1"/>
          </p:cNvSpPr>
          <p:nvPr>
            <p:ph idx="1"/>
          </p:nvPr>
        </p:nvSpPr>
        <p:spPr>
          <a:xfrm>
            <a:off x="628650" y="1825625"/>
            <a:ext cx="7886700" cy="4351338"/>
          </a:xfrm>
        </p:spPr>
        <p:txBody>
          <a:bodyPr vert="horz" lIns="91440" tIns="45720" rIns="91440" bIns="45720" rtlCol="0">
            <a:noAutofit/>
          </a:bodyPr>
          <a:lstStyle/>
          <a:p>
            <a:pPr indent="-228600">
              <a:lnSpc>
                <a:spcPct val="90000"/>
              </a:lnSpc>
            </a:pPr>
            <a:r>
              <a:rPr lang="en-US" sz="1800"/>
              <a:t>The act of moving a recently deceased patient onto a hospital trolley for transportation to the mortuary might be sufficient to expel small amounts of air from the lungs and thereby present a minor risk.</a:t>
            </a:r>
          </a:p>
          <a:p>
            <a:pPr marL="357188" indent="-228600">
              <a:lnSpc>
                <a:spcPct val="90000"/>
              </a:lnSpc>
            </a:pPr>
            <a:r>
              <a:rPr lang="en-US" sz="1800"/>
              <a:t>A body bag should be used for transferring the body to the mortuary and those handling the body at this point should use full personal protective equipment (PPE).</a:t>
            </a:r>
          </a:p>
          <a:p>
            <a:pPr marL="357188" indent="-228600">
              <a:lnSpc>
                <a:spcPct val="90000"/>
              </a:lnSpc>
            </a:pPr>
            <a:r>
              <a:rPr lang="en-US" sz="1800"/>
              <a:t>The outer surface of the body bag should be decontaminated immediately before the body bag leaves the ward or anteroom area. </a:t>
            </a:r>
          </a:p>
          <a:p>
            <a:pPr marL="357188" indent="-228600">
              <a:lnSpc>
                <a:spcPct val="90000"/>
              </a:lnSpc>
            </a:pPr>
            <a:r>
              <a:rPr lang="en-US" sz="1800"/>
              <a:t>The trolley carrying the body must be disinfected prior to leaving the ward or anteroom.</a:t>
            </a:r>
          </a:p>
          <a:p>
            <a:pPr marL="357188" indent="-228600">
              <a:lnSpc>
                <a:spcPct val="90000"/>
              </a:lnSpc>
            </a:pPr>
            <a:r>
              <a:rPr lang="en-US" sz="1800"/>
              <a:t>Prior to leaving the ward or anteroom, the staff members must remove their PPE.</a:t>
            </a:r>
          </a:p>
          <a:p>
            <a:pPr marL="357188" indent="-228600">
              <a:lnSpc>
                <a:spcPct val="90000"/>
              </a:lnSpc>
            </a:pPr>
            <a:r>
              <a:rPr lang="en-US" sz="1800"/>
              <a:t>Once in the hospital or private mortuary, it would be acceptable to open the body bag for family viewing only (mortuary attendant to wear full PPE). </a:t>
            </a:r>
          </a:p>
          <a:p>
            <a:pPr marL="357188" indent="-228600">
              <a:lnSpc>
                <a:spcPct val="90000"/>
              </a:lnSpc>
            </a:pPr>
            <a:r>
              <a:rPr lang="en-US" sz="1800"/>
              <a:t>Family to be provided with mask and gloves fore viewing and should not kiss the body.</a:t>
            </a:r>
          </a:p>
        </p:txBody>
      </p:sp>
    </p:spTree>
    <p:extLst>
      <p:ext uri="{BB962C8B-B14F-4D97-AF65-F5344CB8AC3E}">
        <p14:creationId xmlns:p14="http://schemas.microsoft.com/office/powerpoint/2010/main" val="1998036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499020-4976-4BDB-AE57-CE9C488625F9}"/>
              </a:ext>
            </a:extLst>
          </p:cNvPr>
          <p:cNvSpPr>
            <a:spLocks noGrp="1"/>
          </p:cNvSpPr>
          <p:nvPr>
            <p:ph type="title"/>
          </p:nvPr>
        </p:nvSpPr>
        <p:spPr>
          <a:xfrm>
            <a:off x="241299" y="583616"/>
            <a:ext cx="3040595" cy="5520579"/>
          </a:xfrm>
        </p:spPr>
        <p:txBody>
          <a:bodyPr>
            <a:normAutofit/>
          </a:bodyPr>
          <a:lstStyle/>
          <a:p>
            <a:r>
              <a:rPr lang="en-ZA" b="1" dirty="0"/>
              <a:t>Preparing the Body in Mortuaries/Funeral Undertaker</a:t>
            </a:r>
          </a:p>
        </p:txBody>
      </p:sp>
      <p:sp>
        <p:nvSpPr>
          <p:cNvPr id="104" name="Rectangle 10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D3357B-A58B-45AB-AE47-E9045071AC43}"/>
              </a:ext>
            </a:extLst>
          </p:cNvPr>
          <p:cNvSpPr>
            <a:spLocks noGrp="1"/>
          </p:cNvSpPr>
          <p:nvPr>
            <p:ph idx="1"/>
          </p:nvPr>
        </p:nvSpPr>
        <p:spPr>
          <a:xfrm>
            <a:off x="3662360" y="581078"/>
            <a:ext cx="5050108" cy="5797712"/>
          </a:xfrm>
        </p:spPr>
        <p:txBody>
          <a:bodyPr anchor="ctr">
            <a:noAutofit/>
          </a:bodyPr>
          <a:lstStyle/>
          <a:p>
            <a:pPr marL="357188" indent="-357188"/>
            <a:r>
              <a:rPr lang="en-ZA" sz="1800">
                <a:solidFill>
                  <a:schemeClr val="bg1"/>
                </a:solidFill>
              </a:rPr>
              <a:t>Washing or preparing the body is acceptable if those carrying out the task wear PPE. Mortuary staff and funeral directors must be advised by the Environmental Health Practitioner of the biohazard risk.</a:t>
            </a:r>
          </a:p>
          <a:p>
            <a:pPr marL="357188" indent="-357188"/>
            <a:r>
              <a:rPr lang="en-ZA" sz="1800">
                <a:solidFill>
                  <a:schemeClr val="bg1"/>
                </a:solidFill>
              </a:rPr>
              <a:t>Washing of the human remains can only be performed at the mortuary/ funeral undertaker's premises, no washing is allowed out of the mortuary/ funeral undertaker's premises.</a:t>
            </a:r>
          </a:p>
          <a:p>
            <a:pPr marL="357188" indent="-357188"/>
            <a:r>
              <a:rPr lang="en-ZA" sz="1800">
                <a:solidFill>
                  <a:schemeClr val="bg1"/>
                </a:solidFill>
              </a:rPr>
              <a:t>If the family wishes to dress the human remains, they may do so at the funeral undertaker's premises prior to the body being placed in the body bag.</a:t>
            </a:r>
          </a:p>
          <a:p>
            <a:pPr marL="357188" indent="-357188"/>
            <a:r>
              <a:rPr lang="en-ZA" sz="1800">
                <a:solidFill>
                  <a:schemeClr val="bg1"/>
                </a:solidFill>
              </a:rPr>
              <a:t>If a post mortem is required safe working techniques (for example manual rather than power tools) should be used and full PPE worn.</a:t>
            </a:r>
          </a:p>
          <a:p>
            <a:pPr marL="357188" indent="-357188"/>
            <a:r>
              <a:rPr lang="en-ZA" sz="1800">
                <a:solidFill>
                  <a:schemeClr val="bg1"/>
                </a:solidFill>
              </a:rPr>
              <a:t>After use, empty body bags should be treated or disposed of as health care risk waste.</a:t>
            </a:r>
          </a:p>
        </p:txBody>
      </p:sp>
    </p:spTree>
    <p:extLst>
      <p:ext uri="{BB962C8B-B14F-4D97-AF65-F5344CB8AC3E}">
        <p14:creationId xmlns:p14="http://schemas.microsoft.com/office/powerpoint/2010/main" val="180444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B79CCD2-CC65-4019-BCAD-74FC06E54081}"/>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algn="l">
              <a:lnSpc>
                <a:spcPct val="90000"/>
              </a:lnSpc>
            </a:pPr>
            <a:r>
              <a:rPr lang="en-US" b="1" kern="1200" dirty="0">
                <a:solidFill>
                  <a:srgbClr val="FFFFFF"/>
                </a:solidFill>
                <a:latin typeface="+mj-lt"/>
                <a:ea typeface="+mj-ea"/>
                <a:cs typeface="+mj-cs"/>
              </a:rPr>
              <a:t>Measures When a Patient Passes on at Home</a:t>
            </a:r>
          </a:p>
        </p:txBody>
      </p:sp>
      <p:sp>
        <p:nvSpPr>
          <p:cNvPr id="16" name="Freeform: Shape 15" hidden="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hidden="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hidden="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E7CD2C96-745B-4420-896C-BCFE25ABB208}"/>
              </a:ext>
            </a:extLst>
          </p:cNvPr>
          <p:cNvSpPr>
            <a:spLocks noGrp="1"/>
          </p:cNvSpPr>
          <p:nvPr>
            <p:ph idx="1"/>
          </p:nvPr>
        </p:nvSpPr>
        <p:spPr>
          <a:xfrm>
            <a:off x="3967660" y="334298"/>
            <a:ext cx="5041483" cy="6191046"/>
          </a:xfrm>
        </p:spPr>
        <p:txBody>
          <a:bodyPr vert="horz" lIns="91440" tIns="45720" rIns="91440" bIns="45720" rtlCol="0" anchor="t">
            <a:noAutofit/>
          </a:bodyPr>
          <a:lstStyle/>
          <a:p>
            <a:pPr marL="342900" indent="-228600">
              <a:lnSpc>
                <a:spcPct val="90000"/>
              </a:lnSpc>
            </a:pPr>
            <a:r>
              <a:rPr lang="en-US" sz="1900" dirty="0"/>
              <a:t>If a COVID-19 patient dies at home, family members may not at any stage handle the body, a funeral undertaker must be called immediately.</a:t>
            </a:r>
          </a:p>
          <a:p>
            <a:pPr marL="357188" indent="-228600">
              <a:lnSpc>
                <a:spcPct val="90000"/>
              </a:lnSpc>
            </a:pPr>
            <a:r>
              <a:rPr lang="en-US" sz="1900" dirty="0"/>
              <a:t>The belongings of the deceased person should be handled with gloves and cleaned with a detergent followed by disinfection with a solution of at least 70% ethanol or 0.1 % (1000 ppm) bleach.</a:t>
            </a:r>
          </a:p>
          <a:p>
            <a:pPr marL="357188" indent="-228600">
              <a:lnSpc>
                <a:spcPct val="90000"/>
              </a:lnSpc>
            </a:pPr>
            <a:r>
              <a:rPr lang="en-US" sz="1900" dirty="0"/>
              <a:t>Clothing and other fabric belonging to the deceased should be machine washed with warm water at 60-90°C (140-194° F) and laundry detergent.</a:t>
            </a:r>
          </a:p>
          <a:p>
            <a:pPr marL="357188" indent="-228600">
              <a:lnSpc>
                <a:spcPct val="90000"/>
              </a:lnSpc>
            </a:pPr>
            <a:r>
              <a:rPr lang="en-US" sz="1900" dirty="0"/>
              <a:t>If machine washing is not possible, linens can be soaked in hot water and soap in a large drum using a stick to stir and being careful to avoid splashing. The drum should then be emptied, and the linens soaked in 0.05% chlorine for approximately 30 minutes.</a:t>
            </a:r>
          </a:p>
          <a:p>
            <a:pPr marL="357188" indent="-228600">
              <a:lnSpc>
                <a:spcPct val="90000"/>
              </a:lnSpc>
            </a:pPr>
            <a:r>
              <a:rPr lang="en-US" sz="1900" dirty="0"/>
              <a:t>The laundry should be rinsed with clean water and the linens allowed to dry fully in sunlight.</a:t>
            </a:r>
          </a:p>
        </p:txBody>
      </p:sp>
      <p:sp>
        <p:nvSpPr>
          <p:cNvPr id="22" name="Freeform: Shape 21" hidden="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hidden="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hidden="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66244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C93A929-25F1-4A54-BE61-7E3D23AE53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40" name="Rectangle 3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0C1427-F443-4812-B449-A1E50D63E577}"/>
              </a:ext>
            </a:extLst>
          </p:cNvPr>
          <p:cNvSpPr>
            <a:spLocks noGrp="1"/>
          </p:cNvSpPr>
          <p:nvPr>
            <p:ph type="title"/>
          </p:nvPr>
        </p:nvSpPr>
        <p:spPr>
          <a:xfrm>
            <a:off x="628650" y="365125"/>
            <a:ext cx="7886700" cy="1325563"/>
          </a:xfrm>
        </p:spPr>
        <p:txBody>
          <a:bodyPr vert="horz" lIns="91440" tIns="45720" rIns="91440" bIns="45720" rtlCol="0">
            <a:normAutofit/>
          </a:bodyPr>
          <a:lstStyle/>
          <a:p>
            <a:r>
              <a:rPr lang="en-US" b="1" kern="1200" dirty="0">
                <a:latin typeface="+mj-lt"/>
                <a:ea typeface="+mj-ea"/>
                <a:cs typeface="+mj-cs"/>
              </a:rPr>
              <a:t>Viewing of Human Remains</a:t>
            </a:r>
          </a:p>
        </p:txBody>
      </p:sp>
      <p:graphicFrame>
        <p:nvGraphicFramePr>
          <p:cNvPr id="16" name="Content Placeholder 2">
            <a:extLst>
              <a:ext uri="{FF2B5EF4-FFF2-40B4-BE49-F238E27FC236}">
                <a16:creationId xmlns:a16="http://schemas.microsoft.com/office/drawing/2014/main" id="{0194D1F1-7512-4C4A-B0E2-74E53A98C462}"/>
              </a:ext>
            </a:extLst>
          </p:cNvPr>
          <p:cNvGraphicFramePr>
            <a:graphicFrameLocks noGrp="1"/>
          </p:cNvGraphicFramePr>
          <p:nvPr>
            <p:ph idx="1"/>
            <p:extLst>
              <p:ext uri="{D42A27DB-BD31-4B8C-83A1-F6EECF244321}">
                <p14:modId xmlns:p14="http://schemas.microsoft.com/office/powerpoint/2010/main" val="4948062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4551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058C3-1159-417C-A8A4-8AB1781949F6}"/>
              </a:ext>
            </a:extLst>
          </p:cNvPr>
          <p:cNvSpPr>
            <a:spLocks noGrp="1"/>
          </p:cNvSpPr>
          <p:nvPr>
            <p:ph type="title"/>
          </p:nvPr>
        </p:nvSpPr>
        <p:spPr>
          <a:xfrm>
            <a:off x="628650" y="624568"/>
            <a:ext cx="2824842" cy="5412920"/>
          </a:xfrm>
        </p:spPr>
        <p:txBody>
          <a:bodyPr vert="horz" lIns="91440" tIns="45720" rIns="91440" bIns="45720" rtlCol="0">
            <a:normAutofit/>
          </a:bodyPr>
          <a:lstStyle/>
          <a:p>
            <a:r>
              <a:rPr lang="en-US" sz="3400" b="1" kern="1200" dirty="0">
                <a:solidFill>
                  <a:srgbClr val="FFFFFF"/>
                </a:solidFill>
                <a:latin typeface="+mj-lt"/>
                <a:ea typeface="+mj-ea"/>
                <a:cs typeface="+mj-cs"/>
              </a:rPr>
              <a:t>Environmental Cleaning and Control</a:t>
            </a:r>
          </a:p>
        </p:txBody>
      </p:sp>
      <p:sp>
        <p:nvSpPr>
          <p:cNvPr id="3" name="Content Placeholder 2">
            <a:extLst>
              <a:ext uri="{FF2B5EF4-FFF2-40B4-BE49-F238E27FC236}">
                <a16:creationId xmlns:a16="http://schemas.microsoft.com/office/drawing/2014/main" id="{0A1DCCE0-47FB-4C3C-A243-660EBFF0BABA}"/>
              </a:ext>
            </a:extLst>
          </p:cNvPr>
          <p:cNvSpPr>
            <a:spLocks noGrp="1"/>
          </p:cNvSpPr>
          <p:nvPr>
            <p:ph idx="1"/>
          </p:nvPr>
        </p:nvSpPr>
        <p:spPr>
          <a:xfrm>
            <a:off x="4200525" y="624568"/>
            <a:ext cx="4314823" cy="5412920"/>
          </a:xfrm>
        </p:spPr>
        <p:txBody>
          <a:bodyPr vert="horz" lIns="91440" tIns="45720" rIns="91440" bIns="45720" rtlCol="0" anchor="ctr">
            <a:normAutofit/>
          </a:bodyPr>
          <a:lstStyle/>
          <a:p>
            <a:pPr marL="627063" indent="-228600">
              <a:lnSpc>
                <a:spcPct val="90000"/>
              </a:lnSpc>
            </a:pPr>
            <a:r>
              <a:rPr lang="en-US" sz="1600"/>
              <a:t>Human coronaviruses can remain infectious on surfaces for up to 9 days, therefore cleaning the environment is paramount.</a:t>
            </a:r>
          </a:p>
          <a:p>
            <a:pPr marL="627063" indent="-228600">
              <a:lnSpc>
                <a:spcPct val="90000"/>
              </a:lnSpc>
            </a:pPr>
            <a:r>
              <a:rPr lang="en-US" sz="1600"/>
              <a:t>The mortuary must be kept clean and properly ventilated and illuminated at all times.</a:t>
            </a:r>
          </a:p>
          <a:p>
            <a:pPr marL="627063" indent="-228600">
              <a:lnSpc>
                <a:spcPct val="90000"/>
              </a:lnSpc>
            </a:pPr>
            <a:r>
              <a:rPr lang="en-US" sz="1600"/>
              <a:t>Surfaces and instruments should be made of materials that can be easily disinfected as prescribed in Regulations Relating to the Management of Human Remains, Regulation No. R. 363 of 22 May 2013 as framed in terms of the National Health Act, 2003 (act No. 61 of 2003).</a:t>
            </a:r>
          </a:p>
          <a:p>
            <a:pPr marL="627063" indent="-228600">
              <a:lnSpc>
                <a:spcPct val="90000"/>
              </a:lnSpc>
            </a:pPr>
            <a:r>
              <a:rPr lang="en-US" sz="1600"/>
              <a:t>Environmental surfaces, where the body was prepared, should first be cleaned with soap and water, or a commercially prepared detergent solution; after cleaning, a disinfectant with a minimum concentration of 0.1% (1000 ppm) sodium hypochlorite (bleach), or 70% ethanol should be used to disinfect.</a:t>
            </a:r>
          </a:p>
        </p:txBody>
      </p:sp>
    </p:spTree>
    <p:extLst>
      <p:ext uri="{BB962C8B-B14F-4D97-AF65-F5344CB8AC3E}">
        <p14:creationId xmlns:p14="http://schemas.microsoft.com/office/powerpoint/2010/main" val="343289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6E51A-CCEE-4F00-8B61-601C2C0828DF}"/>
              </a:ext>
            </a:extLst>
          </p:cNvPr>
          <p:cNvSpPr>
            <a:spLocks noGrp="1"/>
          </p:cNvSpPr>
          <p:nvPr>
            <p:ph type="title"/>
          </p:nvPr>
        </p:nvSpPr>
        <p:spPr>
          <a:xfrm>
            <a:off x="628650" y="588168"/>
            <a:ext cx="7886700" cy="1325563"/>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Conveyance of Infectious Human Remains</a:t>
            </a:r>
          </a:p>
        </p:txBody>
      </p:sp>
      <p:sp>
        <p:nvSpPr>
          <p:cNvPr id="3" name="Content Placeholder 2">
            <a:extLst>
              <a:ext uri="{FF2B5EF4-FFF2-40B4-BE49-F238E27FC236}">
                <a16:creationId xmlns:a16="http://schemas.microsoft.com/office/drawing/2014/main" id="{59C69E83-B02D-4341-989E-7399236AE4CE}"/>
              </a:ext>
            </a:extLst>
          </p:cNvPr>
          <p:cNvSpPr>
            <a:spLocks noGrp="1"/>
          </p:cNvSpPr>
          <p:nvPr>
            <p:ph idx="1"/>
          </p:nvPr>
        </p:nvSpPr>
        <p:spPr>
          <a:xfrm>
            <a:off x="628650" y="2391568"/>
            <a:ext cx="7886700" cy="3785394"/>
          </a:xfrm>
        </p:spPr>
        <p:txBody>
          <a:bodyPr vert="horz" lIns="91440" tIns="45720" rIns="91440" bIns="45720" rtlCol="0" anchor="ctr">
            <a:normAutofit/>
          </a:bodyPr>
          <a:lstStyle/>
          <a:p>
            <a:pPr marL="457200" indent="-457200">
              <a:lnSpc>
                <a:spcPct val="90000"/>
              </a:lnSpc>
              <a:buFont typeface="+mj-lt"/>
              <a:buAutoNum type="arabicPeriod"/>
            </a:pPr>
            <a:r>
              <a:rPr lang="en-US" sz="1900"/>
              <a:t>The human remains of a person who, at the time of his or her death suffered from disease or condition which is capable of transmitting an illness even after death and in the opinion of the health authority concerned, may pose a health hazard or endanger public health in one way or another, may not be conveyed in public in any way unless:</a:t>
            </a:r>
          </a:p>
          <a:p>
            <a:pPr marL="1001712" lvl="1" indent="-457200">
              <a:lnSpc>
                <a:spcPct val="90000"/>
              </a:lnSpc>
            </a:pPr>
            <a:r>
              <a:rPr lang="en-US" sz="1600"/>
              <a:t>such human remains are placed in a polythene bag, sealed in an airtight container, placed in a sturdy non-transparent sealed coffin, embalmed and/or the total surface of the body covered with a 5 cm layer of wood sawdust or other absorbent material which is treated with a disinfectant; or </a:t>
            </a:r>
          </a:p>
          <a:p>
            <a:pPr marL="1001712" lvl="1" indent="-457200">
              <a:lnSpc>
                <a:spcPct val="90000"/>
              </a:lnSpc>
            </a:pPr>
            <a:r>
              <a:rPr lang="en-US" sz="1600"/>
              <a:t>a medical practitioner declares in writing that in his or her opinion the conveyance of such human remains will not constitute a health hazard.</a:t>
            </a:r>
          </a:p>
        </p:txBody>
      </p:sp>
    </p:spTree>
    <p:extLst>
      <p:ext uri="{BB962C8B-B14F-4D97-AF65-F5344CB8AC3E}">
        <p14:creationId xmlns:p14="http://schemas.microsoft.com/office/powerpoint/2010/main" val="2349459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21"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0" name="Title 9">
            <a:extLst>
              <a:ext uri="{FF2B5EF4-FFF2-40B4-BE49-F238E27FC236}">
                <a16:creationId xmlns:a16="http://schemas.microsoft.com/office/drawing/2014/main" id="{67FF13DF-8F37-4E31-BA05-5719A68BB1ED}"/>
              </a:ext>
            </a:extLst>
          </p:cNvPr>
          <p:cNvSpPr>
            <a:spLocks noGrp="1"/>
          </p:cNvSpPr>
          <p:nvPr>
            <p:ph type="title"/>
          </p:nvPr>
        </p:nvSpPr>
        <p:spPr>
          <a:xfrm>
            <a:off x="575467" y="1166932"/>
            <a:ext cx="2686555" cy="4279709"/>
          </a:xfrm>
        </p:spPr>
        <p:txBody>
          <a:bodyPr vert="horz" lIns="91440" tIns="45720" rIns="91440" bIns="45720" rtlCol="0" anchor="ctr">
            <a:normAutofit/>
          </a:bodyPr>
          <a:lstStyle/>
          <a:p>
            <a:pPr algn="l">
              <a:lnSpc>
                <a:spcPct val="90000"/>
              </a:lnSpc>
            </a:pPr>
            <a:r>
              <a:rPr lang="en-US" sz="3900" b="1" kern="1200" dirty="0">
                <a:solidFill>
                  <a:schemeClr val="bg1"/>
                </a:solidFill>
                <a:latin typeface="+mj-lt"/>
                <a:ea typeface="+mj-ea"/>
                <a:cs typeface="+mj-cs"/>
              </a:rPr>
              <a:t>Conveyance of Infectious Human Remains</a:t>
            </a:r>
          </a:p>
        </p:txBody>
      </p:sp>
      <p:sp>
        <p:nvSpPr>
          <p:cNvPr id="11" name="Content Placeholder 10">
            <a:extLst>
              <a:ext uri="{FF2B5EF4-FFF2-40B4-BE49-F238E27FC236}">
                <a16:creationId xmlns:a16="http://schemas.microsoft.com/office/drawing/2014/main" id="{3EFE0111-034A-4F1C-A11E-DD3D1CE7241F}"/>
              </a:ext>
            </a:extLst>
          </p:cNvPr>
          <p:cNvSpPr>
            <a:spLocks noGrp="1"/>
          </p:cNvSpPr>
          <p:nvPr>
            <p:ph idx="1"/>
          </p:nvPr>
        </p:nvSpPr>
        <p:spPr>
          <a:xfrm>
            <a:off x="4180398" y="476673"/>
            <a:ext cx="4640074" cy="5976664"/>
          </a:xfrm>
        </p:spPr>
        <p:txBody>
          <a:bodyPr vert="horz" lIns="91440" tIns="45720" rIns="91440" bIns="45720" rtlCol="0" anchor="ctr">
            <a:noAutofit/>
          </a:bodyPr>
          <a:lstStyle/>
          <a:p>
            <a:pPr marL="309563" indent="0">
              <a:lnSpc>
                <a:spcPct val="90000"/>
              </a:lnSpc>
              <a:buNone/>
            </a:pPr>
            <a:r>
              <a:rPr lang="en-US" sz="1800" dirty="0"/>
              <a:t>No person other than an attending medical practitioner or attending forensic pathologist or a medical practitioner who can prove that they have treated the deceased during illness may certify that the person did not die of </a:t>
            </a:r>
            <a:r>
              <a:rPr lang="en-US" sz="1800"/>
              <a:t>an infectious disease</a:t>
            </a:r>
            <a:r>
              <a:rPr lang="en-US" sz="1800" dirty="0"/>
              <a:t>:</a:t>
            </a:r>
          </a:p>
          <a:p>
            <a:pPr marL="538163" indent="-228600">
              <a:lnSpc>
                <a:spcPct val="90000"/>
              </a:lnSpc>
            </a:pPr>
            <a:r>
              <a:rPr lang="en-US" sz="1800" dirty="0"/>
              <a:t>such declaration must accompany the human remains at all times during the conveyance and up to the burial; and</a:t>
            </a:r>
          </a:p>
          <a:p>
            <a:pPr marL="538163" indent="-228600">
              <a:lnSpc>
                <a:spcPct val="90000"/>
              </a:lnSpc>
            </a:pPr>
            <a:r>
              <a:rPr lang="en-US" sz="1800" dirty="0"/>
              <a:t>the declaration shall be shown to an EHP on demand by the person responsible for the conveyance of the human remains;</a:t>
            </a:r>
          </a:p>
          <a:p>
            <a:pPr marL="538163" indent="-228600">
              <a:lnSpc>
                <a:spcPct val="90000"/>
              </a:lnSpc>
            </a:pPr>
            <a:r>
              <a:rPr lang="en-US" sz="1800" dirty="0"/>
              <a:t>no person shall damage a container, or open such container or remove the human remains from the container or come into direct contact with the human remains after it has been sealed without prior approval from an EHP.</a:t>
            </a:r>
          </a:p>
        </p:txBody>
      </p:sp>
    </p:spTree>
    <p:extLst>
      <p:ext uri="{BB962C8B-B14F-4D97-AF65-F5344CB8AC3E}">
        <p14:creationId xmlns:p14="http://schemas.microsoft.com/office/powerpoint/2010/main" val="364846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6B20-D869-4B67-BAE8-284F4AB4653D}"/>
              </a:ext>
            </a:extLst>
          </p:cNvPr>
          <p:cNvSpPr>
            <a:spLocks noGrp="1"/>
          </p:cNvSpPr>
          <p:nvPr>
            <p:ph type="title" idx="4294967295"/>
          </p:nvPr>
        </p:nvSpPr>
        <p:spPr>
          <a:xfrm>
            <a:off x="-35350" y="123801"/>
            <a:ext cx="9144000" cy="993775"/>
          </a:xfrm>
          <a:prstGeom prst="rect">
            <a:avLst/>
          </a:prstGeom>
        </p:spPr>
        <p:txBody>
          <a:bodyPr/>
          <a:lstStyle/>
          <a:p>
            <a:r>
              <a:rPr lang="en-ZA" sz="3200" b="1"/>
              <a:t>Goals of </a:t>
            </a:r>
            <a:r>
              <a:rPr lang="en-US" sz="3200" b="1"/>
              <a:t>COVID-19 IPC Guidelines for South Africa </a:t>
            </a:r>
            <a:endParaRPr lang="en-ZA" sz="3200" b="1"/>
          </a:p>
        </p:txBody>
      </p:sp>
      <p:sp>
        <p:nvSpPr>
          <p:cNvPr id="3" name="Content Placeholder 2">
            <a:extLst>
              <a:ext uri="{FF2B5EF4-FFF2-40B4-BE49-F238E27FC236}">
                <a16:creationId xmlns:a16="http://schemas.microsoft.com/office/drawing/2014/main" id="{E7D725FF-FCA6-493A-B0EC-6E30BCFA2DC6}"/>
              </a:ext>
            </a:extLst>
          </p:cNvPr>
          <p:cNvSpPr>
            <a:spLocks noGrp="1"/>
          </p:cNvSpPr>
          <p:nvPr>
            <p:ph idx="4294967295"/>
          </p:nvPr>
        </p:nvSpPr>
        <p:spPr>
          <a:xfrm>
            <a:off x="1249417" y="2852936"/>
            <a:ext cx="6706959" cy="1973416"/>
          </a:xfrm>
          <a:prstGeom prst="rect">
            <a:avLst/>
          </a:prstGeom>
        </p:spPr>
        <p:txBody>
          <a:bodyPr/>
          <a:lstStyle/>
          <a:p>
            <a:r>
              <a:rPr lang="en-US" sz="2200"/>
              <a:t>Reduction and prevention of transmission in both patients and staff</a:t>
            </a:r>
          </a:p>
          <a:p>
            <a:r>
              <a:rPr lang="en-US" sz="2200"/>
              <a:t>Combating healthcare-associated infections</a:t>
            </a:r>
          </a:p>
          <a:p>
            <a:r>
              <a:rPr lang="en-US" sz="2200"/>
              <a:t>Health system strengthening and patient safety</a:t>
            </a:r>
          </a:p>
          <a:p>
            <a:r>
              <a:rPr lang="en-US" sz="2200"/>
              <a:t>Improve quality of life </a:t>
            </a:r>
          </a:p>
        </p:txBody>
      </p:sp>
      <p:sp>
        <p:nvSpPr>
          <p:cNvPr id="4" name="Rectangle: Rounded Corners 3">
            <a:extLst>
              <a:ext uri="{FF2B5EF4-FFF2-40B4-BE49-F238E27FC236}">
                <a16:creationId xmlns:a16="http://schemas.microsoft.com/office/drawing/2014/main" id="{034D8385-9934-46E6-82DE-4BACC176FF20}"/>
              </a:ext>
            </a:extLst>
          </p:cNvPr>
          <p:cNvSpPr/>
          <p:nvPr/>
        </p:nvSpPr>
        <p:spPr>
          <a:xfrm>
            <a:off x="1214068" y="1236817"/>
            <a:ext cx="6645165" cy="1302813"/>
          </a:xfrm>
          <a:prstGeom prst="round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Flatten the curve of COVID-19 infection and</a:t>
            </a:r>
          </a:p>
          <a:p>
            <a:pPr algn="ctr"/>
            <a:r>
              <a:rPr lang="en-US" sz="2400" b="1"/>
              <a:t>reduce the risk of transmission from microorganisms </a:t>
            </a:r>
          </a:p>
        </p:txBody>
      </p:sp>
      <p:sp>
        <p:nvSpPr>
          <p:cNvPr id="5" name="Rectangle: Rounded Corners 4">
            <a:extLst>
              <a:ext uri="{FF2B5EF4-FFF2-40B4-BE49-F238E27FC236}">
                <a16:creationId xmlns:a16="http://schemas.microsoft.com/office/drawing/2014/main" id="{CB6CA276-F2DC-400F-8022-29E3B67BF1EB}"/>
              </a:ext>
            </a:extLst>
          </p:cNvPr>
          <p:cNvSpPr/>
          <p:nvPr/>
        </p:nvSpPr>
        <p:spPr>
          <a:xfrm>
            <a:off x="1249417" y="5024524"/>
            <a:ext cx="6645166" cy="1212787"/>
          </a:xfrm>
          <a:prstGeom prst="round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Reduce impact of outbreaks of highly transmissible diseases</a:t>
            </a:r>
          </a:p>
        </p:txBody>
      </p:sp>
    </p:spTree>
    <p:extLst>
      <p:ext uri="{BB962C8B-B14F-4D97-AF65-F5344CB8AC3E}">
        <p14:creationId xmlns:p14="http://schemas.microsoft.com/office/powerpoint/2010/main" val="35843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F275-C511-4DCF-BD34-92F342627809}"/>
              </a:ext>
            </a:extLst>
          </p:cNvPr>
          <p:cNvSpPr>
            <a:spLocks noGrp="1"/>
          </p:cNvSpPr>
          <p:nvPr>
            <p:ph type="title"/>
          </p:nvPr>
        </p:nvSpPr>
        <p:spPr>
          <a:xfrm>
            <a:off x="611561" y="687480"/>
            <a:ext cx="5834768" cy="994172"/>
          </a:xfrm>
        </p:spPr>
        <p:txBody>
          <a:bodyPr>
            <a:noAutofit/>
          </a:bodyPr>
          <a:lstStyle/>
          <a:p>
            <a:r>
              <a:rPr lang="en-ZA" sz="4000" b="1"/>
              <a:t>Monitoring and Evaluation </a:t>
            </a:r>
          </a:p>
        </p:txBody>
      </p:sp>
      <p:sp>
        <p:nvSpPr>
          <p:cNvPr id="3" name="Content Placeholder 2">
            <a:extLst>
              <a:ext uri="{FF2B5EF4-FFF2-40B4-BE49-F238E27FC236}">
                <a16:creationId xmlns:a16="http://schemas.microsoft.com/office/drawing/2014/main" id="{EC95DA4E-6496-4639-9FC0-A7D3F3310614}"/>
              </a:ext>
            </a:extLst>
          </p:cNvPr>
          <p:cNvSpPr>
            <a:spLocks noGrp="1"/>
          </p:cNvSpPr>
          <p:nvPr>
            <p:ph idx="1"/>
          </p:nvPr>
        </p:nvSpPr>
        <p:spPr>
          <a:xfrm>
            <a:off x="724793" y="2114482"/>
            <a:ext cx="5033221" cy="3788227"/>
          </a:xfrm>
        </p:spPr>
        <p:txBody>
          <a:bodyPr anchor="ctr">
            <a:normAutofit/>
          </a:bodyPr>
          <a:lstStyle/>
          <a:p>
            <a:r>
              <a:rPr lang="en-US" sz="2200"/>
              <a:t>There is little value in monitoring or auditing without timely feedback to managers and health workers at unit/ ward level</a:t>
            </a:r>
          </a:p>
          <a:p>
            <a:endParaRPr lang="en-US" sz="2200"/>
          </a:p>
          <a:p>
            <a:r>
              <a:rPr lang="en-US" sz="2200"/>
              <a:t>Regular feedback promotes best practices and over time results in </a:t>
            </a:r>
            <a:r>
              <a:rPr lang="en-US" sz="2200" err="1"/>
              <a:t>behaviour</a:t>
            </a:r>
            <a:r>
              <a:rPr lang="en-US" sz="2200"/>
              <a:t> or system change towards improved quality of care and patient safety</a:t>
            </a:r>
            <a:endParaRPr lang="en-ZA" sz="2200"/>
          </a:p>
          <a:p>
            <a:pPr marL="0" indent="0">
              <a:buNone/>
            </a:pPr>
            <a:endParaRPr lang="en-ZA" sz="22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Onboarding">
            <a:extLst>
              <a:ext uri="{FF2B5EF4-FFF2-40B4-BE49-F238E27FC236}">
                <a16:creationId xmlns:a16="http://schemas.microsoft.com/office/drawing/2014/main" id="{1BAAC204-546F-472D-BC58-1AB8EB9407A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86444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ECE4B65-36D5-4E64-AE97-A0233654CF2B}"/>
              </a:ext>
            </a:extLst>
          </p:cNvPr>
          <p:cNvSpPr txBox="1">
            <a:spLocks/>
          </p:cNvSpPr>
          <p:nvPr/>
        </p:nvSpPr>
        <p:spPr>
          <a:xfrm>
            <a:off x="417399" y="643467"/>
            <a:ext cx="8408193" cy="7448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nSpc>
                <a:spcPct val="90000"/>
              </a:lnSpc>
              <a:spcAft>
                <a:spcPts val="600"/>
              </a:spcAft>
              <a:defRPr/>
            </a:pPr>
            <a:r>
              <a:rPr lang="en-US" sz="3600" b="1" kern="1200" dirty="0">
                <a:solidFill>
                  <a:schemeClr val="bg1"/>
                </a:solidFill>
                <a:latin typeface="+mj-lt"/>
                <a:ea typeface="+mj-ea"/>
                <a:cs typeface="+mj-cs"/>
              </a:rPr>
              <a:t>Monitoring and Evaluation </a:t>
            </a:r>
          </a:p>
        </p:txBody>
      </p:sp>
      <p:pic>
        <p:nvPicPr>
          <p:cNvPr id="5" name="Picture 2" descr="A close up of text on a white background&#10;&#10;Description automatically generated">
            <a:extLst>
              <a:ext uri="{FF2B5EF4-FFF2-40B4-BE49-F238E27FC236}">
                <a16:creationId xmlns:a16="http://schemas.microsoft.com/office/drawing/2014/main" id="{C714C7F5-1B14-4CAE-8296-5710C6EED2B8}"/>
              </a:ext>
            </a:extLst>
          </p:cNvPr>
          <p:cNvPicPr>
            <a:picLocks noChangeAspect="1" noChangeArrowheads="1"/>
          </p:cNvPicPr>
          <p:nvPr/>
        </p:nvPicPr>
        <p:blipFill>
          <a:blip r:embed="rId3" cstate="print"/>
          <a:stretch>
            <a:fillRect/>
          </a:stretch>
        </p:blipFill>
        <p:spPr bwMode="auto">
          <a:xfrm>
            <a:off x="1780627" y="1484784"/>
            <a:ext cx="5582746" cy="5080299"/>
          </a:xfrm>
          <a:prstGeom prst="rect">
            <a:avLst/>
          </a:prstGeom>
          <a:noFill/>
        </p:spPr>
      </p:pic>
    </p:spTree>
    <p:extLst>
      <p:ext uri="{BB962C8B-B14F-4D97-AF65-F5344CB8AC3E}">
        <p14:creationId xmlns:p14="http://schemas.microsoft.com/office/powerpoint/2010/main" val="4044307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A5B303-F280-4524-A895-88D04883F304}"/>
              </a:ext>
            </a:extLst>
          </p:cNvPr>
          <p:cNvSpPr>
            <a:spLocks noGrp="1"/>
          </p:cNvSpPr>
          <p:nvPr>
            <p:ph type="title"/>
          </p:nvPr>
        </p:nvSpPr>
        <p:spPr>
          <a:xfrm>
            <a:off x="1028048" y="1384685"/>
            <a:ext cx="3091481" cy="4084820"/>
          </a:xfrm>
        </p:spPr>
        <p:txBody>
          <a:bodyPr>
            <a:normAutofit/>
          </a:bodyPr>
          <a:lstStyle/>
          <a:p>
            <a:r>
              <a:rPr lang="en-US" b="1" dirty="0">
                <a:cs typeface="Arial" pitchFamily="34" charset="0"/>
              </a:rPr>
              <a:t>References</a:t>
            </a:r>
            <a:br>
              <a:rPr lang="en-GB" b="1" dirty="0">
                <a:latin typeface="Arial" pitchFamily="34" charset="0"/>
                <a:cs typeface="Arial" pitchFamily="34" charset="0"/>
              </a:rPr>
            </a:br>
            <a:endParaRPr lang="en-ZA" dirty="0"/>
          </a:p>
        </p:txBody>
      </p:sp>
      <p:sp>
        <p:nvSpPr>
          <p:cNvPr id="32" name="Rectangle 31">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891540"/>
            <a:ext cx="4572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330F02E8-1F35-43BE-A910-FCE6CD9A6726}"/>
              </a:ext>
            </a:extLst>
          </p:cNvPr>
          <p:cNvSpPr>
            <a:spLocks noGrp="1"/>
          </p:cNvSpPr>
          <p:nvPr>
            <p:ph idx="1"/>
          </p:nvPr>
        </p:nvSpPr>
        <p:spPr>
          <a:xfrm>
            <a:off x="4935358" y="1124744"/>
            <a:ext cx="3701429" cy="4752528"/>
          </a:xfrm>
        </p:spPr>
        <p:txBody>
          <a:bodyPr anchor="ctr">
            <a:noAutofit/>
          </a:bodyPr>
          <a:lstStyle/>
          <a:p>
            <a:pPr>
              <a:lnSpc>
                <a:spcPct val="90000"/>
              </a:lnSpc>
            </a:pPr>
            <a:r>
              <a:rPr lang="en-US" sz="1800"/>
              <a:t>The National Infection Prevention and Control Strategic Framework, March 2020 </a:t>
            </a:r>
          </a:p>
          <a:p>
            <a:pPr>
              <a:lnSpc>
                <a:spcPct val="90000"/>
              </a:lnSpc>
            </a:pPr>
            <a:r>
              <a:rPr lang="en-US" sz="1800"/>
              <a:t>Practical Manual for the Implementation of the National IPC Strategic Framework, March 2020 </a:t>
            </a:r>
          </a:p>
          <a:p>
            <a:pPr>
              <a:lnSpc>
                <a:spcPct val="90000"/>
              </a:lnSpc>
            </a:pPr>
            <a:r>
              <a:rPr lang="en-US" sz="1800"/>
              <a:t>Provincial Personal Protective Equipment Plan, Western Cape Government, (Circular H34-2020) 25th March, 2020 </a:t>
            </a:r>
          </a:p>
          <a:p>
            <a:pPr>
              <a:lnSpc>
                <a:spcPct val="90000"/>
              </a:lnSpc>
            </a:pPr>
            <a:r>
              <a:rPr lang="en-US" sz="1800"/>
              <a:t>WHO recommendations for COVID-19 2020. Deliberations of the COVID 19 Expert Committee will be used to update these guidelines</a:t>
            </a:r>
          </a:p>
        </p:txBody>
      </p:sp>
    </p:spTree>
    <p:extLst>
      <p:ext uri="{BB962C8B-B14F-4D97-AF65-F5344CB8AC3E}">
        <p14:creationId xmlns:p14="http://schemas.microsoft.com/office/powerpoint/2010/main" val="2303375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905960-EFE9-4B7E-B7F5-5D1CE14E7021}"/>
              </a:ext>
            </a:extLst>
          </p:cNvPr>
          <p:cNvSpPr>
            <a:spLocks noGrp="1"/>
          </p:cNvSpPr>
          <p:nvPr>
            <p:ph type="ctrTitle"/>
          </p:nvPr>
        </p:nvSpPr>
        <p:spPr>
          <a:xfrm>
            <a:off x="5177896" y="3071021"/>
            <a:ext cx="3604497" cy="1297115"/>
          </a:xfrm>
        </p:spPr>
        <p:txBody>
          <a:bodyPr anchor="t">
            <a:normAutofit/>
          </a:bodyPr>
          <a:lstStyle/>
          <a:p>
            <a:pPr algn="l"/>
            <a:r>
              <a:rPr lang="en-ZA" sz="4000" b="1" dirty="0">
                <a:solidFill>
                  <a:srgbClr val="000000"/>
                </a:solidFill>
              </a:rPr>
              <a:t>Questions?</a:t>
            </a:r>
            <a:endParaRPr lang="en-ZA" sz="4000" dirty="0">
              <a:solidFill>
                <a:srgbClr val="000000"/>
              </a:solidFill>
            </a:endParaRPr>
          </a:p>
        </p:txBody>
      </p:sp>
      <p:sp>
        <p:nvSpPr>
          <p:cNvPr id="2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Graphic 12" descr="Questions">
            <a:extLst>
              <a:ext uri="{FF2B5EF4-FFF2-40B4-BE49-F238E27FC236}">
                <a16:creationId xmlns:a16="http://schemas.microsoft.com/office/drawing/2014/main" id="{51538ED7-F4AE-466B-BB51-74666F831E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08317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CE4B65-36D5-4E64-AE97-A0233654CF2B}"/>
              </a:ext>
            </a:extLst>
          </p:cNvPr>
          <p:cNvSpPr txBox="1">
            <a:spLocks/>
          </p:cNvSpPr>
          <p:nvPr/>
        </p:nvSpPr>
        <p:spPr>
          <a:xfrm>
            <a:off x="0" y="1268760"/>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3200" b="1"/>
          </a:p>
        </p:txBody>
      </p:sp>
      <p:sp>
        <p:nvSpPr>
          <p:cNvPr id="6" name="Title 1">
            <a:extLst>
              <a:ext uri="{FF2B5EF4-FFF2-40B4-BE49-F238E27FC236}">
                <a16:creationId xmlns:a16="http://schemas.microsoft.com/office/drawing/2014/main" id="{84CDED54-A2A6-48AD-A0D5-AFAB74BFF175}"/>
              </a:ext>
            </a:extLst>
          </p:cNvPr>
          <p:cNvSpPr>
            <a:spLocks noGrp="1"/>
          </p:cNvSpPr>
          <p:nvPr>
            <p:ph type="title"/>
          </p:nvPr>
        </p:nvSpPr>
        <p:spPr>
          <a:xfrm>
            <a:off x="0" y="188639"/>
            <a:ext cx="9144000" cy="792089"/>
          </a:xfrm>
          <a:solidFill>
            <a:srgbClr val="005D28"/>
          </a:solidFill>
        </p:spPr>
        <p:txBody>
          <a:bodyPr>
            <a:normAutofit/>
          </a:bodyPr>
          <a:lstStyle/>
          <a:p>
            <a:r>
              <a:rPr lang="en-ZA" b="1">
                <a:solidFill>
                  <a:schemeClr val="bg1"/>
                </a:solidFill>
                <a:cs typeface="Arial" pitchFamily="34" charset="0"/>
              </a:rPr>
              <a:t>Flatten the Curve: Video</a:t>
            </a:r>
          </a:p>
        </p:txBody>
      </p:sp>
      <p:pic>
        <p:nvPicPr>
          <p:cNvPr id="7" name="Picture 6">
            <a:hlinkClick r:id="rId3"/>
            <a:extLst>
              <a:ext uri="{FF2B5EF4-FFF2-40B4-BE49-F238E27FC236}">
                <a16:creationId xmlns:a16="http://schemas.microsoft.com/office/drawing/2014/main" id="{65A7F50D-3398-421C-A89B-4E31CD5D5D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80728"/>
            <a:ext cx="9144000" cy="5483511"/>
          </a:xfrm>
          <a:prstGeom prst="rect">
            <a:avLst/>
          </a:prstGeom>
        </p:spPr>
      </p:pic>
      <p:grpSp>
        <p:nvGrpSpPr>
          <p:cNvPr id="2" name="Group 1">
            <a:extLst>
              <a:ext uri="{FF2B5EF4-FFF2-40B4-BE49-F238E27FC236}">
                <a16:creationId xmlns:a16="http://schemas.microsoft.com/office/drawing/2014/main" id="{9DBF1912-6F90-45D6-A67B-3D8AC72B9A48}"/>
              </a:ext>
            </a:extLst>
          </p:cNvPr>
          <p:cNvGrpSpPr/>
          <p:nvPr/>
        </p:nvGrpSpPr>
        <p:grpSpPr>
          <a:xfrm>
            <a:off x="3533230" y="5943600"/>
            <a:ext cx="2077539" cy="914400"/>
            <a:chOff x="3009528" y="5460722"/>
            <a:chExt cx="2077539" cy="914400"/>
          </a:xfrm>
        </p:grpSpPr>
        <p:sp>
          <p:nvSpPr>
            <p:cNvPr id="13" name="TextBox 12">
              <a:hlinkClick r:id="rId3"/>
              <a:extLst>
                <a:ext uri="{FF2B5EF4-FFF2-40B4-BE49-F238E27FC236}">
                  <a16:creationId xmlns:a16="http://schemas.microsoft.com/office/drawing/2014/main" id="{D833E0E1-4583-44F6-B021-1BC4139A1217}"/>
                </a:ext>
              </a:extLst>
            </p:cNvPr>
            <p:cNvSpPr txBox="1"/>
            <p:nvPr/>
          </p:nvSpPr>
          <p:spPr>
            <a:xfrm>
              <a:off x="3923928" y="5733256"/>
              <a:ext cx="1163139" cy="369332"/>
            </a:xfrm>
            <a:prstGeom prst="rect">
              <a:avLst/>
            </a:prstGeom>
            <a:noFill/>
          </p:spPr>
          <p:txBody>
            <a:bodyPr wrap="none" rtlCol="0">
              <a:spAutoFit/>
            </a:bodyPr>
            <a:lstStyle/>
            <a:p>
              <a:r>
                <a:rPr lang="en-ZA" b="1" dirty="0">
                  <a:hlinkClick r:id="rId3"/>
                </a:rPr>
                <a:t>Play video</a:t>
              </a:r>
              <a:endParaRPr lang="en-ZA" b="1" dirty="0"/>
            </a:p>
          </p:txBody>
        </p:sp>
        <p:pic>
          <p:nvPicPr>
            <p:cNvPr id="3" name="Graphic 2" descr="Presentation with media">
              <a:hlinkClick r:id="rId3"/>
              <a:extLst>
                <a:ext uri="{FF2B5EF4-FFF2-40B4-BE49-F238E27FC236}">
                  <a16:creationId xmlns:a16="http://schemas.microsoft.com/office/drawing/2014/main" id="{20849FED-C4A4-4A12-B517-1BF55E2C7FD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09528" y="5460722"/>
              <a:ext cx="914400" cy="914400"/>
            </a:xfrm>
            <a:prstGeom prst="rect">
              <a:avLst/>
            </a:prstGeom>
          </p:spPr>
        </p:pic>
      </p:grpSp>
    </p:spTree>
    <p:extLst>
      <p:ext uri="{BB962C8B-B14F-4D97-AF65-F5344CB8AC3E}">
        <p14:creationId xmlns:p14="http://schemas.microsoft.com/office/powerpoint/2010/main" val="21073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EF7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67AB4-CE95-4C36-AFFC-52E7E3195AB1}"/>
              </a:ext>
            </a:extLst>
          </p:cNvPr>
          <p:cNvSpPr>
            <a:spLocks noGrp="1"/>
          </p:cNvSpPr>
          <p:nvPr>
            <p:ph type="title"/>
          </p:nvPr>
        </p:nvSpPr>
        <p:spPr>
          <a:xfrm>
            <a:off x="874987" y="1332952"/>
            <a:ext cx="2945174" cy="3921176"/>
          </a:xfrm>
        </p:spPr>
        <p:txBody>
          <a:bodyPr anchor="ctr">
            <a:normAutofit/>
          </a:bodyPr>
          <a:lstStyle/>
          <a:p>
            <a:r>
              <a:rPr lang="en-ZA" sz="4700" b="1"/>
              <a:t>Why this matters</a:t>
            </a:r>
            <a:endParaRPr lang="en-ZA" sz="4700"/>
          </a:p>
        </p:txBody>
      </p:sp>
      <p:grpSp>
        <p:nvGrpSpPr>
          <p:cNvPr id="18" name="Group 17"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9"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F734E0A-5746-44A9-A96E-759A7A070E95}"/>
              </a:ext>
            </a:extLst>
          </p:cNvPr>
          <p:cNvSpPr>
            <a:spLocks noGrp="1"/>
          </p:cNvSpPr>
          <p:nvPr>
            <p:ph idx="1"/>
          </p:nvPr>
        </p:nvSpPr>
        <p:spPr>
          <a:xfrm>
            <a:off x="4815840" y="499833"/>
            <a:ext cx="3825240" cy="5581226"/>
          </a:xfrm>
        </p:spPr>
        <p:txBody>
          <a:bodyPr anchor="ctr">
            <a:normAutofit/>
          </a:bodyPr>
          <a:lstStyle/>
          <a:p>
            <a:pPr marL="0" indent="0" fontAlgn="base">
              <a:buNone/>
            </a:pPr>
            <a:r>
              <a:rPr lang="en-US" sz="1900" dirty="0"/>
              <a:t>Infection curves with a steep rise also have a steep fall. After the virus infects pretty much everyone who can be infected, case numbers begin to drop quickly too. The faster the infection curve rises, the quicker health care system will get overloaded beyond its capacity to treat people. We must heed precautionary measures to flatten the curve.</a:t>
            </a:r>
          </a:p>
          <a:p>
            <a:pPr marL="0" indent="0" fontAlgn="base">
              <a:buNone/>
            </a:pPr>
            <a:endParaRPr lang="en-US" sz="1900" dirty="0"/>
          </a:p>
          <a:p>
            <a:pPr marL="0" indent="0" fontAlgn="base">
              <a:buNone/>
            </a:pPr>
            <a:r>
              <a:rPr lang="en-US" sz="1900" dirty="0"/>
              <a:t>Dr Zweli Mkhize, Minister of Health</a:t>
            </a:r>
          </a:p>
          <a:p>
            <a:endParaRPr lang="en-ZA" sz="1900" dirty="0"/>
          </a:p>
        </p:txBody>
      </p:sp>
    </p:spTree>
    <p:extLst>
      <p:ext uri="{BB962C8B-B14F-4D97-AF65-F5344CB8AC3E}">
        <p14:creationId xmlns:p14="http://schemas.microsoft.com/office/powerpoint/2010/main" val="50034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9E0B5BA-D7FD-45BB-A7CA-18746C513FA6}"/>
              </a:ext>
            </a:extLst>
          </p:cNvPr>
          <p:cNvSpPr>
            <a:spLocks noGrp="1"/>
          </p:cNvSpPr>
          <p:nvPr>
            <p:ph type="title"/>
          </p:nvPr>
        </p:nvSpPr>
        <p:spPr>
          <a:xfrm>
            <a:off x="628650" y="963877"/>
            <a:ext cx="2620771" cy="4930246"/>
          </a:xfrm>
        </p:spPr>
        <p:txBody>
          <a:bodyPr>
            <a:normAutofit/>
          </a:bodyPr>
          <a:lstStyle/>
          <a:p>
            <a:r>
              <a:rPr lang="en-US" sz="3600" b="1">
                <a:solidFill>
                  <a:srgbClr val="005D28"/>
                </a:solidFill>
              </a:rPr>
              <a:t>Training</a:t>
            </a:r>
            <a:br>
              <a:rPr lang="en-US" sz="3600" b="1">
                <a:solidFill>
                  <a:srgbClr val="005D28"/>
                </a:solidFill>
              </a:rPr>
            </a:br>
            <a:r>
              <a:rPr lang="en-ZA" sz="3600" b="1">
                <a:solidFill>
                  <a:srgbClr val="005D28"/>
                </a:solidFill>
              </a:rPr>
              <a:t>Objectives</a:t>
            </a:r>
            <a:br>
              <a:rPr lang="en-US" sz="3600" b="1">
                <a:solidFill>
                  <a:srgbClr val="005D28"/>
                </a:solidFill>
              </a:rPr>
            </a:br>
            <a:r>
              <a:rPr lang="en-US" sz="3600" b="1">
                <a:solidFill>
                  <a:srgbClr val="005D28"/>
                </a:solidFill>
              </a:rPr>
              <a:t> </a:t>
            </a:r>
            <a:endParaRPr lang="en-ZA" sz="3600" b="1">
              <a:solidFill>
                <a:srgbClr val="005D28"/>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D59326-C448-4DEA-A47D-F9A09D3D80A7}"/>
              </a:ext>
            </a:extLst>
          </p:cNvPr>
          <p:cNvSpPr>
            <a:spLocks noGrp="1"/>
          </p:cNvSpPr>
          <p:nvPr>
            <p:ph idx="1"/>
          </p:nvPr>
        </p:nvSpPr>
        <p:spPr>
          <a:xfrm>
            <a:off x="4392261" y="963877"/>
            <a:ext cx="4428211" cy="4930246"/>
          </a:xfrm>
        </p:spPr>
        <p:txBody>
          <a:bodyPr anchor="ctr">
            <a:normAutofit lnSpcReduction="10000"/>
          </a:bodyPr>
          <a:lstStyle/>
          <a:p>
            <a:pPr marL="0" indent="0">
              <a:buNone/>
            </a:pPr>
            <a:r>
              <a:rPr lang="en-US" sz="2100"/>
              <a:t>Implement COVID-19 IPC training at national, provincial, district and health facility level including Emergency Medical Services (EMS)</a:t>
            </a:r>
          </a:p>
          <a:p>
            <a:pPr marL="0" indent="0">
              <a:buNone/>
            </a:pPr>
            <a:endParaRPr lang="en-US" sz="2100"/>
          </a:p>
          <a:p>
            <a:pPr marL="0" indent="0">
              <a:buNone/>
            </a:pPr>
            <a:r>
              <a:rPr lang="en-US" sz="2100"/>
              <a:t>Include COVID-19 IPC training in IPC programmes currently led by IPC-trained professionals </a:t>
            </a:r>
          </a:p>
          <a:p>
            <a:pPr marL="0" indent="0">
              <a:buNone/>
            </a:pPr>
            <a:endParaRPr lang="en-US" sz="2100"/>
          </a:p>
          <a:p>
            <a:pPr marL="0" indent="0">
              <a:buNone/>
            </a:pPr>
            <a:r>
              <a:rPr lang="en-US" sz="2100"/>
              <a:t>Train health workers on COVID-19 IPC</a:t>
            </a:r>
          </a:p>
          <a:p>
            <a:pPr marL="0" indent="0">
              <a:buNone/>
            </a:pPr>
            <a:endParaRPr lang="en-US" sz="2100"/>
          </a:p>
          <a:p>
            <a:pPr marL="0" indent="0">
              <a:buNone/>
            </a:pPr>
            <a:r>
              <a:rPr lang="en-US" sz="2100"/>
              <a:t>Enhance COVID-19 IPC measures towards improving patient safety and improve health outcomes</a:t>
            </a:r>
          </a:p>
        </p:txBody>
      </p:sp>
      <p:sp>
        <p:nvSpPr>
          <p:cNvPr id="6" name="Oval 5">
            <a:extLst>
              <a:ext uri="{FF2B5EF4-FFF2-40B4-BE49-F238E27FC236}">
                <a16:creationId xmlns:a16="http://schemas.microsoft.com/office/drawing/2014/main" id="{06EA797B-9169-4119-93D0-1348D121D59B}"/>
              </a:ext>
            </a:extLst>
          </p:cNvPr>
          <p:cNvSpPr/>
          <p:nvPr/>
        </p:nvSpPr>
        <p:spPr>
          <a:xfrm>
            <a:off x="3741264" y="4005064"/>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3</a:t>
            </a:r>
          </a:p>
        </p:txBody>
      </p:sp>
      <p:sp>
        <p:nvSpPr>
          <p:cNvPr id="7" name="Oval 6">
            <a:extLst>
              <a:ext uri="{FF2B5EF4-FFF2-40B4-BE49-F238E27FC236}">
                <a16:creationId xmlns:a16="http://schemas.microsoft.com/office/drawing/2014/main" id="{20F367A7-3FCC-4CFA-8BB7-C5EBAF4BD349}"/>
              </a:ext>
            </a:extLst>
          </p:cNvPr>
          <p:cNvSpPr/>
          <p:nvPr/>
        </p:nvSpPr>
        <p:spPr>
          <a:xfrm>
            <a:off x="3741264" y="2895250"/>
            <a:ext cx="424621" cy="461742"/>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2</a:t>
            </a:r>
          </a:p>
        </p:txBody>
      </p:sp>
      <p:sp>
        <p:nvSpPr>
          <p:cNvPr id="9" name="Oval 8">
            <a:extLst>
              <a:ext uri="{FF2B5EF4-FFF2-40B4-BE49-F238E27FC236}">
                <a16:creationId xmlns:a16="http://schemas.microsoft.com/office/drawing/2014/main" id="{B3615BD1-FCDD-41DD-952D-BD57B1078EBE}"/>
              </a:ext>
            </a:extLst>
          </p:cNvPr>
          <p:cNvSpPr/>
          <p:nvPr/>
        </p:nvSpPr>
        <p:spPr>
          <a:xfrm>
            <a:off x="3729182" y="1621508"/>
            <a:ext cx="424621" cy="419764"/>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1</a:t>
            </a:r>
          </a:p>
        </p:txBody>
      </p:sp>
      <p:sp>
        <p:nvSpPr>
          <p:cNvPr id="11" name="Oval 10">
            <a:extLst>
              <a:ext uri="{FF2B5EF4-FFF2-40B4-BE49-F238E27FC236}">
                <a16:creationId xmlns:a16="http://schemas.microsoft.com/office/drawing/2014/main" id="{C5C9FAF1-EC75-4DF9-BC1D-5FF967F67DCF}"/>
              </a:ext>
            </a:extLst>
          </p:cNvPr>
          <p:cNvSpPr/>
          <p:nvPr/>
        </p:nvSpPr>
        <p:spPr>
          <a:xfrm>
            <a:off x="3741264" y="4902832"/>
            <a:ext cx="424621" cy="419765"/>
          </a:xfrm>
          <a:prstGeom prst="ellipse">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US" sz="2400" b="1">
                <a:latin typeface="Calibri Light" panose="020F0302020204030204" pitchFamily="34" charset="0"/>
                <a:cs typeface="Calibri Light" panose="020F0302020204030204" pitchFamily="34" charset="0"/>
              </a:rPr>
              <a:t>4</a:t>
            </a:r>
          </a:p>
        </p:txBody>
      </p:sp>
    </p:spTree>
    <p:extLst>
      <p:ext uri="{BB962C8B-B14F-4D97-AF65-F5344CB8AC3E}">
        <p14:creationId xmlns:p14="http://schemas.microsoft.com/office/powerpoint/2010/main" val="155698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8EBE3703A95C40849D81B8ED303CF5" ma:contentTypeVersion="11" ma:contentTypeDescription="Create a new document." ma:contentTypeScope="" ma:versionID="05ecfef3cb670b671a0ebbd4864d843d">
  <xsd:schema xmlns:xsd="http://www.w3.org/2001/XMLSchema" xmlns:xs="http://www.w3.org/2001/XMLSchema" xmlns:p="http://schemas.microsoft.com/office/2006/metadata/properties" xmlns:ns2="85282a53-827d-4236-8de6-76a7d51d147d" xmlns:ns3="0ef4da8a-3968-4cfd-8be6-eb338abd0717" targetNamespace="http://schemas.microsoft.com/office/2006/metadata/properties" ma:root="true" ma:fieldsID="802d6aea22f054af46460f29b4e7fa8b" ns2:_="" ns3:_="">
    <xsd:import namespace="85282a53-827d-4236-8de6-76a7d51d147d"/>
    <xsd:import namespace="0ef4da8a-3968-4cfd-8be6-eb338abd07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f4da8a-3968-4cfd-8be6-eb338abd07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A614A-B9E0-495A-813C-1E0A48A09912}">
  <ds:schemaRefs>
    <ds:schemaRef ds:uri="http://schemas.microsoft.com/sharepoint/v3/contenttype/forms"/>
  </ds:schemaRefs>
</ds:datastoreItem>
</file>

<file path=customXml/itemProps2.xml><?xml version="1.0" encoding="utf-8"?>
<ds:datastoreItem xmlns:ds="http://schemas.openxmlformats.org/officeDocument/2006/customXml" ds:itemID="{ECD34622-0D8C-46B9-9A2A-F48BEE7556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79A58F-0CDE-4768-B88D-35024F3A6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82a53-827d-4236-8de6-76a7d51d147d"/>
    <ds:schemaRef ds:uri="0ef4da8a-3968-4cfd-8be6-eb338abd0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835</TotalTime>
  <Words>4948</Words>
  <Application>Microsoft Office PowerPoint</Application>
  <PresentationFormat>On-screen Show (4:3)</PresentationFormat>
  <Paragraphs>412</Paragraphs>
  <Slides>63</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Arial</vt:lpstr>
      <vt:lpstr>Calibri</vt:lpstr>
      <vt:lpstr>Calibri Light</vt:lpstr>
      <vt:lpstr>Lato</vt:lpstr>
      <vt:lpstr>Raleway</vt:lpstr>
      <vt:lpstr>Office Theme</vt:lpstr>
      <vt:lpstr>Custom Design</vt:lpstr>
      <vt:lpstr>PowerPoint Presentation</vt:lpstr>
      <vt:lpstr>COVID-19 Infection Prevention and Control Guidelines for South Africa    </vt:lpstr>
      <vt:lpstr>Outline</vt:lpstr>
      <vt:lpstr>COVID-19 Infection:  Background</vt:lpstr>
      <vt:lpstr> COVID-19 Infection: Introduction </vt:lpstr>
      <vt:lpstr>Goals of COVID-19 IPC Guidelines for South Africa </vt:lpstr>
      <vt:lpstr>Flatten the Curve: Video</vt:lpstr>
      <vt:lpstr>Why this matters</vt:lpstr>
      <vt:lpstr>Training Objectives  </vt:lpstr>
      <vt:lpstr>What we know about coronavirus and disease (COVID-19)</vt:lpstr>
      <vt:lpstr>Epidemiology Global: WHO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Roles and Responsibilities of Health Care Workers (HCW) </vt:lpstr>
      <vt:lpstr>Roles and Responsibilities of all HCW </vt:lpstr>
      <vt:lpstr>PowerPoint Presentation</vt:lpstr>
      <vt:lpstr> General IPC Precautions – All Staff   </vt:lpstr>
      <vt:lpstr> General IPC Precautions – Laboratory and Clinical Staff   </vt:lpstr>
      <vt:lpstr>Transmission-based precautions - droplet and contact</vt:lpstr>
      <vt:lpstr>Aerosol-Generating Procedures</vt:lpstr>
      <vt:lpstr>PowerPoint Presentation</vt:lpstr>
      <vt:lpstr>PowerPoint Presentation</vt:lpstr>
      <vt:lpstr>Hand Hygiene</vt:lpstr>
      <vt:lpstr>PowerPoint Presentation</vt:lpstr>
      <vt:lpstr>PowerPoint Presentation</vt:lpstr>
      <vt:lpstr>PowerPoint Presentation</vt:lpstr>
      <vt:lpstr>PowerPoint Presentation</vt:lpstr>
      <vt:lpstr>PowerPoint Presentation</vt:lpstr>
      <vt:lpstr>Personal Protective Equipment (PPE)</vt:lpstr>
      <vt:lpstr>PowerPoint Presentation</vt:lpstr>
      <vt:lpstr>PPE videos</vt:lpstr>
      <vt:lpstr>Types of face covers: Surgical mask and N95</vt:lpstr>
      <vt:lpstr>PowerPoint Presentation</vt:lpstr>
      <vt:lpstr>PowerPoint Presentation</vt:lpstr>
      <vt:lpstr>Patient Transport</vt:lpstr>
      <vt:lpstr>Management of Visitors</vt:lpstr>
      <vt:lpstr>Environmental Controls</vt:lpstr>
      <vt:lpstr>PowerPoint Presentation</vt:lpstr>
      <vt:lpstr>Intensive Care Units (ICU)</vt:lpstr>
      <vt:lpstr>Ventilation</vt:lpstr>
      <vt:lpstr>Ventilation in Operating Theatre</vt:lpstr>
      <vt:lpstr>Maternity  and Labour Ward </vt:lpstr>
      <vt:lpstr>Standard Precautions </vt:lpstr>
      <vt:lpstr>Environmental cleaning</vt:lpstr>
      <vt:lpstr>Healthcare Waste Management</vt:lpstr>
      <vt:lpstr>2020: Guidelines for Management of Human Remains in the Context of COVID-19</vt:lpstr>
      <vt:lpstr>Cleaning of Mortuary </vt:lpstr>
      <vt:lpstr>Handling of Human Remains in Mortuaries/Funeral Undertaker</vt:lpstr>
      <vt:lpstr>Preparing the Body in Mortuaries/Funeral Undertaker</vt:lpstr>
      <vt:lpstr>Measures When a Patient Passes on at Home</vt:lpstr>
      <vt:lpstr>Viewing of Human Remains</vt:lpstr>
      <vt:lpstr>Environmental Cleaning and Control</vt:lpstr>
      <vt:lpstr>Conveyance of Infectious Human Remains</vt:lpstr>
      <vt:lpstr>Conveyance of Infectious Human Remains</vt:lpstr>
      <vt:lpstr>Monitoring and Evaluation </vt:lpstr>
      <vt:lpstr>PowerPoint Presentation</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Monge Tlaka</dc:creator>
  <cp:lastModifiedBy>Monge Tlaka</cp:lastModifiedBy>
  <cp:revision>4</cp:revision>
  <dcterms:created xsi:type="dcterms:W3CDTF">2020-06-14T15:19:22Z</dcterms:created>
  <dcterms:modified xsi:type="dcterms:W3CDTF">2020-06-15T07:09:24Z</dcterms:modified>
</cp:coreProperties>
</file>