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670" r:id="rId5"/>
    <p:sldMasterId id="2147483682" r:id="rId6"/>
  </p:sldMasterIdLst>
  <p:notesMasterIdLst>
    <p:notesMasterId r:id="rId75"/>
  </p:notesMasterIdLst>
  <p:sldIdLst>
    <p:sldId id="256" r:id="rId7"/>
    <p:sldId id="258" r:id="rId8"/>
    <p:sldId id="552" r:id="rId9"/>
    <p:sldId id="553" r:id="rId10"/>
    <p:sldId id="259" r:id="rId11"/>
    <p:sldId id="554" r:id="rId12"/>
    <p:sldId id="556" r:id="rId13"/>
    <p:sldId id="555" r:id="rId14"/>
    <p:sldId id="364" r:id="rId15"/>
    <p:sldId id="291" r:id="rId16"/>
    <p:sldId id="262" r:id="rId17"/>
    <p:sldId id="550" r:id="rId18"/>
    <p:sldId id="266" r:id="rId19"/>
    <p:sldId id="267" r:id="rId20"/>
    <p:sldId id="551" r:id="rId21"/>
    <p:sldId id="264" r:id="rId22"/>
    <p:sldId id="268" r:id="rId23"/>
    <p:sldId id="557" r:id="rId24"/>
    <p:sldId id="558" r:id="rId25"/>
    <p:sldId id="559" r:id="rId26"/>
    <p:sldId id="560" r:id="rId27"/>
    <p:sldId id="375" r:id="rId28"/>
    <p:sldId id="387" r:id="rId29"/>
    <p:sldId id="376" r:id="rId30"/>
    <p:sldId id="377" r:id="rId31"/>
    <p:sldId id="378" r:id="rId32"/>
    <p:sldId id="388" r:id="rId33"/>
    <p:sldId id="380" r:id="rId34"/>
    <p:sldId id="381" r:id="rId35"/>
    <p:sldId id="271" r:id="rId36"/>
    <p:sldId id="272" r:id="rId37"/>
    <p:sldId id="265" r:id="rId38"/>
    <p:sldId id="273" r:id="rId39"/>
    <p:sldId id="562" r:id="rId40"/>
    <p:sldId id="561" r:id="rId41"/>
    <p:sldId id="564" r:id="rId42"/>
    <p:sldId id="278" r:id="rId43"/>
    <p:sldId id="563" r:id="rId44"/>
    <p:sldId id="274" r:id="rId45"/>
    <p:sldId id="275" r:id="rId46"/>
    <p:sldId id="368" r:id="rId47"/>
    <p:sldId id="565" r:id="rId48"/>
    <p:sldId id="566" r:id="rId49"/>
    <p:sldId id="567" r:id="rId50"/>
    <p:sldId id="568" r:id="rId51"/>
    <p:sldId id="569" r:id="rId52"/>
    <p:sldId id="570" r:id="rId53"/>
    <p:sldId id="286" r:id="rId54"/>
    <p:sldId id="571" r:id="rId55"/>
    <p:sldId id="574" r:id="rId56"/>
    <p:sldId id="579" r:id="rId57"/>
    <p:sldId id="575" r:id="rId58"/>
    <p:sldId id="580" r:id="rId59"/>
    <p:sldId id="581" r:id="rId60"/>
    <p:sldId id="582" r:id="rId61"/>
    <p:sldId id="583" r:id="rId62"/>
    <p:sldId id="576" r:id="rId63"/>
    <p:sldId id="577" r:id="rId64"/>
    <p:sldId id="287" r:id="rId65"/>
    <p:sldId id="572" r:id="rId66"/>
    <p:sldId id="573" r:id="rId67"/>
    <p:sldId id="369" r:id="rId68"/>
    <p:sldId id="370" r:id="rId69"/>
    <p:sldId id="371" r:id="rId70"/>
    <p:sldId id="373" r:id="rId71"/>
    <p:sldId id="390" r:id="rId72"/>
    <p:sldId id="389" r:id="rId73"/>
    <p:sldId id="289" r:id="rId7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y von Gogh" initials="KvG" lastIdx="8" clrIdx="0">
    <p:extLst>
      <p:ext uri="{19B8F6BF-5375-455C-9EA6-DF929625EA0E}">
        <p15:presenceInfo xmlns:p15="http://schemas.microsoft.com/office/powerpoint/2012/main" userId="S::kirstyvg@nba.co.za::3943f45c-bdf6-49e5-a7c2-721c50165e19" providerId="AD"/>
      </p:ext>
    </p:extLst>
  </p:cmAuthor>
  <p:cmAuthor id="2" name="Norbert NDJEKA" initials="NN" lastIdx="4" clrIdx="1">
    <p:extLst>
      <p:ext uri="{19B8F6BF-5375-455C-9EA6-DF929625EA0E}">
        <p15:presenceInfo xmlns:p15="http://schemas.microsoft.com/office/powerpoint/2012/main" userId="a1f7b4ef9fbdd6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86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diagrams/_rels/data10.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5.svg"/><Relationship Id="rId2" Type="http://schemas.openxmlformats.org/officeDocument/2006/relationships/image" Target="../media/image77.svg"/><Relationship Id="rId1" Type="http://schemas.openxmlformats.org/officeDocument/2006/relationships/image" Target="../media/image76.png"/><Relationship Id="rId6" Type="http://schemas.openxmlformats.org/officeDocument/2006/relationships/image" Target="../media/image81.svg"/><Relationship Id="rId11" Type="http://schemas.openxmlformats.org/officeDocument/2006/relationships/image" Target="../media/image84.png"/><Relationship Id="rId5" Type="http://schemas.openxmlformats.org/officeDocument/2006/relationships/image" Target="../media/image80.png"/><Relationship Id="rId10" Type="http://schemas.openxmlformats.org/officeDocument/2006/relationships/image" Target="../media/image13.svg"/><Relationship Id="rId4" Type="http://schemas.openxmlformats.org/officeDocument/2006/relationships/image" Target="../media/image79.svg"/><Relationship Id="rId9" Type="http://schemas.openxmlformats.org/officeDocument/2006/relationships/image" Target="../media/image12.png"/></Relationships>
</file>

<file path=ppt/diagrams/_rels/data12.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88.png"/><Relationship Id="rId7" Type="http://schemas.openxmlformats.org/officeDocument/2006/relationships/image" Target="../media/image90.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89.svg"/></Relationships>
</file>

<file path=ppt/diagrams/_rels/data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3.svg"/><Relationship Id="rId1" Type="http://schemas.openxmlformats.org/officeDocument/2006/relationships/image" Target="../media/image92.png"/><Relationship Id="rId6" Type="http://schemas.openxmlformats.org/officeDocument/2006/relationships/image" Target="../media/image95.svg"/><Relationship Id="rId5" Type="http://schemas.openxmlformats.org/officeDocument/2006/relationships/image" Target="../media/image94.png"/><Relationship Id="rId4" Type="http://schemas.openxmlformats.org/officeDocument/2006/relationships/image" Target="../media/image38.svg"/></Relationships>
</file>

<file path=ppt/diagrams/_rels/data15.xml.rels><?xml version="1.0" encoding="UTF-8" standalone="yes"?>
<Relationships xmlns="http://schemas.openxmlformats.org/package/2006/relationships"><Relationship Id="rId8" Type="http://schemas.openxmlformats.org/officeDocument/2006/relationships/image" Target="../media/image101.sv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99.svg"/><Relationship Id="rId5" Type="http://schemas.openxmlformats.org/officeDocument/2006/relationships/image" Target="../media/image98.png"/><Relationship Id="rId4" Type="http://schemas.openxmlformats.org/officeDocument/2006/relationships/image" Target="../media/image97.svg"/></Relationships>
</file>

<file path=ppt/diagrams/_rels/data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ata8.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2.png"/><Relationship Id="rId3" Type="http://schemas.openxmlformats.org/officeDocument/2006/relationships/image" Target="../media/image23.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24.svg"/><Relationship Id="rId9" Type="http://schemas.openxmlformats.org/officeDocument/2006/relationships/image" Target="../media/image58.png"/><Relationship Id="rId14" Type="http://schemas.openxmlformats.org/officeDocument/2006/relationships/image" Target="../media/image63.svg"/></Relationships>
</file>

<file path=ppt/diagrams/_rels/data9.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5.svg"/><Relationship Id="rId2" Type="http://schemas.openxmlformats.org/officeDocument/2006/relationships/image" Target="../media/image77.svg"/><Relationship Id="rId1" Type="http://schemas.openxmlformats.org/officeDocument/2006/relationships/image" Target="../media/image76.png"/><Relationship Id="rId6" Type="http://schemas.openxmlformats.org/officeDocument/2006/relationships/image" Target="../media/image81.svg"/><Relationship Id="rId11" Type="http://schemas.openxmlformats.org/officeDocument/2006/relationships/image" Target="../media/image84.png"/><Relationship Id="rId5" Type="http://schemas.openxmlformats.org/officeDocument/2006/relationships/image" Target="../media/image80.png"/><Relationship Id="rId10" Type="http://schemas.openxmlformats.org/officeDocument/2006/relationships/image" Target="../media/image13.svg"/><Relationship Id="rId4" Type="http://schemas.openxmlformats.org/officeDocument/2006/relationships/image" Target="../media/image79.svg"/><Relationship Id="rId9" Type="http://schemas.openxmlformats.org/officeDocument/2006/relationships/image" Target="../media/image12.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88.png"/><Relationship Id="rId7" Type="http://schemas.openxmlformats.org/officeDocument/2006/relationships/image" Target="../media/image90.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89.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3.svg"/><Relationship Id="rId1" Type="http://schemas.openxmlformats.org/officeDocument/2006/relationships/image" Target="../media/image92.png"/><Relationship Id="rId6" Type="http://schemas.openxmlformats.org/officeDocument/2006/relationships/image" Target="../media/image95.svg"/><Relationship Id="rId5" Type="http://schemas.openxmlformats.org/officeDocument/2006/relationships/image" Target="../media/image94.png"/><Relationship Id="rId4" Type="http://schemas.openxmlformats.org/officeDocument/2006/relationships/image" Target="../media/image38.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101.sv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99.svg"/><Relationship Id="rId5" Type="http://schemas.openxmlformats.org/officeDocument/2006/relationships/image" Target="../media/image98.png"/><Relationship Id="rId4" Type="http://schemas.openxmlformats.org/officeDocument/2006/relationships/image" Target="../media/image9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8.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2.png"/><Relationship Id="rId3" Type="http://schemas.openxmlformats.org/officeDocument/2006/relationships/image" Target="../media/image23.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24.svg"/><Relationship Id="rId9" Type="http://schemas.openxmlformats.org/officeDocument/2006/relationships/image" Target="../media/image58.png"/><Relationship Id="rId14" Type="http://schemas.openxmlformats.org/officeDocument/2006/relationships/image" Target="../media/image63.svg"/></Relationships>
</file>

<file path=ppt/diagrams/_rels/drawing9.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AEE84A-60ED-47CD-BD38-F0BBA4566492}" type="doc">
      <dgm:prSet loTypeId="urn:microsoft.com/office/officeart/2005/8/layout/matrix3" loCatId="matrix" qsTypeId="urn:microsoft.com/office/officeart/2005/8/quickstyle/simple1" qsCatId="simple" csTypeId="urn:microsoft.com/office/officeart/2005/8/colors/colorful5" csCatId="colorful"/>
      <dgm:spPr/>
      <dgm:t>
        <a:bodyPr/>
        <a:lstStyle/>
        <a:p>
          <a:endParaRPr lang="en-US"/>
        </a:p>
      </dgm:t>
    </dgm:pt>
    <dgm:pt modelId="{F11EF92B-547A-4022-AFD7-46769FF12E01}">
      <dgm:prSet/>
      <dgm:spPr/>
      <dgm:t>
        <a:bodyPr/>
        <a:lstStyle/>
        <a:p>
          <a:r>
            <a:rPr lang="en-ZA"/>
            <a:t>Updated case definition for a suspected COVID-19 (Section 3.1 of the guidelines)</a:t>
          </a:r>
          <a:endParaRPr lang="en-US"/>
        </a:p>
      </dgm:t>
    </dgm:pt>
    <dgm:pt modelId="{28F9953E-F707-4990-B182-735B579DF35D}" type="parTrans" cxnId="{23A7E3B4-75DC-4A00-9698-327AEC6ED4EA}">
      <dgm:prSet/>
      <dgm:spPr/>
      <dgm:t>
        <a:bodyPr/>
        <a:lstStyle/>
        <a:p>
          <a:endParaRPr lang="en-US"/>
        </a:p>
      </dgm:t>
    </dgm:pt>
    <dgm:pt modelId="{5943461A-C85E-4CB7-9386-65FAF370547C}" type="sibTrans" cxnId="{23A7E3B4-75DC-4A00-9698-327AEC6ED4EA}">
      <dgm:prSet/>
      <dgm:spPr/>
      <dgm:t>
        <a:bodyPr/>
        <a:lstStyle/>
        <a:p>
          <a:endParaRPr lang="en-US"/>
        </a:p>
      </dgm:t>
    </dgm:pt>
    <dgm:pt modelId="{CA17E4CA-1E98-4514-8810-7149E800E230}">
      <dgm:prSet/>
      <dgm:spPr/>
      <dgm:t>
        <a:bodyPr/>
        <a:lstStyle/>
        <a:p>
          <a:r>
            <a:rPr lang="en-ZA"/>
            <a:t>New guidance on SARS-CoV-2 sampling and on repeat testing (Section 3.2)</a:t>
          </a:r>
          <a:endParaRPr lang="en-US"/>
        </a:p>
      </dgm:t>
    </dgm:pt>
    <dgm:pt modelId="{6EC798AE-F1DE-4339-B610-087C2E4E4D8A}" type="parTrans" cxnId="{36250727-B3C5-4B51-9713-29FE64AADF15}">
      <dgm:prSet/>
      <dgm:spPr/>
      <dgm:t>
        <a:bodyPr/>
        <a:lstStyle/>
        <a:p>
          <a:endParaRPr lang="en-US"/>
        </a:p>
      </dgm:t>
    </dgm:pt>
    <dgm:pt modelId="{DB5D10FB-C255-4D49-9213-0C35096EA7AB}" type="sibTrans" cxnId="{36250727-B3C5-4B51-9713-29FE64AADF15}">
      <dgm:prSet/>
      <dgm:spPr/>
      <dgm:t>
        <a:bodyPr/>
        <a:lstStyle/>
        <a:p>
          <a:endParaRPr lang="en-US"/>
        </a:p>
      </dgm:t>
    </dgm:pt>
    <dgm:pt modelId="{B56885C6-A5D0-495A-9C1E-3F848F697318}">
      <dgm:prSet/>
      <dgm:spPr/>
      <dgm:t>
        <a:bodyPr/>
        <a:lstStyle/>
        <a:p>
          <a:r>
            <a:rPr lang="en-ZA"/>
            <a:t>Recommendation against the use of rapid antibody-based tests for the routine diagnosis of acute COVID-19 (Section 3.2)</a:t>
          </a:r>
          <a:endParaRPr lang="en-US"/>
        </a:p>
      </dgm:t>
    </dgm:pt>
    <dgm:pt modelId="{994C45C7-5195-4441-9E80-9FF03A32A56A}" type="parTrans" cxnId="{EC8BF6BA-22A8-4DBB-B64A-08B7DB0414E5}">
      <dgm:prSet/>
      <dgm:spPr/>
      <dgm:t>
        <a:bodyPr/>
        <a:lstStyle/>
        <a:p>
          <a:endParaRPr lang="en-US"/>
        </a:p>
      </dgm:t>
    </dgm:pt>
    <dgm:pt modelId="{5D7AA527-126B-42C2-923E-FAF3AFD4F893}" type="sibTrans" cxnId="{EC8BF6BA-22A8-4DBB-B64A-08B7DB0414E5}">
      <dgm:prSet/>
      <dgm:spPr/>
      <dgm:t>
        <a:bodyPr/>
        <a:lstStyle/>
        <a:p>
          <a:endParaRPr lang="en-US"/>
        </a:p>
      </dgm:t>
    </dgm:pt>
    <dgm:pt modelId="{CEA65FB6-6257-4F63-AAB2-D4C1BC38F61B}">
      <dgm:prSet/>
      <dgm:spPr/>
      <dgm:t>
        <a:bodyPr/>
        <a:lstStyle/>
        <a:p>
          <a:r>
            <a:rPr lang="en-ZA"/>
            <a:t>Removal of the requirement that mild disease in high-risk individuals requires hospitalization (Section 4.1)</a:t>
          </a:r>
          <a:endParaRPr lang="en-US"/>
        </a:p>
      </dgm:t>
    </dgm:pt>
    <dgm:pt modelId="{88C125CE-1B89-4F91-8BC6-6482E83EF345}" type="parTrans" cxnId="{1D12E5EE-D4C9-4B43-B639-903C45F6A786}">
      <dgm:prSet/>
      <dgm:spPr/>
      <dgm:t>
        <a:bodyPr/>
        <a:lstStyle/>
        <a:p>
          <a:endParaRPr lang="en-US"/>
        </a:p>
      </dgm:t>
    </dgm:pt>
    <dgm:pt modelId="{A54CA997-2566-4D89-B007-BBE082BC01A9}" type="sibTrans" cxnId="{1D12E5EE-D4C9-4B43-B639-903C45F6A786}">
      <dgm:prSet/>
      <dgm:spPr/>
      <dgm:t>
        <a:bodyPr/>
        <a:lstStyle/>
        <a:p>
          <a:endParaRPr lang="en-US"/>
        </a:p>
      </dgm:t>
    </dgm:pt>
    <dgm:pt modelId="{E0F28B94-C67E-4060-B2FC-350AF35D0BDF}" type="pres">
      <dgm:prSet presAssocID="{D9AEE84A-60ED-47CD-BD38-F0BBA4566492}" presName="matrix" presStyleCnt="0">
        <dgm:presLayoutVars>
          <dgm:chMax val="1"/>
          <dgm:dir/>
          <dgm:resizeHandles val="exact"/>
        </dgm:presLayoutVars>
      </dgm:prSet>
      <dgm:spPr/>
    </dgm:pt>
    <dgm:pt modelId="{F3AB1C17-61CA-43BA-B3F2-7F62CDBA3A1C}" type="pres">
      <dgm:prSet presAssocID="{D9AEE84A-60ED-47CD-BD38-F0BBA4566492}" presName="diamond" presStyleLbl="bgShp" presStyleIdx="0" presStyleCnt="1"/>
      <dgm:spPr/>
    </dgm:pt>
    <dgm:pt modelId="{E65B70B9-D113-46BF-8A39-DFB1ED2468A5}" type="pres">
      <dgm:prSet presAssocID="{D9AEE84A-60ED-47CD-BD38-F0BBA4566492}" presName="quad1" presStyleLbl="node1" presStyleIdx="0" presStyleCnt="4">
        <dgm:presLayoutVars>
          <dgm:chMax val="0"/>
          <dgm:chPref val="0"/>
          <dgm:bulletEnabled val="1"/>
        </dgm:presLayoutVars>
      </dgm:prSet>
      <dgm:spPr/>
    </dgm:pt>
    <dgm:pt modelId="{BE850D14-96F4-4CCF-806B-51C8660DF785}" type="pres">
      <dgm:prSet presAssocID="{D9AEE84A-60ED-47CD-BD38-F0BBA4566492}" presName="quad2" presStyleLbl="node1" presStyleIdx="1" presStyleCnt="4">
        <dgm:presLayoutVars>
          <dgm:chMax val="0"/>
          <dgm:chPref val="0"/>
          <dgm:bulletEnabled val="1"/>
        </dgm:presLayoutVars>
      </dgm:prSet>
      <dgm:spPr/>
    </dgm:pt>
    <dgm:pt modelId="{E6A95ECF-69C6-4571-8B9D-D4217DE465E8}" type="pres">
      <dgm:prSet presAssocID="{D9AEE84A-60ED-47CD-BD38-F0BBA4566492}" presName="quad3" presStyleLbl="node1" presStyleIdx="2" presStyleCnt="4">
        <dgm:presLayoutVars>
          <dgm:chMax val="0"/>
          <dgm:chPref val="0"/>
          <dgm:bulletEnabled val="1"/>
        </dgm:presLayoutVars>
      </dgm:prSet>
      <dgm:spPr/>
    </dgm:pt>
    <dgm:pt modelId="{C4089DB8-7869-4C25-B7FD-C64AD4F76EA3}" type="pres">
      <dgm:prSet presAssocID="{D9AEE84A-60ED-47CD-BD38-F0BBA4566492}" presName="quad4" presStyleLbl="node1" presStyleIdx="3" presStyleCnt="4">
        <dgm:presLayoutVars>
          <dgm:chMax val="0"/>
          <dgm:chPref val="0"/>
          <dgm:bulletEnabled val="1"/>
        </dgm:presLayoutVars>
      </dgm:prSet>
      <dgm:spPr/>
    </dgm:pt>
  </dgm:ptLst>
  <dgm:cxnLst>
    <dgm:cxn modelId="{36250727-B3C5-4B51-9713-29FE64AADF15}" srcId="{D9AEE84A-60ED-47CD-BD38-F0BBA4566492}" destId="{CA17E4CA-1E98-4514-8810-7149E800E230}" srcOrd="1" destOrd="0" parTransId="{6EC798AE-F1DE-4339-B610-087C2E4E4D8A}" sibTransId="{DB5D10FB-C255-4D49-9213-0C35096EA7AB}"/>
    <dgm:cxn modelId="{18B64E27-0CA2-4A48-BD6B-1E63550BECDF}" type="presOf" srcId="{F11EF92B-547A-4022-AFD7-46769FF12E01}" destId="{E65B70B9-D113-46BF-8A39-DFB1ED2468A5}" srcOrd="0" destOrd="0" presId="urn:microsoft.com/office/officeart/2005/8/layout/matrix3"/>
    <dgm:cxn modelId="{07B19E4F-570C-4987-A8C7-4F7E2BB292F6}" type="presOf" srcId="{B56885C6-A5D0-495A-9C1E-3F848F697318}" destId="{E6A95ECF-69C6-4571-8B9D-D4217DE465E8}" srcOrd="0" destOrd="0" presId="urn:microsoft.com/office/officeart/2005/8/layout/matrix3"/>
    <dgm:cxn modelId="{23A7E3B4-75DC-4A00-9698-327AEC6ED4EA}" srcId="{D9AEE84A-60ED-47CD-BD38-F0BBA4566492}" destId="{F11EF92B-547A-4022-AFD7-46769FF12E01}" srcOrd="0" destOrd="0" parTransId="{28F9953E-F707-4990-B182-735B579DF35D}" sibTransId="{5943461A-C85E-4CB7-9386-65FAF370547C}"/>
    <dgm:cxn modelId="{EC8BF6BA-22A8-4DBB-B64A-08B7DB0414E5}" srcId="{D9AEE84A-60ED-47CD-BD38-F0BBA4566492}" destId="{B56885C6-A5D0-495A-9C1E-3F848F697318}" srcOrd="2" destOrd="0" parTransId="{994C45C7-5195-4441-9E80-9FF03A32A56A}" sibTransId="{5D7AA527-126B-42C2-923E-FAF3AFD4F893}"/>
    <dgm:cxn modelId="{9C9FBDCA-91F4-426C-8C89-BFE557A0779D}" type="presOf" srcId="{D9AEE84A-60ED-47CD-BD38-F0BBA4566492}" destId="{E0F28B94-C67E-4060-B2FC-350AF35D0BDF}" srcOrd="0" destOrd="0" presId="urn:microsoft.com/office/officeart/2005/8/layout/matrix3"/>
    <dgm:cxn modelId="{C846AEDC-B140-4B36-A974-FD2BEE02CEBE}" type="presOf" srcId="{CA17E4CA-1E98-4514-8810-7149E800E230}" destId="{BE850D14-96F4-4CCF-806B-51C8660DF785}" srcOrd="0" destOrd="0" presId="urn:microsoft.com/office/officeart/2005/8/layout/matrix3"/>
    <dgm:cxn modelId="{3EDE89E0-2E8D-4C1A-BD0E-E7407B7DEA31}" type="presOf" srcId="{CEA65FB6-6257-4F63-AAB2-D4C1BC38F61B}" destId="{C4089DB8-7869-4C25-B7FD-C64AD4F76EA3}" srcOrd="0" destOrd="0" presId="urn:microsoft.com/office/officeart/2005/8/layout/matrix3"/>
    <dgm:cxn modelId="{1D12E5EE-D4C9-4B43-B639-903C45F6A786}" srcId="{D9AEE84A-60ED-47CD-BD38-F0BBA4566492}" destId="{CEA65FB6-6257-4F63-AAB2-D4C1BC38F61B}" srcOrd="3" destOrd="0" parTransId="{88C125CE-1B89-4F91-8BC6-6482E83EF345}" sibTransId="{A54CA997-2566-4D89-B007-BBE082BC01A9}"/>
    <dgm:cxn modelId="{7FFC4001-3851-4C1A-B0D9-A45CA63B22D5}" type="presParOf" srcId="{E0F28B94-C67E-4060-B2FC-350AF35D0BDF}" destId="{F3AB1C17-61CA-43BA-B3F2-7F62CDBA3A1C}" srcOrd="0" destOrd="0" presId="urn:microsoft.com/office/officeart/2005/8/layout/matrix3"/>
    <dgm:cxn modelId="{34266A90-6BD6-42C4-B3D7-BFFA4A87AEEB}" type="presParOf" srcId="{E0F28B94-C67E-4060-B2FC-350AF35D0BDF}" destId="{E65B70B9-D113-46BF-8A39-DFB1ED2468A5}" srcOrd="1" destOrd="0" presId="urn:microsoft.com/office/officeart/2005/8/layout/matrix3"/>
    <dgm:cxn modelId="{A5450BB2-3DA8-460C-91F7-85F14A693C92}" type="presParOf" srcId="{E0F28B94-C67E-4060-B2FC-350AF35D0BDF}" destId="{BE850D14-96F4-4CCF-806B-51C8660DF785}" srcOrd="2" destOrd="0" presId="urn:microsoft.com/office/officeart/2005/8/layout/matrix3"/>
    <dgm:cxn modelId="{79CE369D-E7D2-4ED2-BB26-0403177AB055}" type="presParOf" srcId="{E0F28B94-C67E-4060-B2FC-350AF35D0BDF}" destId="{E6A95ECF-69C6-4571-8B9D-D4217DE465E8}" srcOrd="3" destOrd="0" presId="urn:microsoft.com/office/officeart/2005/8/layout/matrix3"/>
    <dgm:cxn modelId="{51B765E2-74CF-4D03-808C-5BCC3AE6CEA1}" type="presParOf" srcId="{E0F28B94-C67E-4060-B2FC-350AF35D0BDF}" destId="{C4089DB8-7869-4C25-B7FD-C64AD4F76EA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E53F51-81A3-4258-80C8-F656B06469E0}"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F0C20BF6-4E34-4084-931C-297D0740AA7C}">
      <dgm:prSet custT="1"/>
      <dgm:spPr/>
      <dgm:t>
        <a:bodyPr/>
        <a:lstStyle/>
        <a:p>
          <a:pPr>
            <a:lnSpc>
              <a:spcPct val="100000"/>
            </a:lnSpc>
          </a:pPr>
          <a:r>
            <a:rPr lang="en-ZA" sz="1400" cap="none"/>
            <a:t>Data providing preliminary support for the intervention’s efficacy and safety are available, at least from laboratory or animal studies</a:t>
          </a:r>
          <a:endParaRPr lang="en-US" sz="1400" cap="none"/>
        </a:p>
      </dgm:t>
    </dgm:pt>
    <dgm:pt modelId="{FAD46F33-8047-424C-9F9F-DD7E16782A3E}" type="parTrans" cxnId="{4D6F783A-C9B1-4823-83B2-E6146BF5EAF0}">
      <dgm:prSet/>
      <dgm:spPr/>
      <dgm:t>
        <a:bodyPr/>
        <a:lstStyle/>
        <a:p>
          <a:endParaRPr lang="en-US" sz="1400"/>
        </a:p>
      </dgm:t>
    </dgm:pt>
    <dgm:pt modelId="{85799963-6521-43E4-A6BC-D5E523197A37}" type="sibTrans" cxnId="{4D6F783A-C9B1-4823-83B2-E6146BF5EAF0}">
      <dgm:prSet/>
      <dgm:spPr/>
      <dgm:t>
        <a:bodyPr/>
        <a:lstStyle/>
        <a:p>
          <a:pPr>
            <a:lnSpc>
              <a:spcPct val="100000"/>
            </a:lnSpc>
          </a:pPr>
          <a:endParaRPr lang="en-US" sz="1400"/>
        </a:p>
      </dgm:t>
    </dgm:pt>
    <dgm:pt modelId="{73401161-F887-4CD5-B541-16AA9F71CA20}">
      <dgm:prSet custT="1"/>
      <dgm:spPr/>
      <dgm:t>
        <a:bodyPr/>
        <a:lstStyle/>
        <a:p>
          <a:pPr>
            <a:lnSpc>
              <a:spcPct val="100000"/>
            </a:lnSpc>
          </a:pPr>
          <a:r>
            <a:rPr lang="en-ZA" sz="1400" cap="none"/>
            <a:t>Ethics’ approval should be in place</a:t>
          </a:r>
          <a:endParaRPr lang="en-US" sz="1400" cap="none"/>
        </a:p>
      </dgm:t>
    </dgm:pt>
    <dgm:pt modelId="{61B670B9-A75D-4F38-911F-C2992F1D1DD4}" type="parTrans" cxnId="{B6EE03A2-4815-4A76-B364-5551628DBCE1}">
      <dgm:prSet/>
      <dgm:spPr/>
      <dgm:t>
        <a:bodyPr/>
        <a:lstStyle/>
        <a:p>
          <a:endParaRPr lang="en-US" sz="1400"/>
        </a:p>
      </dgm:t>
    </dgm:pt>
    <dgm:pt modelId="{5C802069-E118-4B6A-A199-3BF7438EA4C5}" type="sibTrans" cxnId="{B6EE03A2-4815-4A76-B364-5551628DBCE1}">
      <dgm:prSet/>
      <dgm:spPr/>
      <dgm:t>
        <a:bodyPr/>
        <a:lstStyle/>
        <a:p>
          <a:pPr>
            <a:lnSpc>
              <a:spcPct val="100000"/>
            </a:lnSpc>
          </a:pPr>
          <a:endParaRPr lang="en-US" sz="1400"/>
        </a:p>
      </dgm:t>
    </dgm:pt>
    <dgm:pt modelId="{4C6D21B2-6459-4BD3-B176-5757DA4FFBE8}">
      <dgm:prSet custT="1"/>
      <dgm:spPr/>
      <dgm:t>
        <a:bodyPr/>
        <a:lstStyle/>
        <a:p>
          <a:pPr>
            <a:lnSpc>
              <a:spcPct val="100000"/>
            </a:lnSpc>
          </a:pPr>
          <a:r>
            <a:rPr lang="en-ZA" sz="1400" cap="none"/>
            <a:t>The patient’s informed consent should be obtained before treatment administration</a:t>
          </a:r>
          <a:endParaRPr lang="en-US" sz="1400" cap="none"/>
        </a:p>
      </dgm:t>
    </dgm:pt>
    <dgm:pt modelId="{08F63ACD-3E97-4CDE-BCC4-788F04B93C34}" type="parTrans" cxnId="{693A9E2C-E8EA-4188-9901-F6704CA12B5B}">
      <dgm:prSet/>
      <dgm:spPr/>
      <dgm:t>
        <a:bodyPr/>
        <a:lstStyle/>
        <a:p>
          <a:endParaRPr lang="en-US" sz="1400"/>
        </a:p>
      </dgm:t>
    </dgm:pt>
    <dgm:pt modelId="{A05D77D5-E13D-4CD5-851C-6E19CBD2B36F}" type="sibTrans" cxnId="{693A9E2C-E8EA-4188-9901-F6704CA12B5B}">
      <dgm:prSet/>
      <dgm:spPr/>
      <dgm:t>
        <a:bodyPr/>
        <a:lstStyle/>
        <a:p>
          <a:pPr>
            <a:lnSpc>
              <a:spcPct val="100000"/>
            </a:lnSpc>
          </a:pPr>
          <a:endParaRPr lang="en-US" sz="1400"/>
        </a:p>
      </dgm:t>
    </dgm:pt>
    <dgm:pt modelId="{B455A51A-BD9D-4167-80E7-AA6393D2871B}">
      <dgm:prSet custT="1"/>
      <dgm:spPr/>
      <dgm:t>
        <a:bodyPr/>
        <a:lstStyle/>
        <a:p>
          <a:pPr>
            <a:lnSpc>
              <a:spcPct val="100000"/>
            </a:lnSpc>
          </a:pPr>
          <a:r>
            <a:rPr lang="en-ZA" sz="1400" cap="none"/>
            <a:t>Adequate resources are required before implementation</a:t>
          </a:r>
          <a:endParaRPr lang="en-US" sz="1400" cap="none"/>
        </a:p>
      </dgm:t>
    </dgm:pt>
    <dgm:pt modelId="{EDAF6B64-268B-4DF0-ACD0-36174B12BF69}" type="parTrans" cxnId="{FB7EB847-8531-4953-8258-2C91A08010FF}">
      <dgm:prSet/>
      <dgm:spPr/>
      <dgm:t>
        <a:bodyPr/>
        <a:lstStyle/>
        <a:p>
          <a:endParaRPr lang="en-US" sz="1400"/>
        </a:p>
      </dgm:t>
    </dgm:pt>
    <dgm:pt modelId="{53321D56-E96B-4973-B956-AD0F76337ED4}" type="sibTrans" cxnId="{FB7EB847-8531-4953-8258-2C91A08010FF}">
      <dgm:prSet/>
      <dgm:spPr/>
      <dgm:t>
        <a:bodyPr/>
        <a:lstStyle/>
        <a:p>
          <a:pPr>
            <a:lnSpc>
              <a:spcPct val="100000"/>
            </a:lnSpc>
          </a:pPr>
          <a:endParaRPr lang="en-US" sz="1400"/>
        </a:p>
      </dgm:t>
    </dgm:pt>
    <dgm:pt modelId="{14828378-B154-4611-AC16-C27D42AD608D}">
      <dgm:prSet custT="1"/>
      <dgm:spPr/>
      <dgm:t>
        <a:bodyPr/>
        <a:lstStyle/>
        <a:p>
          <a:pPr>
            <a:lnSpc>
              <a:spcPct val="100000"/>
            </a:lnSpc>
          </a:pPr>
          <a:r>
            <a:rPr lang="en-ZA" sz="1400" cap="none"/>
            <a:t>The results of the intervention are documented and shared with the wider medical and scientific community</a:t>
          </a:r>
          <a:endParaRPr lang="en-US" sz="1400" cap="none"/>
        </a:p>
      </dgm:t>
    </dgm:pt>
    <dgm:pt modelId="{2FB0D5EF-AEAE-4503-B042-A473AB6BCBC0}" type="parTrans" cxnId="{6A4FCCE3-9D90-40B2-B339-465274CE36EF}">
      <dgm:prSet/>
      <dgm:spPr/>
      <dgm:t>
        <a:bodyPr/>
        <a:lstStyle/>
        <a:p>
          <a:endParaRPr lang="en-US" sz="1400"/>
        </a:p>
      </dgm:t>
    </dgm:pt>
    <dgm:pt modelId="{DA40B584-6AC0-4E09-BF81-A62EA24B1475}" type="sibTrans" cxnId="{6A4FCCE3-9D90-40B2-B339-465274CE36EF}">
      <dgm:prSet/>
      <dgm:spPr/>
      <dgm:t>
        <a:bodyPr/>
        <a:lstStyle/>
        <a:p>
          <a:pPr>
            <a:lnSpc>
              <a:spcPct val="100000"/>
            </a:lnSpc>
          </a:pPr>
          <a:endParaRPr lang="en-US" sz="1400"/>
        </a:p>
      </dgm:t>
    </dgm:pt>
    <dgm:pt modelId="{437702F8-F633-4499-85F1-F2BB35F81810}">
      <dgm:prSet custT="1"/>
      <dgm:spPr/>
      <dgm:t>
        <a:bodyPr/>
        <a:lstStyle/>
        <a:p>
          <a:pPr>
            <a:lnSpc>
              <a:spcPct val="100000"/>
            </a:lnSpc>
          </a:pPr>
          <a:r>
            <a:rPr lang="en-ZA" sz="1400" cap="none"/>
            <a:t>Therapies outside clinical trials should include hospitalized patients, not those on ambulatory care </a:t>
          </a:r>
          <a:endParaRPr lang="en-US" sz="1400" cap="none"/>
        </a:p>
      </dgm:t>
    </dgm:pt>
    <dgm:pt modelId="{0F874433-47DC-4818-B17E-525D74D21D3F}" type="parTrans" cxnId="{AC59BE58-8BE7-4461-8CE9-7425681E7ADD}">
      <dgm:prSet/>
      <dgm:spPr/>
      <dgm:t>
        <a:bodyPr/>
        <a:lstStyle/>
        <a:p>
          <a:endParaRPr lang="en-US" sz="1400"/>
        </a:p>
      </dgm:t>
    </dgm:pt>
    <dgm:pt modelId="{1312D4C7-A080-4B4E-B6B3-E34083795DA8}" type="sibTrans" cxnId="{AC59BE58-8BE7-4461-8CE9-7425681E7ADD}">
      <dgm:prSet/>
      <dgm:spPr/>
      <dgm:t>
        <a:bodyPr/>
        <a:lstStyle/>
        <a:p>
          <a:endParaRPr lang="en-US" sz="1400"/>
        </a:p>
      </dgm:t>
    </dgm:pt>
    <dgm:pt modelId="{B9DBAC2F-A7C8-4E56-9B11-DA6D70F7D7C5}" type="pres">
      <dgm:prSet presAssocID="{85E53F51-81A3-4258-80C8-F656B06469E0}" presName="root" presStyleCnt="0">
        <dgm:presLayoutVars>
          <dgm:dir/>
          <dgm:resizeHandles val="exact"/>
        </dgm:presLayoutVars>
      </dgm:prSet>
      <dgm:spPr/>
    </dgm:pt>
    <dgm:pt modelId="{1478549B-6DEB-420A-944A-174B950B1F72}" type="pres">
      <dgm:prSet presAssocID="{85E53F51-81A3-4258-80C8-F656B06469E0}" presName="container" presStyleCnt="0">
        <dgm:presLayoutVars>
          <dgm:dir/>
          <dgm:resizeHandles val="exact"/>
        </dgm:presLayoutVars>
      </dgm:prSet>
      <dgm:spPr/>
    </dgm:pt>
    <dgm:pt modelId="{E268EF35-D39D-42A6-8B4F-A0FD9FEE18A2}" type="pres">
      <dgm:prSet presAssocID="{F0C20BF6-4E34-4084-931C-297D0740AA7C}" presName="compNode" presStyleCnt="0"/>
      <dgm:spPr/>
    </dgm:pt>
    <dgm:pt modelId="{B6AAFCE2-F171-4186-9C36-10F4616BF7E2}" type="pres">
      <dgm:prSet presAssocID="{F0C20BF6-4E34-4084-931C-297D0740AA7C}" presName="iconBgRect" presStyleLbl="bgShp" presStyleIdx="0" presStyleCnt="6"/>
      <dgm:spPr/>
    </dgm:pt>
    <dgm:pt modelId="{7C895D0C-E733-43AB-9304-70B2915139DD}" type="pres">
      <dgm:prSet presAssocID="{F0C20BF6-4E34-4084-931C-297D0740AA7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ourglass"/>
        </a:ext>
      </dgm:extLst>
    </dgm:pt>
    <dgm:pt modelId="{96F08C2C-A763-4410-9357-B83D4D1014FD}" type="pres">
      <dgm:prSet presAssocID="{F0C20BF6-4E34-4084-931C-297D0740AA7C}" presName="spaceRect" presStyleCnt="0"/>
      <dgm:spPr/>
    </dgm:pt>
    <dgm:pt modelId="{9BA97C46-304C-4847-8CA2-E3486EAE3F58}" type="pres">
      <dgm:prSet presAssocID="{F0C20BF6-4E34-4084-931C-297D0740AA7C}" presName="textRect" presStyleLbl="revTx" presStyleIdx="0" presStyleCnt="6">
        <dgm:presLayoutVars>
          <dgm:chMax val="1"/>
          <dgm:chPref val="1"/>
        </dgm:presLayoutVars>
      </dgm:prSet>
      <dgm:spPr/>
    </dgm:pt>
    <dgm:pt modelId="{895106FD-97C2-4E7A-B46A-040568DF3BE7}" type="pres">
      <dgm:prSet presAssocID="{85799963-6521-43E4-A6BC-D5E523197A37}" presName="sibTrans" presStyleLbl="sibTrans2D1" presStyleIdx="0" presStyleCnt="0"/>
      <dgm:spPr/>
    </dgm:pt>
    <dgm:pt modelId="{75C4CAE8-7BFC-4B36-A899-6EF561CB2378}" type="pres">
      <dgm:prSet presAssocID="{73401161-F887-4CD5-B541-16AA9F71CA20}" presName="compNode" presStyleCnt="0"/>
      <dgm:spPr/>
    </dgm:pt>
    <dgm:pt modelId="{EEBF7A5D-5955-477D-A00B-C4BEC86C1787}" type="pres">
      <dgm:prSet presAssocID="{73401161-F887-4CD5-B541-16AA9F71CA20}" presName="iconBgRect" presStyleLbl="bgShp" presStyleIdx="1" presStyleCnt="6"/>
      <dgm:spPr/>
    </dgm:pt>
    <dgm:pt modelId="{47C54013-9BDD-45E0-A16C-656082B13558}" type="pres">
      <dgm:prSet presAssocID="{73401161-F887-4CD5-B541-16AA9F71CA2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35EAE0BB-F79F-49D9-B2FD-27733B7F11B6}" type="pres">
      <dgm:prSet presAssocID="{73401161-F887-4CD5-B541-16AA9F71CA20}" presName="spaceRect" presStyleCnt="0"/>
      <dgm:spPr/>
    </dgm:pt>
    <dgm:pt modelId="{F7EEA3B6-BE5B-4EF7-90B4-80AB053FB7C1}" type="pres">
      <dgm:prSet presAssocID="{73401161-F887-4CD5-B541-16AA9F71CA20}" presName="textRect" presStyleLbl="revTx" presStyleIdx="1" presStyleCnt="6">
        <dgm:presLayoutVars>
          <dgm:chMax val="1"/>
          <dgm:chPref val="1"/>
        </dgm:presLayoutVars>
      </dgm:prSet>
      <dgm:spPr/>
    </dgm:pt>
    <dgm:pt modelId="{E81DFECC-8FDF-49A1-97EC-84FF8D453877}" type="pres">
      <dgm:prSet presAssocID="{5C802069-E118-4B6A-A199-3BF7438EA4C5}" presName="sibTrans" presStyleLbl="sibTrans2D1" presStyleIdx="0" presStyleCnt="0"/>
      <dgm:spPr/>
    </dgm:pt>
    <dgm:pt modelId="{69B2694D-70DE-42EA-974B-AF40AB6753C7}" type="pres">
      <dgm:prSet presAssocID="{4C6D21B2-6459-4BD3-B176-5757DA4FFBE8}" presName="compNode" presStyleCnt="0"/>
      <dgm:spPr/>
    </dgm:pt>
    <dgm:pt modelId="{9A126761-CE77-4183-ADB8-4CED03822302}" type="pres">
      <dgm:prSet presAssocID="{4C6D21B2-6459-4BD3-B176-5757DA4FFBE8}" presName="iconBgRect" presStyleLbl="bgShp" presStyleIdx="2" presStyleCnt="6"/>
      <dgm:spPr/>
    </dgm:pt>
    <dgm:pt modelId="{812B349F-B805-4710-AEB0-FE09615C6EE1}" type="pres">
      <dgm:prSet presAssocID="{4C6D21B2-6459-4BD3-B176-5757DA4FFBE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9960FE60-AFD3-4351-8ADF-C6CD2E36F92B}" type="pres">
      <dgm:prSet presAssocID="{4C6D21B2-6459-4BD3-B176-5757DA4FFBE8}" presName="spaceRect" presStyleCnt="0"/>
      <dgm:spPr/>
    </dgm:pt>
    <dgm:pt modelId="{F396451F-2B07-48CA-98D8-F0FD8E6440DF}" type="pres">
      <dgm:prSet presAssocID="{4C6D21B2-6459-4BD3-B176-5757DA4FFBE8}" presName="textRect" presStyleLbl="revTx" presStyleIdx="2" presStyleCnt="6">
        <dgm:presLayoutVars>
          <dgm:chMax val="1"/>
          <dgm:chPref val="1"/>
        </dgm:presLayoutVars>
      </dgm:prSet>
      <dgm:spPr/>
    </dgm:pt>
    <dgm:pt modelId="{336A862E-7A55-4BDF-8F10-AD1D0F7FB6AC}" type="pres">
      <dgm:prSet presAssocID="{A05D77D5-E13D-4CD5-851C-6E19CBD2B36F}" presName="sibTrans" presStyleLbl="sibTrans2D1" presStyleIdx="0" presStyleCnt="0"/>
      <dgm:spPr/>
    </dgm:pt>
    <dgm:pt modelId="{30F9DC78-5BDA-4516-8481-972BA70A6321}" type="pres">
      <dgm:prSet presAssocID="{B455A51A-BD9D-4167-80E7-AA6393D2871B}" presName="compNode" presStyleCnt="0"/>
      <dgm:spPr/>
    </dgm:pt>
    <dgm:pt modelId="{3442C478-E06E-4D3E-8799-8E4E86F8703A}" type="pres">
      <dgm:prSet presAssocID="{B455A51A-BD9D-4167-80E7-AA6393D2871B}" presName="iconBgRect" presStyleLbl="bgShp" presStyleIdx="3" presStyleCnt="6"/>
      <dgm:spPr/>
    </dgm:pt>
    <dgm:pt modelId="{DA257536-4DF3-4AB0-959F-E10E7722E768}" type="pres">
      <dgm:prSet presAssocID="{B455A51A-BD9D-4167-80E7-AA6393D2871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2A54B415-16DD-4D21-B6A5-CB13E9104EB7}" type="pres">
      <dgm:prSet presAssocID="{B455A51A-BD9D-4167-80E7-AA6393D2871B}" presName="spaceRect" presStyleCnt="0"/>
      <dgm:spPr/>
    </dgm:pt>
    <dgm:pt modelId="{21F62CBE-71BC-487C-A76F-E70C13E41A81}" type="pres">
      <dgm:prSet presAssocID="{B455A51A-BD9D-4167-80E7-AA6393D2871B}" presName="textRect" presStyleLbl="revTx" presStyleIdx="3" presStyleCnt="6">
        <dgm:presLayoutVars>
          <dgm:chMax val="1"/>
          <dgm:chPref val="1"/>
        </dgm:presLayoutVars>
      </dgm:prSet>
      <dgm:spPr/>
    </dgm:pt>
    <dgm:pt modelId="{24740091-6329-467E-AD8C-4EDE0242890F}" type="pres">
      <dgm:prSet presAssocID="{53321D56-E96B-4973-B956-AD0F76337ED4}" presName="sibTrans" presStyleLbl="sibTrans2D1" presStyleIdx="0" presStyleCnt="0"/>
      <dgm:spPr/>
    </dgm:pt>
    <dgm:pt modelId="{B294E586-3594-40D2-9955-707BCEA94A46}" type="pres">
      <dgm:prSet presAssocID="{14828378-B154-4611-AC16-C27D42AD608D}" presName="compNode" presStyleCnt="0"/>
      <dgm:spPr/>
    </dgm:pt>
    <dgm:pt modelId="{35D64D1A-0BC5-4C9B-98FD-62F1FBDBD2ED}" type="pres">
      <dgm:prSet presAssocID="{14828378-B154-4611-AC16-C27D42AD608D}" presName="iconBgRect" presStyleLbl="bgShp" presStyleIdx="4" presStyleCnt="6"/>
      <dgm:spPr/>
    </dgm:pt>
    <dgm:pt modelId="{D2FED1C3-5631-4AAE-986C-1F6372BE3773}" type="pres">
      <dgm:prSet presAssocID="{14828378-B154-4611-AC16-C27D42AD608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ethoscope"/>
        </a:ext>
      </dgm:extLst>
    </dgm:pt>
    <dgm:pt modelId="{E7648A91-A674-4273-B793-4294C22D14B3}" type="pres">
      <dgm:prSet presAssocID="{14828378-B154-4611-AC16-C27D42AD608D}" presName="spaceRect" presStyleCnt="0"/>
      <dgm:spPr/>
    </dgm:pt>
    <dgm:pt modelId="{C65E688F-AAB0-4C3A-9DD5-8F5F42C4F841}" type="pres">
      <dgm:prSet presAssocID="{14828378-B154-4611-AC16-C27D42AD608D}" presName="textRect" presStyleLbl="revTx" presStyleIdx="4" presStyleCnt="6">
        <dgm:presLayoutVars>
          <dgm:chMax val="1"/>
          <dgm:chPref val="1"/>
        </dgm:presLayoutVars>
      </dgm:prSet>
      <dgm:spPr/>
    </dgm:pt>
    <dgm:pt modelId="{2EB229E5-4BE3-4DB7-9AB8-8A7C6501BA1D}" type="pres">
      <dgm:prSet presAssocID="{DA40B584-6AC0-4E09-BF81-A62EA24B1475}" presName="sibTrans" presStyleLbl="sibTrans2D1" presStyleIdx="0" presStyleCnt="0"/>
      <dgm:spPr/>
    </dgm:pt>
    <dgm:pt modelId="{D239C210-0D98-43B7-9DAB-3A5B3E3D2263}" type="pres">
      <dgm:prSet presAssocID="{437702F8-F633-4499-85F1-F2BB35F81810}" presName="compNode" presStyleCnt="0"/>
      <dgm:spPr/>
    </dgm:pt>
    <dgm:pt modelId="{E7E31715-53F2-4425-81CD-A823413E7DB7}" type="pres">
      <dgm:prSet presAssocID="{437702F8-F633-4499-85F1-F2BB35F81810}" presName="iconBgRect" presStyleLbl="bgShp" presStyleIdx="5" presStyleCnt="6"/>
      <dgm:spPr/>
    </dgm:pt>
    <dgm:pt modelId="{27D6AF1C-6EC5-491F-8D28-BD101740E8DD}" type="pres">
      <dgm:prSet presAssocID="{437702F8-F633-4499-85F1-F2BB35F8181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ospital"/>
        </a:ext>
      </dgm:extLst>
    </dgm:pt>
    <dgm:pt modelId="{FBB1D33B-1BA5-4FBC-A2AA-F987090E24B8}" type="pres">
      <dgm:prSet presAssocID="{437702F8-F633-4499-85F1-F2BB35F81810}" presName="spaceRect" presStyleCnt="0"/>
      <dgm:spPr/>
    </dgm:pt>
    <dgm:pt modelId="{EA3442A4-7716-4E81-805F-3F1338FD59FF}" type="pres">
      <dgm:prSet presAssocID="{437702F8-F633-4499-85F1-F2BB35F81810}" presName="textRect" presStyleLbl="revTx" presStyleIdx="5" presStyleCnt="6">
        <dgm:presLayoutVars>
          <dgm:chMax val="1"/>
          <dgm:chPref val="1"/>
        </dgm:presLayoutVars>
      </dgm:prSet>
      <dgm:spPr/>
    </dgm:pt>
  </dgm:ptLst>
  <dgm:cxnLst>
    <dgm:cxn modelId="{3BA0E515-6949-4946-84FE-8B312FF39245}" type="presOf" srcId="{DA40B584-6AC0-4E09-BF81-A62EA24B1475}" destId="{2EB229E5-4BE3-4DB7-9AB8-8A7C6501BA1D}" srcOrd="0" destOrd="0" presId="urn:microsoft.com/office/officeart/2018/2/layout/IconCircleList"/>
    <dgm:cxn modelId="{07CA3928-1946-4C66-B8F7-8AEB9C8FE4DA}" type="presOf" srcId="{85799963-6521-43E4-A6BC-D5E523197A37}" destId="{895106FD-97C2-4E7A-B46A-040568DF3BE7}" srcOrd="0" destOrd="0" presId="urn:microsoft.com/office/officeart/2018/2/layout/IconCircleList"/>
    <dgm:cxn modelId="{693A9E2C-E8EA-4188-9901-F6704CA12B5B}" srcId="{85E53F51-81A3-4258-80C8-F656B06469E0}" destId="{4C6D21B2-6459-4BD3-B176-5757DA4FFBE8}" srcOrd="2" destOrd="0" parTransId="{08F63ACD-3E97-4CDE-BCC4-788F04B93C34}" sibTransId="{A05D77D5-E13D-4CD5-851C-6E19CBD2B36F}"/>
    <dgm:cxn modelId="{4D6F783A-C9B1-4823-83B2-E6146BF5EAF0}" srcId="{85E53F51-81A3-4258-80C8-F656B06469E0}" destId="{F0C20BF6-4E34-4084-931C-297D0740AA7C}" srcOrd="0" destOrd="0" parTransId="{FAD46F33-8047-424C-9F9F-DD7E16782A3E}" sibTransId="{85799963-6521-43E4-A6BC-D5E523197A37}"/>
    <dgm:cxn modelId="{BC4D7D3E-D567-432B-ACFE-834F246BB697}" type="presOf" srcId="{4C6D21B2-6459-4BD3-B176-5757DA4FFBE8}" destId="{F396451F-2B07-48CA-98D8-F0FD8E6440DF}" srcOrd="0" destOrd="0" presId="urn:microsoft.com/office/officeart/2018/2/layout/IconCircleList"/>
    <dgm:cxn modelId="{1402EA3F-7DE3-4FD3-BBC5-90A21CD51A32}" type="presOf" srcId="{14828378-B154-4611-AC16-C27D42AD608D}" destId="{C65E688F-AAB0-4C3A-9DD5-8F5F42C4F841}" srcOrd="0" destOrd="0" presId="urn:microsoft.com/office/officeart/2018/2/layout/IconCircleList"/>
    <dgm:cxn modelId="{77E2C761-851E-4982-801C-4C22499F3799}" type="presOf" srcId="{A05D77D5-E13D-4CD5-851C-6E19CBD2B36F}" destId="{336A862E-7A55-4BDF-8F10-AD1D0F7FB6AC}" srcOrd="0" destOrd="0" presId="urn:microsoft.com/office/officeart/2018/2/layout/IconCircleList"/>
    <dgm:cxn modelId="{FB7EB847-8531-4953-8258-2C91A08010FF}" srcId="{85E53F51-81A3-4258-80C8-F656B06469E0}" destId="{B455A51A-BD9D-4167-80E7-AA6393D2871B}" srcOrd="3" destOrd="0" parTransId="{EDAF6B64-268B-4DF0-ACD0-36174B12BF69}" sibTransId="{53321D56-E96B-4973-B956-AD0F76337ED4}"/>
    <dgm:cxn modelId="{CD825768-0EC7-423F-80F0-ECF181F95E8E}" type="presOf" srcId="{73401161-F887-4CD5-B541-16AA9F71CA20}" destId="{F7EEA3B6-BE5B-4EF7-90B4-80AB053FB7C1}" srcOrd="0" destOrd="0" presId="urn:microsoft.com/office/officeart/2018/2/layout/IconCircleList"/>
    <dgm:cxn modelId="{AC59BE58-8BE7-4461-8CE9-7425681E7ADD}" srcId="{85E53F51-81A3-4258-80C8-F656B06469E0}" destId="{437702F8-F633-4499-85F1-F2BB35F81810}" srcOrd="5" destOrd="0" parTransId="{0F874433-47DC-4818-B17E-525D74D21D3F}" sibTransId="{1312D4C7-A080-4B4E-B6B3-E34083795DA8}"/>
    <dgm:cxn modelId="{C37D9E7A-BF92-42F7-9414-47DA83B3C637}" type="presOf" srcId="{B455A51A-BD9D-4167-80E7-AA6393D2871B}" destId="{21F62CBE-71BC-487C-A76F-E70C13E41A81}" srcOrd="0" destOrd="0" presId="urn:microsoft.com/office/officeart/2018/2/layout/IconCircleList"/>
    <dgm:cxn modelId="{D42D4283-9433-4466-919F-9D8D08635887}" type="presOf" srcId="{53321D56-E96B-4973-B956-AD0F76337ED4}" destId="{24740091-6329-467E-AD8C-4EDE0242890F}" srcOrd="0" destOrd="0" presId="urn:microsoft.com/office/officeart/2018/2/layout/IconCircleList"/>
    <dgm:cxn modelId="{20D86F89-BBCD-4FA5-A3B2-45157D75C16F}" type="presOf" srcId="{5C802069-E118-4B6A-A199-3BF7438EA4C5}" destId="{E81DFECC-8FDF-49A1-97EC-84FF8D453877}" srcOrd="0" destOrd="0" presId="urn:microsoft.com/office/officeart/2018/2/layout/IconCircleList"/>
    <dgm:cxn modelId="{83720792-8C02-4EFB-9813-E70ABED84665}" type="presOf" srcId="{85E53F51-81A3-4258-80C8-F656B06469E0}" destId="{B9DBAC2F-A7C8-4E56-9B11-DA6D70F7D7C5}" srcOrd="0" destOrd="0" presId="urn:microsoft.com/office/officeart/2018/2/layout/IconCircleList"/>
    <dgm:cxn modelId="{33025D92-1328-44E9-AA95-794018A2BE93}" type="presOf" srcId="{F0C20BF6-4E34-4084-931C-297D0740AA7C}" destId="{9BA97C46-304C-4847-8CA2-E3486EAE3F58}" srcOrd="0" destOrd="0" presId="urn:microsoft.com/office/officeart/2018/2/layout/IconCircleList"/>
    <dgm:cxn modelId="{71C8A29E-7C7E-4FAD-BBD1-E00CAA6D78D8}" type="presOf" srcId="{437702F8-F633-4499-85F1-F2BB35F81810}" destId="{EA3442A4-7716-4E81-805F-3F1338FD59FF}" srcOrd="0" destOrd="0" presId="urn:microsoft.com/office/officeart/2018/2/layout/IconCircleList"/>
    <dgm:cxn modelId="{B6EE03A2-4815-4A76-B364-5551628DBCE1}" srcId="{85E53F51-81A3-4258-80C8-F656B06469E0}" destId="{73401161-F887-4CD5-B541-16AA9F71CA20}" srcOrd="1" destOrd="0" parTransId="{61B670B9-A75D-4F38-911F-C2992F1D1DD4}" sibTransId="{5C802069-E118-4B6A-A199-3BF7438EA4C5}"/>
    <dgm:cxn modelId="{6A4FCCE3-9D90-40B2-B339-465274CE36EF}" srcId="{85E53F51-81A3-4258-80C8-F656B06469E0}" destId="{14828378-B154-4611-AC16-C27D42AD608D}" srcOrd="4" destOrd="0" parTransId="{2FB0D5EF-AEAE-4503-B042-A473AB6BCBC0}" sibTransId="{DA40B584-6AC0-4E09-BF81-A62EA24B1475}"/>
    <dgm:cxn modelId="{F87865B8-D4DD-4F0D-95F1-E34AFDB82390}" type="presParOf" srcId="{B9DBAC2F-A7C8-4E56-9B11-DA6D70F7D7C5}" destId="{1478549B-6DEB-420A-944A-174B950B1F72}" srcOrd="0" destOrd="0" presId="urn:microsoft.com/office/officeart/2018/2/layout/IconCircleList"/>
    <dgm:cxn modelId="{122CC09F-40D2-454F-87E8-0B0425FEFFE0}" type="presParOf" srcId="{1478549B-6DEB-420A-944A-174B950B1F72}" destId="{E268EF35-D39D-42A6-8B4F-A0FD9FEE18A2}" srcOrd="0" destOrd="0" presId="urn:microsoft.com/office/officeart/2018/2/layout/IconCircleList"/>
    <dgm:cxn modelId="{D30FB1DF-DC7E-43D4-A234-54DDCC69B6BE}" type="presParOf" srcId="{E268EF35-D39D-42A6-8B4F-A0FD9FEE18A2}" destId="{B6AAFCE2-F171-4186-9C36-10F4616BF7E2}" srcOrd="0" destOrd="0" presId="urn:microsoft.com/office/officeart/2018/2/layout/IconCircleList"/>
    <dgm:cxn modelId="{FA23284D-9E84-490F-94CA-7110FCDF31D9}" type="presParOf" srcId="{E268EF35-D39D-42A6-8B4F-A0FD9FEE18A2}" destId="{7C895D0C-E733-43AB-9304-70B2915139DD}" srcOrd="1" destOrd="0" presId="urn:microsoft.com/office/officeart/2018/2/layout/IconCircleList"/>
    <dgm:cxn modelId="{FA867740-B616-49B3-83E4-3A9E3329EBFB}" type="presParOf" srcId="{E268EF35-D39D-42A6-8B4F-A0FD9FEE18A2}" destId="{96F08C2C-A763-4410-9357-B83D4D1014FD}" srcOrd="2" destOrd="0" presId="urn:microsoft.com/office/officeart/2018/2/layout/IconCircleList"/>
    <dgm:cxn modelId="{F25B628F-C0E6-4007-B31C-84E5BF2CD50A}" type="presParOf" srcId="{E268EF35-D39D-42A6-8B4F-A0FD9FEE18A2}" destId="{9BA97C46-304C-4847-8CA2-E3486EAE3F58}" srcOrd="3" destOrd="0" presId="urn:microsoft.com/office/officeart/2018/2/layout/IconCircleList"/>
    <dgm:cxn modelId="{6389EDCE-52D7-481A-B761-77A4D5B258F2}" type="presParOf" srcId="{1478549B-6DEB-420A-944A-174B950B1F72}" destId="{895106FD-97C2-4E7A-B46A-040568DF3BE7}" srcOrd="1" destOrd="0" presId="urn:microsoft.com/office/officeart/2018/2/layout/IconCircleList"/>
    <dgm:cxn modelId="{2E25462D-9DCD-4B08-809B-B325F55D7115}" type="presParOf" srcId="{1478549B-6DEB-420A-944A-174B950B1F72}" destId="{75C4CAE8-7BFC-4B36-A899-6EF561CB2378}" srcOrd="2" destOrd="0" presId="urn:microsoft.com/office/officeart/2018/2/layout/IconCircleList"/>
    <dgm:cxn modelId="{156CED06-1EE6-47E5-AAC8-94ED1D9F01A2}" type="presParOf" srcId="{75C4CAE8-7BFC-4B36-A899-6EF561CB2378}" destId="{EEBF7A5D-5955-477D-A00B-C4BEC86C1787}" srcOrd="0" destOrd="0" presId="urn:microsoft.com/office/officeart/2018/2/layout/IconCircleList"/>
    <dgm:cxn modelId="{659E5ABE-1A31-40C2-A178-8AF6F9D98516}" type="presParOf" srcId="{75C4CAE8-7BFC-4B36-A899-6EF561CB2378}" destId="{47C54013-9BDD-45E0-A16C-656082B13558}" srcOrd="1" destOrd="0" presId="urn:microsoft.com/office/officeart/2018/2/layout/IconCircleList"/>
    <dgm:cxn modelId="{814FA445-C7A7-4743-A334-26C288402856}" type="presParOf" srcId="{75C4CAE8-7BFC-4B36-A899-6EF561CB2378}" destId="{35EAE0BB-F79F-49D9-B2FD-27733B7F11B6}" srcOrd="2" destOrd="0" presId="urn:microsoft.com/office/officeart/2018/2/layout/IconCircleList"/>
    <dgm:cxn modelId="{313CD9EA-DD66-4143-A611-4BCFC53DD0D8}" type="presParOf" srcId="{75C4CAE8-7BFC-4B36-A899-6EF561CB2378}" destId="{F7EEA3B6-BE5B-4EF7-90B4-80AB053FB7C1}" srcOrd="3" destOrd="0" presId="urn:microsoft.com/office/officeart/2018/2/layout/IconCircleList"/>
    <dgm:cxn modelId="{6327FBD3-9575-4F36-AF1E-C127542F5684}" type="presParOf" srcId="{1478549B-6DEB-420A-944A-174B950B1F72}" destId="{E81DFECC-8FDF-49A1-97EC-84FF8D453877}" srcOrd="3" destOrd="0" presId="urn:microsoft.com/office/officeart/2018/2/layout/IconCircleList"/>
    <dgm:cxn modelId="{23048C4E-5316-4BB7-AB73-C779C66A6FAD}" type="presParOf" srcId="{1478549B-6DEB-420A-944A-174B950B1F72}" destId="{69B2694D-70DE-42EA-974B-AF40AB6753C7}" srcOrd="4" destOrd="0" presId="urn:microsoft.com/office/officeart/2018/2/layout/IconCircleList"/>
    <dgm:cxn modelId="{CDF3A42F-C8B7-4C62-B404-4F6044E226BC}" type="presParOf" srcId="{69B2694D-70DE-42EA-974B-AF40AB6753C7}" destId="{9A126761-CE77-4183-ADB8-4CED03822302}" srcOrd="0" destOrd="0" presId="urn:microsoft.com/office/officeart/2018/2/layout/IconCircleList"/>
    <dgm:cxn modelId="{D8BED27F-88FE-476A-8C9C-6097E9467073}" type="presParOf" srcId="{69B2694D-70DE-42EA-974B-AF40AB6753C7}" destId="{812B349F-B805-4710-AEB0-FE09615C6EE1}" srcOrd="1" destOrd="0" presId="urn:microsoft.com/office/officeart/2018/2/layout/IconCircleList"/>
    <dgm:cxn modelId="{CE61AFEC-4CCB-4249-A9C0-867D1B99A8F4}" type="presParOf" srcId="{69B2694D-70DE-42EA-974B-AF40AB6753C7}" destId="{9960FE60-AFD3-4351-8ADF-C6CD2E36F92B}" srcOrd="2" destOrd="0" presId="urn:microsoft.com/office/officeart/2018/2/layout/IconCircleList"/>
    <dgm:cxn modelId="{63F071F1-183D-495A-A0E9-63525297BF80}" type="presParOf" srcId="{69B2694D-70DE-42EA-974B-AF40AB6753C7}" destId="{F396451F-2B07-48CA-98D8-F0FD8E6440DF}" srcOrd="3" destOrd="0" presId="urn:microsoft.com/office/officeart/2018/2/layout/IconCircleList"/>
    <dgm:cxn modelId="{CCF94FC5-F0A7-4608-B701-1616E1F861F9}" type="presParOf" srcId="{1478549B-6DEB-420A-944A-174B950B1F72}" destId="{336A862E-7A55-4BDF-8F10-AD1D0F7FB6AC}" srcOrd="5" destOrd="0" presId="urn:microsoft.com/office/officeart/2018/2/layout/IconCircleList"/>
    <dgm:cxn modelId="{F38B238A-2A46-4AAD-A62C-31D736A77C73}" type="presParOf" srcId="{1478549B-6DEB-420A-944A-174B950B1F72}" destId="{30F9DC78-5BDA-4516-8481-972BA70A6321}" srcOrd="6" destOrd="0" presId="urn:microsoft.com/office/officeart/2018/2/layout/IconCircleList"/>
    <dgm:cxn modelId="{FE996435-3E59-4C8A-9555-4B4529BA5DCC}" type="presParOf" srcId="{30F9DC78-5BDA-4516-8481-972BA70A6321}" destId="{3442C478-E06E-4D3E-8799-8E4E86F8703A}" srcOrd="0" destOrd="0" presId="urn:microsoft.com/office/officeart/2018/2/layout/IconCircleList"/>
    <dgm:cxn modelId="{9D387EF7-8ED9-4A71-BF4A-C4C53FA6A3C8}" type="presParOf" srcId="{30F9DC78-5BDA-4516-8481-972BA70A6321}" destId="{DA257536-4DF3-4AB0-959F-E10E7722E768}" srcOrd="1" destOrd="0" presId="urn:microsoft.com/office/officeart/2018/2/layout/IconCircleList"/>
    <dgm:cxn modelId="{B1CF2506-0D60-4896-A631-84593B0EE811}" type="presParOf" srcId="{30F9DC78-5BDA-4516-8481-972BA70A6321}" destId="{2A54B415-16DD-4D21-B6A5-CB13E9104EB7}" srcOrd="2" destOrd="0" presId="urn:microsoft.com/office/officeart/2018/2/layout/IconCircleList"/>
    <dgm:cxn modelId="{F3E2B7B2-B04C-4975-889A-33307E93CAF2}" type="presParOf" srcId="{30F9DC78-5BDA-4516-8481-972BA70A6321}" destId="{21F62CBE-71BC-487C-A76F-E70C13E41A81}" srcOrd="3" destOrd="0" presId="urn:microsoft.com/office/officeart/2018/2/layout/IconCircleList"/>
    <dgm:cxn modelId="{1382D625-6B0C-4CE7-ACDC-AFAC5B2659E0}" type="presParOf" srcId="{1478549B-6DEB-420A-944A-174B950B1F72}" destId="{24740091-6329-467E-AD8C-4EDE0242890F}" srcOrd="7" destOrd="0" presId="urn:microsoft.com/office/officeart/2018/2/layout/IconCircleList"/>
    <dgm:cxn modelId="{BF3F152E-F565-4012-B2C7-64FB510D1B9E}" type="presParOf" srcId="{1478549B-6DEB-420A-944A-174B950B1F72}" destId="{B294E586-3594-40D2-9955-707BCEA94A46}" srcOrd="8" destOrd="0" presId="urn:microsoft.com/office/officeart/2018/2/layout/IconCircleList"/>
    <dgm:cxn modelId="{90884194-76DE-4E7C-A782-0ED8C009DC46}" type="presParOf" srcId="{B294E586-3594-40D2-9955-707BCEA94A46}" destId="{35D64D1A-0BC5-4C9B-98FD-62F1FBDBD2ED}" srcOrd="0" destOrd="0" presId="urn:microsoft.com/office/officeart/2018/2/layout/IconCircleList"/>
    <dgm:cxn modelId="{679071A8-74EC-4CC3-83B9-5AF962274A5B}" type="presParOf" srcId="{B294E586-3594-40D2-9955-707BCEA94A46}" destId="{D2FED1C3-5631-4AAE-986C-1F6372BE3773}" srcOrd="1" destOrd="0" presId="urn:microsoft.com/office/officeart/2018/2/layout/IconCircleList"/>
    <dgm:cxn modelId="{C364CE22-B3C1-40C1-B617-3FB2BCC1F1E3}" type="presParOf" srcId="{B294E586-3594-40D2-9955-707BCEA94A46}" destId="{E7648A91-A674-4273-B793-4294C22D14B3}" srcOrd="2" destOrd="0" presId="urn:microsoft.com/office/officeart/2018/2/layout/IconCircleList"/>
    <dgm:cxn modelId="{A165CC9B-89B8-443F-AA1E-23093320858B}" type="presParOf" srcId="{B294E586-3594-40D2-9955-707BCEA94A46}" destId="{C65E688F-AAB0-4C3A-9DD5-8F5F42C4F841}" srcOrd="3" destOrd="0" presId="urn:microsoft.com/office/officeart/2018/2/layout/IconCircleList"/>
    <dgm:cxn modelId="{D8CC3FDF-4B14-4F9A-960B-D3A5FDBB86D7}" type="presParOf" srcId="{1478549B-6DEB-420A-944A-174B950B1F72}" destId="{2EB229E5-4BE3-4DB7-9AB8-8A7C6501BA1D}" srcOrd="9" destOrd="0" presId="urn:microsoft.com/office/officeart/2018/2/layout/IconCircleList"/>
    <dgm:cxn modelId="{906FC270-C5BE-40EB-8472-7DDC36D67931}" type="presParOf" srcId="{1478549B-6DEB-420A-944A-174B950B1F72}" destId="{D239C210-0D98-43B7-9DAB-3A5B3E3D2263}" srcOrd="10" destOrd="0" presId="urn:microsoft.com/office/officeart/2018/2/layout/IconCircleList"/>
    <dgm:cxn modelId="{C5D9A305-AEED-4D67-82DF-19472F27890A}" type="presParOf" srcId="{D239C210-0D98-43B7-9DAB-3A5B3E3D2263}" destId="{E7E31715-53F2-4425-81CD-A823413E7DB7}" srcOrd="0" destOrd="0" presId="urn:microsoft.com/office/officeart/2018/2/layout/IconCircleList"/>
    <dgm:cxn modelId="{8947AF08-F926-47F4-A6A7-89C1DE37294F}" type="presParOf" srcId="{D239C210-0D98-43B7-9DAB-3A5B3E3D2263}" destId="{27D6AF1C-6EC5-491F-8D28-BD101740E8DD}" srcOrd="1" destOrd="0" presId="urn:microsoft.com/office/officeart/2018/2/layout/IconCircleList"/>
    <dgm:cxn modelId="{A2214FDF-6372-4AE9-93BB-B6A4BDFA8207}" type="presParOf" srcId="{D239C210-0D98-43B7-9DAB-3A5B3E3D2263}" destId="{FBB1D33B-1BA5-4FBC-A2AA-F987090E24B8}" srcOrd="2" destOrd="0" presId="urn:microsoft.com/office/officeart/2018/2/layout/IconCircleList"/>
    <dgm:cxn modelId="{044CF74E-793E-47D9-8A68-8100ED9CE910}" type="presParOf" srcId="{D239C210-0D98-43B7-9DAB-3A5B3E3D2263}" destId="{EA3442A4-7716-4E81-805F-3F1338FD59F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FB3175C-6DD5-467E-B418-403365357A77}" type="doc">
      <dgm:prSet loTypeId="urn:microsoft.com/office/officeart/2005/8/layout/hierarchy4" loCatId="hierarchy" qsTypeId="urn:microsoft.com/office/officeart/2005/8/quickstyle/simple1" qsCatId="simple" csTypeId="urn:microsoft.com/office/officeart/2005/8/colors/colorful2" csCatId="colorful"/>
      <dgm:spPr/>
      <dgm:t>
        <a:bodyPr/>
        <a:lstStyle/>
        <a:p>
          <a:endParaRPr lang="en-US"/>
        </a:p>
      </dgm:t>
    </dgm:pt>
    <dgm:pt modelId="{CDDC0CE5-2EA2-4CC6-801B-CF26DD93F965}">
      <dgm:prSet/>
      <dgm:spPr/>
      <dgm:t>
        <a:bodyPr/>
        <a:lstStyle/>
        <a:p>
          <a:r>
            <a:rPr lang="en-ZA"/>
            <a:t>Patients requiring inhaled corticosteroids for the chronic management of asthma or COPD, or a topical nasal corticosteroids for allergic rhinitis, should not discontinue these therapies due to COVID-19 related concerns</a:t>
          </a:r>
          <a:endParaRPr lang="en-US"/>
        </a:p>
      </dgm:t>
    </dgm:pt>
    <dgm:pt modelId="{99275F47-6FFF-4F74-A26E-016A9BA9BAA3}" type="parTrans" cxnId="{64A21725-78E7-42F8-A50D-E4783B19D934}">
      <dgm:prSet/>
      <dgm:spPr/>
      <dgm:t>
        <a:bodyPr/>
        <a:lstStyle/>
        <a:p>
          <a:endParaRPr lang="en-US"/>
        </a:p>
      </dgm:t>
    </dgm:pt>
    <dgm:pt modelId="{6A2451A8-6782-4492-8356-D6338210EFFD}" type="sibTrans" cxnId="{64A21725-78E7-42F8-A50D-E4783B19D934}">
      <dgm:prSet/>
      <dgm:spPr/>
      <dgm:t>
        <a:bodyPr/>
        <a:lstStyle/>
        <a:p>
          <a:endParaRPr lang="en-US"/>
        </a:p>
      </dgm:t>
    </dgm:pt>
    <dgm:pt modelId="{3DEFACCC-097B-4362-9E0C-822A18125FBC}">
      <dgm:prSet/>
      <dgm:spPr/>
      <dgm:t>
        <a:bodyPr/>
        <a:lstStyle/>
        <a:p>
          <a:r>
            <a:rPr lang="en-ZA"/>
            <a:t>Similarly, patients who require a short course of oral corticosteroids for an asthma or COPD exacerbation should be given this therapy, notwithstanding concerns relating to corticosteroids and COVID-19.</a:t>
          </a:r>
          <a:endParaRPr lang="en-US"/>
        </a:p>
      </dgm:t>
    </dgm:pt>
    <dgm:pt modelId="{43314B86-7FAE-4113-BA45-28D1809A5256}" type="parTrans" cxnId="{C1D1224E-4BC2-4E7B-AB08-608816729206}">
      <dgm:prSet/>
      <dgm:spPr/>
      <dgm:t>
        <a:bodyPr/>
        <a:lstStyle/>
        <a:p>
          <a:endParaRPr lang="en-US"/>
        </a:p>
      </dgm:t>
    </dgm:pt>
    <dgm:pt modelId="{0AB62A3F-6B49-4619-81F5-ABE408D672B4}" type="sibTrans" cxnId="{C1D1224E-4BC2-4E7B-AB08-608816729206}">
      <dgm:prSet/>
      <dgm:spPr/>
      <dgm:t>
        <a:bodyPr/>
        <a:lstStyle/>
        <a:p>
          <a:endParaRPr lang="en-US"/>
        </a:p>
      </dgm:t>
    </dgm:pt>
    <dgm:pt modelId="{8FE1A726-A626-4069-A768-C19D947C4817}" type="pres">
      <dgm:prSet presAssocID="{7FB3175C-6DD5-467E-B418-403365357A77}" presName="Name0" presStyleCnt="0">
        <dgm:presLayoutVars>
          <dgm:chPref val="1"/>
          <dgm:dir/>
          <dgm:animOne val="branch"/>
          <dgm:animLvl val="lvl"/>
          <dgm:resizeHandles/>
        </dgm:presLayoutVars>
      </dgm:prSet>
      <dgm:spPr/>
    </dgm:pt>
    <dgm:pt modelId="{86DBEF89-2041-4B87-96D6-2B5B25AC6FDC}" type="pres">
      <dgm:prSet presAssocID="{CDDC0CE5-2EA2-4CC6-801B-CF26DD93F965}" presName="vertOne" presStyleCnt="0"/>
      <dgm:spPr/>
    </dgm:pt>
    <dgm:pt modelId="{451900D7-E5C7-401A-990C-053300AA2337}" type="pres">
      <dgm:prSet presAssocID="{CDDC0CE5-2EA2-4CC6-801B-CF26DD93F965}" presName="txOne" presStyleLbl="node0" presStyleIdx="0" presStyleCnt="2">
        <dgm:presLayoutVars>
          <dgm:chPref val="3"/>
        </dgm:presLayoutVars>
      </dgm:prSet>
      <dgm:spPr/>
    </dgm:pt>
    <dgm:pt modelId="{934358DE-0D9E-4B35-8C0F-F24DC4474C98}" type="pres">
      <dgm:prSet presAssocID="{CDDC0CE5-2EA2-4CC6-801B-CF26DD93F965}" presName="horzOne" presStyleCnt="0"/>
      <dgm:spPr/>
    </dgm:pt>
    <dgm:pt modelId="{9B61B40F-22EF-415A-88D0-1571F20ECD5E}" type="pres">
      <dgm:prSet presAssocID="{6A2451A8-6782-4492-8356-D6338210EFFD}" presName="sibSpaceOne" presStyleCnt="0"/>
      <dgm:spPr/>
    </dgm:pt>
    <dgm:pt modelId="{CA3CBE70-3D03-41E7-A0EE-019CA7C7C06C}" type="pres">
      <dgm:prSet presAssocID="{3DEFACCC-097B-4362-9E0C-822A18125FBC}" presName="vertOne" presStyleCnt="0"/>
      <dgm:spPr/>
    </dgm:pt>
    <dgm:pt modelId="{637305F9-E416-49F6-B6EF-CBB7C8A4E867}" type="pres">
      <dgm:prSet presAssocID="{3DEFACCC-097B-4362-9E0C-822A18125FBC}" presName="txOne" presStyleLbl="node0" presStyleIdx="1" presStyleCnt="2">
        <dgm:presLayoutVars>
          <dgm:chPref val="3"/>
        </dgm:presLayoutVars>
      </dgm:prSet>
      <dgm:spPr/>
    </dgm:pt>
    <dgm:pt modelId="{910E39CE-7989-48A3-B1BA-99312D9109A6}" type="pres">
      <dgm:prSet presAssocID="{3DEFACCC-097B-4362-9E0C-822A18125FBC}" presName="horzOne" presStyleCnt="0"/>
      <dgm:spPr/>
    </dgm:pt>
  </dgm:ptLst>
  <dgm:cxnLst>
    <dgm:cxn modelId="{64A21725-78E7-42F8-A50D-E4783B19D934}" srcId="{7FB3175C-6DD5-467E-B418-403365357A77}" destId="{CDDC0CE5-2EA2-4CC6-801B-CF26DD93F965}" srcOrd="0" destOrd="0" parTransId="{99275F47-6FFF-4F74-A26E-016A9BA9BAA3}" sibTransId="{6A2451A8-6782-4492-8356-D6338210EFFD}"/>
    <dgm:cxn modelId="{6068B35C-7871-4ED1-AF44-FBAE0E7DC7B6}" type="presOf" srcId="{7FB3175C-6DD5-467E-B418-403365357A77}" destId="{8FE1A726-A626-4069-A768-C19D947C4817}" srcOrd="0" destOrd="0" presId="urn:microsoft.com/office/officeart/2005/8/layout/hierarchy4"/>
    <dgm:cxn modelId="{3BCC0E63-EFBD-4E24-9370-6C5CE9EBBB2F}" type="presOf" srcId="{CDDC0CE5-2EA2-4CC6-801B-CF26DD93F965}" destId="{451900D7-E5C7-401A-990C-053300AA2337}" srcOrd="0" destOrd="0" presId="urn:microsoft.com/office/officeart/2005/8/layout/hierarchy4"/>
    <dgm:cxn modelId="{C1D1224E-4BC2-4E7B-AB08-608816729206}" srcId="{7FB3175C-6DD5-467E-B418-403365357A77}" destId="{3DEFACCC-097B-4362-9E0C-822A18125FBC}" srcOrd="1" destOrd="0" parTransId="{43314B86-7FAE-4113-BA45-28D1809A5256}" sibTransId="{0AB62A3F-6B49-4619-81F5-ABE408D672B4}"/>
    <dgm:cxn modelId="{193B4850-3E55-474A-841E-A1CE326356B0}" type="presOf" srcId="{3DEFACCC-097B-4362-9E0C-822A18125FBC}" destId="{637305F9-E416-49F6-B6EF-CBB7C8A4E867}" srcOrd="0" destOrd="0" presId="urn:microsoft.com/office/officeart/2005/8/layout/hierarchy4"/>
    <dgm:cxn modelId="{37EF39C5-866B-4607-A211-103F31E9124D}" type="presParOf" srcId="{8FE1A726-A626-4069-A768-C19D947C4817}" destId="{86DBEF89-2041-4B87-96D6-2B5B25AC6FDC}" srcOrd="0" destOrd="0" presId="urn:microsoft.com/office/officeart/2005/8/layout/hierarchy4"/>
    <dgm:cxn modelId="{F1E3A094-4B10-4C3A-9939-26A5551F609D}" type="presParOf" srcId="{86DBEF89-2041-4B87-96D6-2B5B25AC6FDC}" destId="{451900D7-E5C7-401A-990C-053300AA2337}" srcOrd="0" destOrd="0" presId="urn:microsoft.com/office/officeart/2005/8/layout/hierarchy4"/>
    <dgm:cxn modelId="{AAFBAC2D-CA06-43BA-9042-2CB8B1A9CBE0}" type="presParOf" srcId="{86DBEF89-2041-4B87-96D6-2B5B25AC6FDC}" destId="{934358DE-0D9E-4B35-8C0F-F24DC4474C98}" srcOrd="1" destOrd="0" presId="urn:microsoft.com/office/officeart/2005/8/layout/hierarchy4"/>
    <dgm:cxn modelId="{C7FB0E50-F4CC-4F84-923F-32805AE74903}" type="presParOf" srcId="{8FE1A726-A626-4069-A768-C19D947C4817}" destId="{9B61B40F-22EF-415A-88D0-1571F20ECD5E}" srcOrd="1" destOrd="0" presId="urn:microsoft.com/office/officeart/2005/8/layout/hierarchy4"/>
    <dgm:cxn modelId="{CEF1B200-3790-4485-A291-386C2DB5A8B0}" type="presParOf" srcId="{8FE1A726-A626-4069-A768-C19D947C4817}" destId="{CA3CBE70-3D03-41E7-A0EE-019CA7C7C06C}" srcOrd="2" destOrd="0" presId="urn:microsoft.com/office/officeart/2005/8/layout/hierarchy4"/>
    <dgm:cxn modelId="{E9F75D00-05FD-41DF-8D77-8A0D675125E3}" type="presParOf" srcId="{CA3CBE70-3D03-41E7-A0EE-019CA7C7C06C}" destId="{637305F9-E416-49F6-B6EF-CBB7C8A4E867}" srcOrd="0" destOrd="0" presId="urn:microsoft.com/office/officeart/2005/8/layout/hierarchy4"/>
    <dgm:cxn modelId="{A4D0CBB6-6453-4262-8592-5F3DA791E615}" type="presParOf" srcId="{CA3CBE70-3D03-41E7-A0EE-019CA7C7C06C}" destId="{910E39CE-7989-48A3-B1BA-99312D9109A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4345762-5246-4937-8B6B-1AF4DA08A073}" type="doc">
      <dgm:prSet loTypeId="urn:microsoft.com/office/officeart/2018/2/layout/IconCircleList" loCatId="icon" qsTypeId="urn:microsoft.com/office/officeart/2005/8/quickstyle/simple1" qsCatId="simple" csTypeId="urn:microsoft.com/office/officeart/2018/5/colors/Iconchunking_neutralicon_accent4_2" csCatId="accent4" phldr="1"/>
      <dgm:spPr/>
      <dgm:t>
        <a:bodyPr/>
        <a:lstStyle/>
        <a:p>
          <a:endParaRPr lang="en-US"/>
        </a:p>
      </dgm:t>
    </dgm:pt>
    <dgm:pt modelId="{A30DF7AC-CE3F-4B16-A870-7AA67679E394}">
      <dgm:prSet custT="1"/>
      <dgm:spPr/>
      <dgm:t>
        <a:bodyPr/>
        <a:lstStyle/>
        <a:p>
          <a:pPr>
            <a:lnSpc>
              <a:spcPct val="100000"/>
            </a:lnSpc>
          </a:pPr>
          <a:r>
            <a:rPr lang="en-ZA" sz="1600"/>
            <a:t>Provide </a:t>
          </a:r>
          <a:r>
            <a:rPr lang="en-ZA" sz="1600" b="1"/>
            <a:t>supplemental oxygen immediately in patients with poor saturation </a:t>
          </a:r>
          <a:r>
            <a:rPr lang="en-ZA" sz="1600"/>
            <a:t>aiming at achieving at least oxygen saturation of 90% or higher</a:t>
          </a:r>
          <a:endParaRPr lang="en-US" sz="1600"/>
        </a:p>
      </dgm:t>
    </dgm:pt>
    <dgm:pt modelId="{DE74BB30-024E-493B-9998-2EA895B9C764}" type="parTrans" cxnId="{01A8058E-94EA-44EA-8D49-565011B8B346}">
      <dgm:prSet/>
      <dgm:spPr/>
      <dgm:t>
        <a:bodyPr/>
        <a:lstStyle/>
        <a:p>
          <a:endParaRPr lang="en-US" sz="1600"/>
        </a:p>
      </dgm:t>
    </dgm:pt>
    <dgm:pt modelId="{D33F3C6A-4B0C-460A-9CA7-B1DA648B9D29}" type="sibTrans" cxnId="{01A8058E-94EA-44EA-8D49-565011B8B346}">
      <dgm:prSet/>
      <dgm:spPr/>
      <dgm:t>
        <a:bodyPr/>
        <a:lstStyle/>
        <a:p>
          <a:pPr>
            <a:lnSpc>
              <a:spcPct val="100000"/>
            </a:lnSpc>
          </a:pPr>
          <a:endParaRPr lang="en-US" sz="1600"/>
        </a:p>
      </dgm:t>
    </dgm:pt>
    <dgm:pt modelId="{71BEE72E-89A6-4727-915D-F3DDB7EF5D56}">
      <dgm:prSet custT="1"/>
      <dgm:spPr/>
      <dgm:t>
        <a:bodyPr/>
        <a:lstStyle/>
        <a:p>
          <a:pPr>
            <a:lnSpc>
              <a:spcPct val="100000"/>
            </a:lnSpc>
          </a:pPr>
          <a:r>
            <a:rPr lang="en-ZA" sz="1600"/>
            <a:t>Use </a:t>
          </a:r>
          <a:r>
            <a:rPr lang="en-ZA" sz="1600" b="1"/>
            <a:t>conservative fluid management </a:t>
          </a:r>
          <a:r>
            <a:rPr lang="en-ZA" sz="1600"/>
            <a:t>because aggressive fluid resuscitation may worsen oxygenation, especially in settings where there is limited availability of mechanical ventilation</a:t>
          </a:r>
          <a:endParaRPr lang="en-US" sz="1600"/>
        </a:p>
      </dgm:t>
    </dgm:pt>
    <dgm:pt modelId="{C69EBAE6-9F3C-4682-8EE5-4B516AB90E02}" type="parTrans" cxnId="{87A39E6F-B0D0-430A-A358-AF05D8EADBB5}">
      <dgm:prSet/>
      <dgm:spPr/>
      <dgm:t>
        <a:bodyPr/>
        <a:lstStyle/>
        <a:p>
          <a:endParaRPr lang="en-US" sz="1600"/>
        </a:p>
      </dgm:t>
    </dgm:pt>
    <dgm:pt modelId="{470CD0F9-3EDA-4069-B756-9F9A4C992D38}" type="sibTrans" cxnId="{87A39E6F-B0D0-430A-A358-AF05D8EADBB5}">
      <dgm:prSet/>
      <dgm:spPr/>
      <dgm:t>
        <a:bodyPr/>
        <a:lstStyle/>
        <a:p>
          <a:pPr>
            <a:lnSpc>
              <a:spcPct val="100000"/>
            </a:lnSpc>
          </a:pPr>
          <a:endParaRPr lang="en-US" sz="1600"/>
        </a:p>
      </dgm:t>
    </dgm:pt>
    <dgm:pt modelId="{724944D1-6353-4B58-9EDF-456B7644728E}">
      <dgm:prSet custT="1"/>
      <dgm:spPr/>
      <dgm:t>
        <a:bodyPr/>
        <a:lstStyle/>
        <a:p>
          <a:pPr>
            <a:lnSpc>
              <a:spcPct val="100000"/>
            </a:lnSpc>
          </a:pPr>
          <a:r>
            <a:rPr lang="en-ZA" sz="1600" b="1"/>
            <a:t>Empiric treatment </a:t>
          </a:r>
          <a:r>
            <a:rPr lang="en-ZA" sz="1600"/>
            <a:t>as per NEMLC Standard Treatment Guidelines</a:t>
          </a:r>
          <a:endParaRPr lang="en-US" sz="1600"/>
        </a:p>
      </dgm:t>
    </dgm:pt>
    <dgm:pt modelId="{B53DBC01-B65A-4B62-81F7-C33E14E73B23}" type="parTrans" cxnId="{63382C27-F80F-4A5E-AD7C-C3E5BED5CDA4}">
      <dgm:prSet/>
      <dgm:spPr/>
      <dgm:t>
        <a:bodyPr/>
        <a:lstStyle/>
        <a:p>
          <a:endParaRPr lang="en-US" sz="1600"/>
        </a:p>
      </dgm:t>
    </dgm:pt>
    <dgm:pt modelId="{F5094CA6-6B2E-4C45-99CC-99D871246B0F}" type="sibTrans" cxnId="{63382C27-F80F-4A5E-AD7C-C3E5BED5CDA4}">
      <dgm:prSet/>
      <dgm:spPr/>
      <dgm:t>
        <a:bodyPr/>
        <a:lstStyle/>
        <a:p>
          <a:pPr>
            <a:lnSpc>
              <a:spcPct val="100000"/>
            </a:lnSpc>
          </a:pPr>
          <a:endParaRPr lang="en-US" sz="1600"/>
        </a:p>
      </dgm:t>
    </dgm:pt>
    <dgm:pt modelId="{BD07356A-E01A-44B2-B922-4677D1AF4584}">
      <dgm:prSet custT="1"/>
      <dgm:spPr/>
      <dgm:t>
        <a:bodyPr/>
        <a:lstStyle/>
        <a:p>
          <a:pPr>
            <a:lnSpc>
              <a:spcPct val="100000"/>
            </a:lnSpc>
          </a:pPr>
          <a:r>
            <a:rPr lang="en-ZA" sz="1600" b="1"/>
            <a:t>Close clinical monitoring </a:t>
          </a:r>
          <a:r>
            <a:rPr lang="en-ZA" sz="1600"/>
            <a:t>is very important</a:t>
          </a:r>
          <a:endParaRPr lang="en-US" sz="1600"/>
        </a:p>
      </dgm:t>
    </dgm:pt>
    <dgm:pt modelId="{A7B9F5BC-5226-4AE7-AECB-E40A5933EF0A}" type="parTrans" cxnId="{149E2B1D-D316-4365-A3EE-76A40DBE586A}">
      <dgm:prSet/>
      <dgm:spPr/>
      <dgm:t>
        <a:bodyPr/>
        <a:lstStyle/>
        <a:p>
          <a:endParaRPr lang="en-US" sz="1600"/>
        </a:p>
      </dgm:t>
    </dgm:pt>
    <dgm:pt modelId="{88E154E0-7C03-441E-BED3-8531148E4DB9}" type="sibTrans" cxnId="{149E2B1D-D316-4365-A3EE-76A40DBE586A}">
      <dgm:prSet/>
      <dgm:spPr/>
      <dgm:t>
        <a:bodyPr/>
        <a:lstStyle/>
        <a:p>
          <a:endParaRPr lang="en-US" sz="1600"/>
        </a:p>
      </dgm:t>
    </dgm:pt>
    <dgm:pt modelId="{EF0ACF8B-32CF-412E-95C4-4E73B8437899}" type="pres">
      <dgm:prSet presAssocID="{B4345762-5246-4937-8B6B-1AF4DA08A073}" presName="root" presStyleCnt="0">
        <dgm:presLayoutVars>
          <dgm:dir/>
          <dgm:resizeHandles val="exact"/>
        </dgm:presLayoutVars>
      </dgm:prSet>
      <dgm:spPr/>
    </dgm:pt>
    <dgm:pt modelId="{AFCEE23A-3B8F-4111-90BD-BA9EB721A930}" type="pres">
      <dgm:prSet presAssocID="{B4345762-5246-4937-8B6B-1AF4DA08A073}" presName="container" presStyleCnt="0">
        <dgm:presLayoutVars>
          <dgm:dir/>
          <dgm:resizeHandles val="exact"/>
        </dgm:presLayoutVars>
      </dgm:prSet>
      <dgm:spPr/>
    </dgm:pt>
    <dgm:pt modelId="{5887E9F5-A0E1-4CE3-9CBB-40D0501F30F4}" type="pres">
      <dgm:prSet presAssocID="{A30DF7AC-CE3F-4B16-A870-7AA67679E394}" presName="compNode" presStyleCnt="0"/>
      <dgm:spPr/>
    </dgm:pt>
    <dgm:pt modelId="{F2D1AAD0-6AF7-4CA9-ABDB-9FA020397FF6}" type="pres">
      <dgm:prSet presAssocID="{A30DF7AC-CE3F-4B16-A870-7AA67679E394}" presName="iconBgRect" presStyleLbl="bgShp" presStyleIdx="0" presStyleCnt="4"/>
      <dgm:spPr>
        <a:solidFill>
          <a:srgbClr val="005D28"/>
        </a:solidFill>
      </dgm:spPr>
    </dgm:pt>
    <dgm:pt modelId="{EE81126C-FD3A-41DF-A309-6F93CB515154}" type="pres">
      <dgm:prSet presAssocID="{A30DF7AC-CE3F-4B16-A870-7AA67679E39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4443BF1C-87EE-408B-931E-7374DFD962BA}" type="pres">
      <dgm:prSet presAssocID="{A30DF7AC-CE3F-4B16-A870-7AA67679E394}" presName="spaceRect" presStyleCnt="0"/>
      <dgm:spPr/>
    </dgm:pt>
    <dgm:pt modelId="{9EFD9D98-4FD5-4E32-B51F-33589D4F4620}" type="pres">
      <dgm:prSet presAssocID="{A30DF7AC-CE3F-4B16-A870-7AA67679E394}" presName="textRect" presStyleLbl="revTx" presStyleIdx="0" presStyleCnt="4">
        <dgm:presLayoutVars>
          <dgm:chMax val="1"/>
          <dgm:chPref val="1"/>
        </dgm:presLayoutVars>
      </dgm:prSet>
      <dgm:spPr/>
    </dgm:pt>
    <dgm:pt modelId="{A496007A-1E07-4C80-AC4A-21E34E6A81F1}" type="pres">
      <dgm:prSet presAssocID="{D33F3C6A-4B0C-460A-9CA7-B1DA648B9D29}" presName="sibTrans" presStyleLbl="sibTrans2D1" presStyleIdx="0" presStyleCnt="0"/>
      <dgm:spPr/>
    </dgm:pt>
    <dgm:pt modelId="{A5882751-9364-42B3-B314-C8B48508A9F0}" type="pres">
      <dgm:prSet presAssocID="{71BEE72E-89A6-4727-915D-F3DDB7EF5D56}" presName="compNode" presStyleCnt="0"/>
      <dgm:spPr/>
    </dgm:pt>
    <dgm:pt modelId="{6BC2069F-1F80-4FC2-BB56-23722EA67265}" type="pres">
      <dgm:prSet presAssocID="{71BEE72E-89A6-4727-915D-F3DDB7EF5D56}" presName="iconBgRect" presStyleLbl="bgShp" presStyleIdx="1" presStyleCnt="4"/>
      <dgm:spPr>
        <a:solidFill>
          <a:schemeClr val="accent2"/>
        </a:solidFill>
      </dgm:spPr>
    </dgm:pt>
    <dgm:pt modelId="{DF574F36-C0CF-4F66-9C7C-025D72AFA473}" type="pres">
      <dgm:prSet presAssocID="{71BEE72E-89A6-4727-915D-F3DDB7EF5D5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V"/>
        </a:ext>
      </dgm:extLst>
    </dgm:pt>
    <dgm:pt modelId="{055226D6-58BE-4732-A514-0AF6438983A1}" type="pres">
      <dgm:prSet presAssocID="{71BEE72E-89A6-4727-915D-F3DDB7EF5D56}" presName="spaceRect" presStyleCnt="0"/>
      <dgm:spPr/>
    </dgm:pt>
    <dgm:pt modelId="{34431EB8-25A8-4F61-B492-404BA98B0EA7}" type="pres">
      <dgm:prSet presAssocID="{71BEE72E-89A6-4727-915D-F3DDB7EF5D56}" presName="textRect" presStyleLbl="revTx" presStyleIdx="1" presStyleCnt="4">
        <dgm:presLayoutVars>
          <dgm:chMax val="1"/>
          <dgm:chPref val="1"/>
        </dgm:presLayoutVars>
      </dgm:prSet>
      <dgm:spPr/>
    </dgm:pt>
    <dgm:pt modelId="{B969C70A-A979-4377-BEA8-223A794A3970}" type="pres">
      <dgm:prSet presAssocID="{470CD0F9-3EDA-4069-B756-9F9A4C992D38}" presName="sibTrans" presStyleLbl="sibTrans2D1" presStyleIdx="0" presStyleCnt="0"/>
      <dgm:spPr/>
    </dgm:pt>
    <dgm:pt modelId="{83463A19-1178-4FB6-8193-C1C0DF149480}" type="pres">
      <dgm:prSet presAssocID="{724944D1-6353-4B58-9EDF-456B7644728E}" presName="compNode" presStyleCnt="0"/>
      <dgm:spPr/>
    </dgm:pt>
    <dgm:pt modelId="{D5B9B20D-BAAA-4B13-BA4C-282BBC1BAF11}" type="pres">
      <dgm:prSet presAssocID="{724944D1-6353-4B58-9EDF-456B7644728E}" presName="iconBgRect" presStyleLbl="bgShp" presStyleIdx="2" presStyleCnt="4"/>
      <dgm:spPr>
        <a:solidFill>
          <a:schemeClr val="accent2"/>
        </a:solidFill>
      </dgm:spPr>
    </dgm:pt>
    <dgm:pt modelId="{BD4BFB24-589A-4D78-8E21-4AF29020B9F5}" type="pres">
      <dgm:prSet presAssocID="{724944D1-6353-4B58-9EDF-456B7644728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rst Aid Kit"/>
        </a:ext>
      </dgm:extLst>
    </dgm:pt>
    <dgm:pt modelId="{12C440E0-FC47-4068-B88E-7BD6E1644EF4}" type="pres">
      <dgm:prSet presAssocID="{724944D1-6353-4B58-9EDF-456B7644728E}" presName="spaceRect" presStyleCnt="0"/>
      <dgm:spPr/>
    </dgm:pt>
    <dgm:pt modelId="{CEC16ABF-AAAC-4EAD-BB7B-B39883965001}" type="pres">
      <dgm:prSet presAssocID="{724944D1-6353-4B58-9EDF-456B7644728E}" presName="textRect" presStyleLbl="revTx" presStyleIdx="2" presStyleCnt="4">
        <dgm:presLayoutVars>
          <dgm:chMax val="1"/>
          <dgm:chPref val="1"/>
        </dgm:presLayoutVars>
      </dgm:prSet>
      <dgm:spPr/>
    </dgm:pt>
    <dgm:pt modelId="{ED895B08-9EAA-4863-8944-FC3EB86CC7BC}" type="pres">
      <dgm:prSet presAssocID="{F5094CA6-6B2E-4C45-99CC-99D871246B0F}" presName="sibTrans" presStyleLbl="sibTrans2D1" presStyleIdx="0" presStyleCnt="0"/>
      <dgm:spPr/>
    </dgm:pt>
    <dgm:pt modelId="{D0C03145-55E8-4D04-BA35-F0176EC31823}" type="pres">
      <dgm:prSet presAssocID="{BD07356A-E01A-44B2-B922-4677D1AF4584}" presName="compNode" presStyleCnt="0"/>
      <dgm:spPr/>
    </dgm:pt>
    <dgm:pt modelId="{EDAA9F35-A75F-4531-9A3B-322DA2C39BFD}" type="pres">
      <dgm:prSet presAssocID="{BD07356A-E01A-44B2-B922-4677D1AF4584}" presName="iconBgRect" presStyleLbl="bgShp" presStyleIdx="3" presStyleCnt="4"/>
      <dgm:spPr>
        <a:solidFill>
          <a:srgbClr val="005D28"/>
        </a:solidFill>
      </dgm:spPr>
    </dgm:pt>
    <dgm:pt modelId="{0F32931C-203C-41A6-A434-01270BE33834}" type="pres">
      <dgm:prSet presAssocID="{BD07356A-E01A-44B2-B922-4677D1AF458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beat"/>
        </a:ext>
      </dgm:extLst>
    </dgm:pt>
    <dgm:pt modelId="{D53DB0AA-C1CA-4E54-9213-C0CD6E5739C3}" type="pres">
      <dgm:prSet presAssocID="{BD07356A-E01A-44B2-B922-4677D1AF4584}" presName="spaceRect" presStyleCnt="0"/>
      <dgm:spPr/>
    </dgm:pt>
    <dgm:pt modelId="{CF2D8A9C-752E-4955-92B2-5C3BD57A84F3}" type="pres">
      <dgm:prSet presAssocID="{BD07356A-E01A-44B2-B922-4677D1AF4584}" presName="textRect" presStyleLbl="revTx" presStyleIdx="3" presStyleCnt="4">
        <dgm:presLayoutVars>
          <dgm:chMax val="1"/>
          <dgm:chPref val="1"/>
        </dgm:presLayoutVars>
      </dgm:prSet>
      <dgm:spPr/>
    </dgm:pt>
  </dgm:ptLst>
  <dgm:cxnLst>
    <dgm:cxn modelId="{149E2B1D-D316-4365-A3EE-76A40DBE586A}" srcId="{B4345762-5246-4937-8B6B-1AF4DA08A073}" destId="{BD07356A-E01A-44B2-B922-4677D1AF4584}" srcOrd="3" destOrd="0" parTransId="{A7B9F5BC-5226-4AE7-AECB-E40A5933EF0A}" sibTransId="{88E154E0-7C03-441E-BED3-8531148E4DB9}"/>
    <dgm:cxn modelId="{6D057723-545D-4ED9-8919-954E92C29838}" type="presOf" srcId="{BD07356A-E01A-44B2-B922-4677D1AF4584}" destId="{CF2D8A9C-752E-4955-92B2-5C3BD57A84F3}" srcOrd="0" destOrd="0" presId="urn:microsoft.com/office/officeart/2018/2/layout/IconCircleList"/>
    <dgm:cxn modelId="{63382C27-F80F-4A5E-AD7C-C3E5BED5CDA4}" srcId="{B4345762-5246-4937-8B6B-1AF4DA08A073}" destId="{724944D1-6353-4B58-9EDF-456B7644728E}" srcOrd="2" destOrd="0" parTransId="{B53DBC01-B65A-4B62-81F7-C33E14E73B23}" sibTransId="{F5094CA6-6B2E-4C45-99CC-99D871246B0F}"/>
    <dgm:cxn modelId="{78141E4D-7052-44A3-868F-AECD7E96E3F3}" type="presOf" srcId="{724944D1-6353-4B58-9EDF-456B7644728E}" destId="{CEC16ABF-AAAC-4EAD-BB7B-B39883965001}" srcOrd="0" destOrd="0" presId="urn:microsoft.com/office/officeart/2018/2/layout/IconCircleList"/>
    <dgm:cxn modelId="{87A39E6F-B0D0-430A-A358-AF05D8EADBB5}" srcId="{B4345762-5246-4937-8B6B-1AF4DA08A073}" destId="{71BEE72E-89A6-4727-915D-F3DDB7EF5D56}" srcOrd="1" destOrd="0" parTransId="{C69EBAE6-9F3C-4682-8EE5-4B516AB90E02}" sibTransId="{470CD0F9-3EDA-4069-B756-9F9A4C992D38}"/>
    <dgm:cxn modelId="{4ABBCA77-71FF-4BFB-A43B-D9FAC47AFC57}" type="presOf" srcId="{B4345762-5246-4937-8B6B-1AF4DA08A073}" destId="{EF0ACF8B-32CF-412E-95C4-4E73B8437899}" srcOrd="0" destOrd="0" presId="urn:microsoft.com/office/officeart/2018/2/layout/IconCircleList"/>
    <dgm:cxn modelId="{2A943F86-5AF4-410C-BDA3-BF60171D6E12}" type="presOf" srcId="{A30DF7AC-CE3F-4B16-A870-7AA67679E394}" destId="{9EFD9D98-4FD5-4E32-B51F-33589D4F4620}" srcOrd="0" destOrd="0" presId="urn:microsoft.com/office/officeart/2018/2/layout/IconCircleList"/>
    <dgm:cxn modelId="{01A8058E-94EA-44EA-8D49-565011B8B346}" srcId="{B4345762-5246-4937-8B6B-1AF4DA08A073}" destId="{A30DF7AC-CE3F-4B16-A870-7AA67679E394}" srcOrd="0" destOrd="0" parTransId="{DE74BB30-024E-493B-9998-2EA895B9C764}" sibTransId="{D33F3C6A-4B0C-460A-9CA7-B1DA648B9D29}"/>
    <dgm:cxn modelId="{072A2299-415E-43D6-A84D-1638A765C1D0}" type="presOf" srcId="{470CD0F9-3EDA-4069-B756-9F9A4C992D38}" destId="{B969C70A-A979-4377-BEA8-223A794A3970}" srcOrd="0" destOrd="0" presId="urn:microsoft.com/office/officeart/2018/2/layout/IconCircleList"/>
    <dgm:cxn modelId="{85C752A9-1895-4B17-B9A9-83D971F5B2FE}" type="presOf" srcId="{D33F3C6A-4B0C-460A-9CA7-B1DA648B9D29}" destId="{A496007A-1E07-4C80-AC4A-21E34E6A81F1}" srcOrd="0" destOrd="0" presId="urn:microsoft.com/office/officeart/2018/2/layout/IconCircleList"/>
    <dgm:cxn modelId="{8DD39CAD-D298-4BD3-B23E-8BF170112125}" type="presOf" srcId="{71BEE72E-89A6-4727-915D-F3DDB7EF5D56}" destId="{34431EB8-25A8-4F61-B492-404BA98B0EA7}" srcOrd="0" destOrd="0" presId="urn:microsoft.com/office/officeart/2018/2/layout/IconCircleList"/>
    <dgm:cxn modelId="{DF1956B9-619F-4DB7-A76F-86CC0DBF1B7C}" type="presOf" srcId="{F5094CA6-6B2E-4C45-99CC-99D871246B0F}" destId="{ED895B08-9EAA-4863-8944-FC3EB86CC7BC}" srcOrd="0" destOrd="0" presId="urn:microsoft.com/office/officeart/2018/2/layout/IconCircleList"/>
    <dgm:cxn modelId="{C92AEB72-443B-4C2E-AC0D-E93E7C4BA5FE}" type="presParOf" srcId="{EF0ACF8B-32CF-412E-95C4-4E73B8437899}" destId="{AFCEE23A-3B8F-4111-90BD-BA9EB721A930}" srcOrd="0" destOrd="0" presId="urn:microsoft.com/office/officeart/2018/2/layout/IconCircleList"/>
    <dgm:cxn modelId="{A4E28944-98CF-419F-A736-84F03D1615EA}" type="presParOf" srcId="{AFCEE23A-3B8F-4111-90BD-BA9EB721A930}" destId="{5887E9F5-A0E1-4CE3-9CBB-40D0501F30F4}" srcOrd="0" destOrd="0" presId="urn:microsoft.com/office/officeart/2018/2/layout/IconCircleList"/>
    <dgm:cxn modelId="{43191DE1-F053-4E0E-9B65-84B60405E034}" type="presParOf" srcId="{5887E9F5-A0E1-4CE3-9CBB-40D0501F30F4}" destId="{F2D1AAD0-6AF7-4CA9-ABDB-9FA020397FF6}" srcOrd="0" destOrd="0" presId="urn:microsoft.com/office/officeart/2018/2/layout/IconCircleList"/>
    <dgm:cxn modelId="{92056BA7-C920-497E-940D-5CA9DC078AB6}" type="presParOf" srcId="{5887E9F5-A0E1-4CE3-9CBB-40D0501F30F4}" destId="{EE81126C-FD3A-41DF-A309-6F93CB515154}" srcOrd="1" destOrd="0" presId="urn:microsoft.com/office/officeart/2018/2/layout/IconCircleList"/>
    <dgm:cxn modelId="{A474EAAE-D814-45FF-892F-82157C6917D9}" type="presParOf" srcId="{5887E9F5-A0E1-4CE3-9CBB-40D0501F30F4}" destId="{4443BF1C-87EE-408B-931E-7374DFD962BA}" srcOrd="2" destOrd="0" presId="urn:microsoft.com/office/officeart/2018/2/layout/IconCircleList"/>
    <dgm:cxn modelId="{339D7F84-1F9D-450F-A11C-030A507D2B22}" type="presParOf" srcId="{5887E9F5-A0E1-4CE3-9CBB-40D0501F30F4}" destId="{9EFD9D98-4FD5-4E32-B51F-33589D4F4620}" srcOrd="3" destOrd="0" presId="urn:microsoft.com/office/officeart/2018/2/layout/IconCircleList"/>
    <dgm:cxn modelId="{FDEEBA02-80D4-47C5-BC06-E62C20DAE958}" type="presParOf" srcId="{AFCEE23A-3B8F-4111-90BD-BA9EB721A930}" destId="{A496007A-1E07-4C80-AC4A-21E34E6A81F1}" srcOrd="1" destOrd="0" presId="urn:microsoft.com/office/officeart/2018/2/layout/IconCircleList"/>
    <dgm:cxn modelId="{334D8273-8374-44C5-9347-1631BD46E50C}" type="presParOf" srcId="{AFCEE23A-3B8F-4111-90BD-BA9EB721A930}" destId="{A5882751-9364-42B3-B314-C8B48508A9F0}" srcOrd="2" destOrd="0" presId="urn:microsoft.com/office/officeart/2018/2/layout/IconCircleList"/>
    <dgm:cxn modelId="{167E73DF-4FCB-4728-BF26-B98B14253937}" type="presParOf" srcId="{A5882751-9364-42B3-B314-C8B48508A9F0}" destId="{6BC2069F-1F80-4FC2-BB56-23722EA67265}" srcOrd="0" destOrd="0" presId="urn:microsoft.com/office/officeart/2018/2/layout/IconCircleList"/>
    <dgm:cxn modelId="{F07044CD-B26C-4644-995F-3C1021FD14F6}" type="presParOf" srcId="{A5882751-9364-42B3-B314-C8B48508A9F0}" destId="{DF574F36-C0CF-4F66-9C7C-025D72AFA473}" srcOrd="1" destOrd="0" presId="urn:microsoft.com/office/officeart/2018/2/layout/IconCircleList"/>
    <dgm:cxn modelId="{6DE4B681-57F4-4073-825A-D8B3E24F273D}" type="presParOf" srcId="{A5882751-9364-42B3-B314-C8B48508A9F0}" destId="{055226D6-58BE-4732-A514-0AF6438983A1}" srcOrd="2" destOrd="0" presId="urn:microsoft.com/office/officeart/2018/2/layout/IconCircleList"/>
    <dgm:cxn modelId="{84ED650E-1418-4DCC-AA23-19BA9616932C}" type="presParOf" srcId="{A5882751-9364-42B3-B314-C8B48508A9F0}" destId="{34431EB8-25A8-4F61-B492-404BA98B0EA7}" srcOrd="3" destOrd="0" presId="urn:microsoft.com/office/officeart/2018/2/layout/IconCircleList"/>
    <dgm:cxn modelId="{B56F1B41-3F09-4355-96D8-5F7A9DEBB0A1}" type="presParOf" srcId="{AFCEE23A-3B8F-4111-90BD-BA9EB721A930}" destId="{B969C70A-A979-4377-BEA8-223A794A3970}" srcOrd="3" destOrd="0" presId="urn:microsoft.com/office/officeart/2018/2/layout/IconCircleList"/>
    <dgm:cxn modelId="{6D22570D-FFD2-4F44-8F8D-CEA5E229123A}" type="presParOf" srcId="{AFCEE23A-3B8F-4111-90BD-BA9EB721A930}" destId="{83463A19-1178-4FB6-8193-C1C0DF149480}" srcOrd="4" destOrd="0" presId="urn:microsoft.com/office/officeart/2018/2/layout/IconCircleList"/>
    <dgm:cxn modelId="{A61999DE-D5DE-4E71-8D59-3BC9D74CE0E5}" type="presParOf" srcId="{83463A19-1178-4FB6-8193-C1C0DF149480}" destId="{D5B9B20D-BAAA-4B13-BA4C-282BBC1BAF11}" srcOrd="0" destOrd="0" presId="urn:microsoft.com/office/officeart/2018/2/layout/IconCircleList"/>
    <dgm:cxn modelId="{4BCD3A4E-ABBB-4616-9A44-CAEF4B934860}" type="presParOf" srcId="{83463A19-1178-4FB6-8193-C1C0DF149480}" destId="{BD4BFB24-589A-4D78-8E21-4AF29020B9F5}" srcOrd="1" destOrd="0" presId="urn:microsoft.com/office/officeart/2018/2/layout/IconCircleList"/>
    <dgm:cxn modelId="{666F6C7E-963B-43ED-8963-6FBD10A92F42}" type="presParOf" srcId="{83463A19-1178-4FB6-8193-C1C0DF149480}" destId="{12C440E0-FC47-4068-B88E-7BD6E1644EF4}" srcOrd="2" destOrd="0" presId="urn:microsoft.com/office/officeart/2018/2/layout/IconCircleList"/>
    <dgm:cxn modelId="{2E65632B-9AB6-4BA4-9012-17C0BC1FDB9A}" type="presParOf" srcId="{83463A19-1178-4FB6-8193-C1C0DF149480}" destId="{CEC16ABF-AAAC-4EAD-BB7B-B39883965001}" srcOrd="3" destOrd="0" presId="urn:microsoft.com/office/officeart/2018/2/layout/IconCircleList"/>
    <dgm:cxn modelId="{6972A1A6-1D9E-4486-9CF0-441E149694C5}" type="presParOf" srcId="{AFCEE23A-3B8F-4111-90BD-BA9EB721A930}" destId="{ED895B08-9EAA-4863-8944-FC3EB86CC7BC}" srcOrd="5" destOrd="0" presId="urn:microsoft.com/office/officeart/2018/2/layout/IconCircleList"/>
    <dgm:cxn modelId="{8CD23515-6637-4CAA-A2CC-BAADBAFE5F7F}" type="presParOf" srcId="{AFCEE23A-3B8F-4111-90BD-BA9EB721A930}" destId="{D0C03145-55E8-4D04-BA35-F0176EC31823}" srcOrd="6" destOrd="0" presId="urn:microsoft.com/office/officeart/2018/2/layout/IconCircleList"/>
    <dgm:cxn modelId="{DFE02FF6-8DA8-4859-953E-981C453667AF}" type="presParOf" srcId="{D0C03145-55E8-4D04-BA35-F0176EC31823}" destId="{EDAA9F35-A75F-4531-9A3B-322DA2C39BFD}" srcOrd="0" destOrd="0" presId="urn:microsoft.com/office/officeart/2018/2/layout/IconCircleList"/>
    <dgm:cxn modelId="{74896B1A-632A-40A3-AE1A-CC185BE30AEA}" type="presParOf" srcId="{D0C03145-55E8-4D04-BA35-F0176EC31823}" destId="{0F32931C-203C-41A6-A434-01270BE33834}" srcOrd="1" destOrd="0" presId="urn:microsoft.com/office/officeart/2018/2/layout/IconCircleList"/>
    <dgm:cxn modelId="{E38FB795-3A83-455D-9D61-9D7B3B4F6F8A}" type="presParOf" srcId="{D0C03145-55E8-4D04-BA35-F0176EC31823}" destId="{D53DB0AA-C1CA-4E54-9213-C0CD6E5739C3}" srcOrd="2" destOrd="0" presId="urn:microsoft.com/office/officeart/2018/2/layout/IconCircleList"/>
    <dgm:cxn modelId="{35C55D17-BEFA-4BAB-ADC0-D20E4A256679}" type="presParOf" srcId="{D0C03145-55E8-4D04-BA35-F0176EC31823}" destId="{CF2D8A9C-752E-4955-92B2-5C3BD57A84F3}"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4345762-5246-4937-8B6B-1AF4DA08A073}" type="doc">
      <dgm:prSet loTypeId="urn:microsoft.com/office/officeart/2005/8/layout/default" loCatId="list" qsTypeId="urn:microsoft.com/office/officeart/2005/8/quickstyle/simple1" qsCatId="simple" csTypeId="urn:microsoft.com/office/officeart/2018/5/colors/Iconchunking_neutralicon_accent4_2" csCatId="accent4" phldr="1"/>
      <dgm:spPr/>
      <dgm:t>
        <a:bodyPr/>
        <a:lstStyle/>
        <a:p>
          <a:endParaRPr lang="en-US"/>
        </a:p>
      </dgm:t>
    </dgm:pt>
    <dgm:pt modelId="{A30DF7AC-CE3F-4B16-A870-7AA67679E394}">
      <dgm:prSet custT="1"/>
      <dgm:spPr/>
      <dgm:t>
        <a:bodyPr/>
        <a:lstStyle/>
        <a:p>
          <a:pPr algn="l"/>
          <a:r>
            <a:rPr lang="en-ZA" sz="2400"/>
            <a:t>Provide supplemental oxygen immediately in patients with poor saturation using:</a:t>
          </a:r>
        </a:p>
        <a:p>
          <a:pPr algn="l"/>
          <a:r>
            <a:rPr lang="en-ZA" sz="2400"/>
            <a:t>1.  A nasal canula (Oxygen dose 1 – 5 L/min) or </a:t>
          </a:r>
        </a:p>
        <a:p>
          <a:pPr algn="l"/>
          <a:r>
            <a:rPr lang="en-ZA" sz="2400"/>
            <a:t>2. A face mask (6 – 10 L/min) or </a:t>
          </a:r>
        </a:p>
        <a:p>
          <a:pPr algn="l"/>
          <a:r>
            <a:rPr lang="en-ZA" sz="2400"/>
            <a:t>3. A face mask with reservoir bag (10 – 15 L/min) </a:t>
          </a:r>
        </a:p>
        <a:p>
          <a:pPr algn="l"/>
          <a:endParaRPr lang="en-ZA" sz="2400"/>
        </a:p>
        <a:p>
          <a:pPr algn="l"/>
          <a:r>
            <a:rPr lang="en-ZA" sz="2400"/>
            <a:t>This is the intervention that will save most lives.</a:t>
          </a:r>
          <a:endParaRPr lang="en-US" sz="2400"/>
        </a:p>
      </dgm:t>
    </dgm:pt>
    <dgm:pt modelId="{DE74BB30-024E-493B-9998-2EA895B9C764}" type="parTrans" cxnId="{01A8058E-94EA-44EA-8D49-565011B8B346}">
      <dgm:prSet/>
      <dgm:spPr/>
      <dgm:t>
        <a:bodyPr/>
        <a:lstStyle/>
        <a:p>
          <a:endParaRPr lang="en-US" sz="1600"/>
        </a:p>
      </dgm:t>
    </dgm:pt>
    <dgm:pt modelId="{D33F3C6A-4B0C-460A-9CA7-B1DA648B9D29}" type="sibTrans" cxnId="{01A8058E-94EA-44EA-8D49-565011B8B346}">
      <dgm:prSet/>
      <dgm:spPr/>
      <dgm:t>
        <a:bodyPr/>
        <a:lstStyle/>
        <a:p>
          <a:endParaRPr lang="en-US" sz="1600"/>
        </a:p>
      </dgm:t>
    </dgm:pt>
    <dgm:pt modelId="{1EE26730-300D-4115-A1D5-C9739A536F42}" type="pres">
      <dgm:prSet presAssocID="{B4345762-5246-4937-8B6B-1AF4DA08A073}" presName="diagram" presStyleCnt="0">
        <dgm:presLayoutVars>
          <dgm:dir/>
          <dgm:resizeHandles val="exact"/>
        </dgm:presLayoutVars>
      </dgm:prSet>
      <dgm:spPr/>
    </dgm:pt>
    <dgm:pt modelId="{7C1C4509-99EB-4FE5-A115-8B9A5DD0465D}" type="pres">
      <dgm:prSet presAssocID="{A30DF7AC-CE3F-4B16-A870-7AA67679E394}" presName="node" presStyleLbl="node1" presStyleIdx="0" presStyleCnt="1" custScaleX="190136" custScaleY="172099">
        <dgm:presLayoutVars>
          <dgm:bulletEnabled val="1"/>
        </dgm:presLayoutVars>
      </dgm:prSet>
      <dgm:spPr/>
    </dgm:pt>
  </dgm:ptLst>
  <dgm:cxnLst>
    <dgm:cxn modelId="{A13D1E50-B21F-4A05-ACD3-3BEDE1FD5D89}" type="presOf" srcId="{B4345762-5246-4937-8B6B-1AF4DA08A073}" destId="{1EE26730-300D-4115-A1D5-C9739A536F42}" srcOrd="0" destOrd="0" presId="urn:microsoft.com/office/officeart/2005/8/layout/default"/>
    <dgm:cxn modelId="{01A8058E-94EA-44EA-8D49-565011B8B346}" srcId="{B4345762-5246-4937-8B6B-1AF4DA08A073}" destId="{A30DF7AC-CE3F-4B16-A870-7AA67679E394}" srcOrd="0" destOrd="0" parTransId="{DE74BB30-024E-493B-9998-2EA895B9C764}" sibTransId="{D33F3C6A-4B0C-460A-9CA7-B1DA648B9D29}"/>
    <dgm:cxn modelId="{AD5968EE-5F66-438A-906B-D2C4D2DA8E20}" type="presOf" srcId="{A30DF7AC-CE3F-4B16-A870-7AA67679E394}" destId="{7C1C4509-99EB-4FE5-A115-8B9A5DD0465D}" srcOrd="0" destOrd="0" presId="urn:microsoft.com/office/officeart/2005/8/layout/default"/>
    <dgm:cxn modelId="{C83F943E-EE09-49AD-AAA8-AFCB8FCBBE2C}" type="presParOf" srcId="{1EE26730-300D-4115-A1D5-C9739A536F42}" destId="{7C1C4509-99EB-4FE5-A115-8B9A5DD0465D}"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FDDE5D5-1D2F-44D1-81E8-14C811134A2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C4FF4E6-9A12-41E5-BD0D-151423CFE4C9}">
      <dgm:prSet/>
      <dgm:spPr/>
      <dgm:t>
        <a:bodyPr/>
        <a:lstStyle/>
        <a:p>
          <a:r>
            <a:rPr lang="en-ZA" b="1"/>
            <a:t>Recognise severe hypoxemic respiratory failure when a patient with respiratory distress is failing standard oxygen therapy.</a:t>
          </a:r>
          <a:endParaRPr lang="en-US"/>
        </a:p>
      </dgm:t>
    </dgm:pt>
    <dgm:pt modelId="{8C37CCEC-3826-4F13-A562-BE1824C829A1}" type="parTrans" cxnId="{BCF574B3-2927-4AE5-B9B0-4F89C6E02FB5}">
      <dgm:prSet/>
      <dgm:spPr/>
      <dgm:t>
        <a:bodyPr/>
        <a:lstStyle/>
        <a:p>
          <a:endParaRPr lang="en-US"/>
        </a:p>
      </dgm:t>
    </dgm:pt>
    <dgm:pt modelId="{B19BA409-08C6-4479-B311-C6DF308C0B37}" type="sibTrans" cxnId="{BCF574B3-2927-4AE5-B9B0-4F89C6E02FB5}">
      <dgm:prSet/>
      <dgm:spPr/>
      <dgm:t>
        <a:bodyPr/>
        <a:lstStyle/>
        <a:p>
          <a:endParaRPr lang="en-US"/>
        </a:p>
      </dgm:t>
    </dgm:pt>
    <dgm:pt modelId="{CF0DFD1B-2331-4FAF-BA27-B77196D13350}">
      <dgm:prSet/>
      <dgm:spPr/>
      <dgm:t>
        <a:bodyPr/>
        <a:lstStyle/>
        <a:p>
          <a:r>
            <a:rPr lang="en-ZA"/>
            <a:t>Patients may continue to have increased work of breathing or hypoxemia (spO2 &lt;90 %, PaO2 &lt; 60 mmHg [&lt;8.0 kPa]) even when oxygen is delivered via a face mask with reservoir bag.</a:t>
          </a:r>
          <a:endParaRPr lang="en-US"/>
        </a:p>
      </dgm:t>
    </dgm:pt>
    <dgm:pt modelId="{72047593-4EC5-40F4-8E62-988CDDF0E4FA}" type="parTrans" cxnId="{F07520A3-71C7-4AAE-B562-3E106A31C34C}">
      <dgm:prSet/>
      <dgm:spPr/>
      <dgm:t>
        <a:bodyPr/>
        <a:lstStyle/>
        <a:p>
          <a:endParaRPr lang="en-US"/>
        </a:p>
      </dgm:t>
    </dgm:pt>
    <dgm:pt modelId="{06EC54EB-7E34-496D-A58E-C5401651087D}" type="sibTrans" cxnId="{F07520A3-71C7-4AAE-B562-3E106A31C34C}">
      <dgm:prSet/>
      <dgm:spPr/>
      <dgm:t>
        <a:bodyPr/>
        <a:lstStyle/>
        <a:p>
          <a:endParaRPr lang="en-US"/>
        </a:p>
      </dgm:t>
    </dgm:pt>
    <dgm:pt modelId="{BDBA5D60-ACAF-4E9E-8E2A-1B98ECE9E759}">
      <dgm:prSet/>
      <dgm:spPr/>
      <dgm:t>
        <a:bodyPr/>
        <a:lstStyle/>
        <a:p>
          <a:r>
            <a:rPr lang="en-ZA"/>
            <a:t>Hypoxemic respiratory failure in ARDS commonly results from intrapulmonary ventilation-perfusion mismatch or shunt and usually requires mechanical ventilation.</a:t>
          </a:r>
          <a:endParaRPr lang="en-US"/>
        </a:p>
      </dgm:t>
    </dgm:pt>
    <dgm:pt modelId="{CAABB6FD-2B50-47AA-848E-C2C556E206C7}" type="parTrans" cxnId="{CF901B35-2F65-4885-AA47-B1B99E251B49}">
      <dgm:prSet/>
      <dgm:spPr/>
      <dgm:t>
        <a:bodyPr/>
        <a:lstStyle/>
        <a:p>
          <a:endParaRPr lang="en-US"/>
        </a:p>
      </dgm:t>
    </dgm:pt>
    <dgm:pt modelId="{EFFC5127-7AF6-4E06-AC7C-EBAB8B74464E}" type="sibTrans" cxnId="{CF901B35-2F65-4885-AA47-B1B99E251B49}">
      <dgm:prSet/>
      <dgm:spPr/>
      <dgm:t>
        <a:bodyPr/>
        <a:lstStyle/>
        <a:p>
          <a:endParaRPr lang="en-US"/>
        </a:p>
      </dgm:t>
    </dgm:pt>
    <dgm:pt modelId="{B6DFC6B5-5C99-4D41-9DF7-1AD7D5D326F7}" type="pres">
      <dgm:prSet presAssocID="{1FDDE5D5-1D2F-44D1-81E8-14C811134A20}" presName="root" presStyleCnt="0">
        <dgm:presLayoutVars>
          <dgm:dir/>
          <dgm:resizeHandles val="exact"/>
        </dgm:presLayoutVars>
      </dgm:prSet>
      <dgm:spPr/>
    </dgm:pt>
    <dgm:pt modelId="{26793E59-6480-4EED-B7A6-1B65DBC5B2E4}" type="pres">
      <dgm:prSet presAssocID="{BC4FF4E6-9A12-41E5-BD0D-151423CFE4C9}" presName="compNode" presStyleCnt="0"/>
      <dgm:spPr/>
    </dgm:pt>
    <dgm:pt modelId="{D20D8668-339F-413C-826C-E92D1248A981}" type="pres">
      <dgm:prSet presAssocID="{BC4FF4E6-9A12-41E5-BD0D-151423CFE4C9}" presName="bgRect" presStyleLbl="bgShp" presStyleIdx="0" presStyleCnt="3"/>
      <dgm:spPr/>
    </dgm:pt>
    <dgm:pt modelId="{FF8184FF-9115-46A4-9398-9C08C36569EB}" type="pres">
      <dgm:prSet presAssocID="{BC4FF4E6-9A12-41E5-BD0D-151423CFE4C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00D9BF5D-CC54-44E3-A6D4-B90B637934FB}" type="pres">
      <dgm:prSet presAssocID="{BC4FF4E6-9A12-41E5-BD0D-151423CFE4C9}" presName="spaceRect" presStyleCnt="0"/>
      <dgm:spPr/>
    </dgm:pt>
    <dgm:pt modelId="{63043226-1ED0-40A0-86FC-10122DBAB7DF}" type="pres">
      <dgm:prSet presAssocID="{BC4FF4E6-9A12-41E5-BD0D-151423CFE4C9}" presName="parTx" presStyleLbl="revTx" presStyleIdx="0" presStyleCnt="3">
        <dgm:presLayoutVars>
          <dgm:chMax val="0"/>
          <dgm:chPref val="0"/>
        </dgm:presLayoutVars>
      </dgm:prSet>
      <dgm:spPr/>
    </dgm:pt>
    <dgm:pt modelId="{E6237D1D-D510-4691-9FCB-3FF4B8E6A346}" type="pres">
      <dgm:prSet presAssocID="{B19BA409-08C6-4479-B311-C6DF308C0B37}" presName="sibTrans" presStyleCnt="0"/>
      <dgm:spPr/>
    </dgm:pt>
    <dgm:pt modelId="{BFDA2037-573B-4B60-8E58-6B1AFE890E33}" type="pres">
      <dgm:prSet presAssocID="{CF0DFD1B-2331-4FAF-BA27-B77196D13350}" presName="compNode" presStyleCnt="0"/>
      <dgm:spPr/>
    </dgm:pt>
    <dgm:pt modelId="{33D2A29C-82FB-4CDA-846C-E6A33C326AA7}" type="pres">
      <dgm:prSet presAssocID="{CF0DFD1B-2331-4FAF-BA27-B77196D13350}" presName="bgRect" presStyleLbl="bgShp" presStyleIdx="1" presStyleCnt="3"/>
      <dgm:spPr/>
    </dgm:pt>
    <dgm:pt modelId="{A4C03940-39CE-4A2B-915A-1491C4F4E63E}" type="pres">
      <dgm:prSet presAssocID="{CF0DFD1B-2331-4FAF-BA27-B77196D1335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20DDB77F-C8A6-4BA2-AEC4-6D1147482E73}" type="pres">
      <dgm:prSet presAssocID="{CF0DFD1B-2331-4FAF-BA27-B77196D13350}" presName="spaceRect" presStyleCnt="0"/>
      <dgm:spPr/>
    </dgm:pt>
    <dgm:pt modelId="{466BE982-9931-466F-A400-B7FC80F46782}" type="pres">
      <dgm:prSet presAssocID="{CF0DFD1B-2331-4FAF-BA27-B77196D13350}" presName="parTx" presStyleLbl="revTx" presStyleIdx="1" presStyleCnt="3">
        <dgm:presLayoutVars>
          <dgm:chMax val="0"/>
          <dgm:chPref val="0"/>
        </dgm:presLayoutVars>
      </dgm:prSet>
      <dgm:spPr/>
    </dgm:pt>
    <dgm:pt modelId="{44DB3220-5493-4076-A09D-95E7C5BEDDF9}" type="pres">
      <dgm:prSet presAssocID="{06EC54EB-7E34-496D-A58E-C5401651087D}" presName="sibTrans" presStyleCnt="0"/>
      <dgm:spPr/>
    </dgm:pt>
    <dgm:pt modelId="{C89523A8-C50D-4183-8A8C-AC686E3036E2}" type="pres">
      <dgm:prSet presAssocID="{BDBA5D60-ACAF-4E9E-8E2A-1B98ECE9E759}" presName="compNode" presStyleCnt="0"/>
      <dgm:spPr/>
    </dgm:pt>
    <dgm:pt modelId="{C703B1D7-BD19-4ECF-962B-BFBD277ED3EE}" type="pres">
      <dgm:prSet presAssocID="{BDBA5D60-ACAF-4E9E-8E2A-1B98ECE9E759}" presName="bgRect" presStyleLbl="bgShp" presStyleIdx="2" presStyleCnt="3"/>
      <dgm:spPr/>
    </dgm:pt>
    <dgm:pt modelId="{FDCE9E38-3020-47D0-B014-9C48A04BF7BE}" type="pres">
      <dgm:prSet presAssocID="{BDBA5D60-ACAF-4E9E-8E2A-1B98ECE9E75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757385BF-B4FC-4B21-B274-A1057188C881}" type="pres">
      <dgm:prSet presAssocID="{BDBA5D60-ACAF-4E9E-8E2A-1B98ECE9E759}" presName="spaceRect" presStyleCnt="0"/>
      <dgm:spPr/>
    </dgm:pt>
    <dgm:pt modelId="{C4544763-E7E8-4265-93DC-346FD8C5DA63}" type="pres">
      <dgm:prSet presAssocID="{BDBA5D60-ACAF-4E9E-8E2A-1B98ECE9E759}" presName="parTx" presStyleLbl="revTx" presStyleIdx="2" presStyleCnt="3">
        <dgm:presLayoutVars>
          <dgm:chMax val="0"/>
          <dgm:chPref val="0"/>
        </dgm:presLayoutVars>
      </dgm:prSet>
      <dgm:spPr/>
    </dgm:pt>
  </dgm:ptLst>
  <dgm:cxnLst>
    <dgm:cxn modelId="{CF901B35-2F65-4885-AA47-B1B99E251B49}" srcId="{1FDDE5D5-1D2F-44D1-81E8-14C811134A20}" destId="{BDBA5D60-ACAF-4E9E-8E2A-1B98ECE9E759}" srcOrd="2" destOrd="0" parTransId="{CAABB6FD-2B50-47AA-848E-C2C556E206C7}" sibTransId="{EFFC5127-7AF6-4E06-AC7C-EBAB8B74464E}"/>
    <dgm:cxn modelId="{0ED30262-8246-4611-8AE8-A9BD16601D88}" type="presOf" srcId="{1FDDE5D5-1D2F-44D1-81E8-14C811134A20}" destId="{B6DFC6B5-5C99-4D41-9DF7-1AD7D5D326F7}" srcOrd="0" destOrd="0" presId="urn:microsoft.com/office/officeart/2018/2/layout/IconVerticalSolidList"/>
    <dgm:cxn modelId="{BDEFD98A-EC68-4451-B3C1-936F636491D7}" type="presOf" srcId="{BC4FF4E6-9A12-41E5-BD0D-151423CFE4C9}" destId="{63043226-1ED0-40A0-86FC-10122DBAB7DF}" srcOrd="0" destOrd="0" presId="urn:microsoft.com/office/officeart/2018/2/layout/IconVerticalSolidList"/>
    <dgm:cxn modelId="{F07520A3-71C7-4AAE-B562-3E106A31C34C}" srcId="{1FDDE5D5-1D2F-44D1-81E8-14C811134A20}" destId="{CF0DFD1B-2331-4FAF-BA27-B77196D13350}" srcOrd="1" destOrd="0" parTransId="{72047593-4EC5-40F4-8E62-988CDDF0E4FA}" sibTransId="{06EC54EB-7E34-496D-A58E-C5401651087D}"/>
    <dgm:cxn modelId="{BCF574B3-2927-4AE5-B9B0-4F89C6E02FB5}" srcId="{1FDDE5D5-1D2F-44D1-81E8-14C811134A20}" destId="{BC4FF4E6-9A12-41E5-BD0D-151423CFE4C9}" srcOrd="0" destOrd="0" parTransId="{8C37CCEC-3826-4F13-A562-BE1824C829A1}" sibTransId="{B19BA409-08C6-4479-B311-C6DF308C0B37}"/>
    <dgm:cxn modelId="{4214B4BF-593B-46EE-917F-328B901439D4}" type="presOf" srcId="{CF0DFD1B-2331-4FAF-BA27-B77196D13350}" destId="{466BE982-9931-466F-A400-B7FC80F46782}" srcOrd="0" destOrd="0" presId="urn:microsoft.com/office/officeart/2018/2/layout/IconVerticalSolidList"/>
    <dgm:cxn modelId="{56995EC2-B608-45AA-A3C2-9495B0F0E71D}" type="presOf" srcId="{BDBA5D60-ACAF-4E9E-8E2A-1B98ECE9E759}" destId="{C4544763-E7E8-4265-93DC-346FD8C5DA63}" srcOrd="0" destOrd="0" presId="urn:microsoft.com/office/officeart/2018/2/layout/IconVerticalSolidList"/>
    <dgm:cxn modelId="{EB30D221-02E9-460D-9A29-C72303609C80}" type="presParOf" srcId="{B6DFC6B5-5C99-4D41-9DF7-1AD7D5D326F7}" destId="{26793E59-6480-4EED-B7A6-1B65DBC5B2E4}" srcOrd="0" destOrd="0" presId="urn:microsoft.com/office/officeart/2018/2/layout/IconVerticalSolidList"/>
    <dgm:cxn modelId="{67651A09-5A26-4F24-908D-56BBAAA452F3}" type="presParOf" srcId="{26793E59-6480-4EED-B7A6-1B65DBC5B2E4}" destId="{D20D8668-339F-413C-826C-E92D1248A981}" srcOrd="0" destOrd="0" presId="urn:microsoft.com/office/officeart/2018/2/layout/IconVerticalSolidList"/>
    <dgm:cxn modelId="{B58CFCA4-9B8F-4A27-8AF3-DD4AACDB3842}" type="presParOf" srcId="{26793E59-6480-4EED-B7A6-1B65DBC5B2E4}" destId="{FF8184FF-9115-46A4-9398-9C08C36569EB}" srcOrd="1" destOrd="0" presId="urn:microsoft.com/office/officeart/2018/2/layout/IconVerticalSolidList"/>
    <dgm:cxn modelId="{4CAAB644-4051-43C2-9218-A46E13569FC8}" type="presParOf" srcId="{26793E59-6480-4EED-B7A6-1B65DBC5B2E4}" destId="{00D9BF5D-CC54-44E3-A6D4-B90B637934FB}" srcOrd="2" destOrd="0" presId="urn:microsoft.com/office/officeart/2018/2/layout/IconVerticalSolidList"/>
    <dgm:cxn modelId="{F1E2E07C-C14A-414B-AE29-8828D6968283}" type="presParOf" srcId="{26793E59-6480-4EED-B7A6-1B65DBC5B2E4}" destId="{63043226-1ED0-40A0-86FC-10122DBAB7DF}" srcOrd="3" destOrd="0" presId="urn:microsoft.com/office/officeart/2018/2/layout/IconVerticalSolidList"/>
    <dgm:cxn modelId="{F679D68F-8EC4-4CCF-A89D-C945096D08C1}" type="presParOf" srcId="{B6DFC6B5-5C99-4D41-9DF7-1AD7D5D326F7}" destId="{E6237D1D-D510-4691-9FCB-3FF4B8E6A346}" srcOrd="1" destOrd="0" presId="urn:microsoft.com/office/officeart/2018/2/layout/IconVerticalSolidList"/>
    <dgm:cxn modelId="{9201285B-2E7F-4674-8DE6-16EF829E0E81}" type="presParOf" srcId="{B6DFC6B5-5C99-4D41-9DF7-1AD7D5D326F7}" destId="{BFDA2037-573B-4B60-8E58-6B1AFE890E33}" srcOrd="2" destOrd="0" presId="urn:microsoft.com/office/officeart/2018/2/layout/IconVerticalSolidList"/>
    <dgm:cxn modelId="{42735E71-0502-4E53-A608-B6045ABA9771}" type="presParOf" srcId="{BFDA2037-573B-4B60-8E58-6B1AFE890E33}" destId="{33D2A29C-82FB-4CDA-846C-E6A33C326AA7}" srcOrd="0" destOrd="0" presId="urn:microsoft.com/office/officeart/2018/2/layout/IconVerticalSolidList"/>
    <dgm:cxn modelId="{BB7D3B68-F3C2-46CC-889D-F6292C2026F1}" type="presParOf" srcId="{BFDA2037-573B-4B60-8E58-6B1AFE890E33}" destId="{A4C03940-39CE-4A2B-915A-1491C4F4E63E}" srcOrd="1" destOrd="0" presId="urn:microsoft.com/office/officeart/2018/2/layout/IconVerticalSolidList"/>
    <dgm:cxn modelId="{6A639898-B4DF-426F-87A5-351BF305F353}" type="presParOf" srcId="{BFDA2037-573B-4B60-8E58-6B1AFE890E33}" destId="{20DDB77F-C8A6-4BA2-AEC4-6D1147482E73}" srcOrd="2" destOrd="0" presId="urn:microsoft.com/office/officeart/2018/2/layout/IconVerticalSolidList"/>
    <dgm:cxn modelId="{91F64766-0052-4128-AE2E-7377E5DAF2E1}" type="presParOf" srcId="{BFDA2037-573B-4B60-8E58-6B1AFE890E33}" destId="{466BE982-9931-466F-A400-B7FC80F46782}" srcOrd="3" destOrd="0" presId="urn:microsoft.com/office/officeart/2018/2/layout/IconVerticalSolidList"/>
    <dgm:cxn modelId="{E6ECEB46-91BC-4A55-935C-68CE43A024EC}" type="presParOf" srcId="{B6DFC6B5-5C99-4D41-9DF7-1AD7D5D326F7}" destId="{44DB3220-5493-4076-A09D-95E7C5BEDDF9}" srcOrd="3" destOrd="0" presId="urn:microsoft.com/office/officeart/2018/2/layout/IconVerticalSolidList"/>
    <dgm:cxn modelId="{003E7F8E-EE44-4AD9-B385-19646B9F510F}" type="presParOf" srcId="{B6DFC6B5-5C99-4D41-9DF7-1AD7D5D326F7}" destId="{C89523A8-C50D-4183-8A8C-AC686E3036E2}" srcOrd="4" destOrd="0" presId="urn:microsoft.com/office/officeart/2018/2/layout/IconVerticalSolidList"/>
    <dgm:cxn modelId="{91D536C8-912D-42B3-97B2-A0E0B42128DA}" type="presParOf" srcId="{C89523A8-C50D-4183-8A8C-AC686E3036E2}" destId="{C703B1D7-BD19-4ECF-962B-BFBD277ED3EE}" srcOrd="0" destOrd="0" presId="urn:microsoft.com/office/officeart/2018/2/layout/IconVerticalSolidList"/>
    <dgm:cxn modelId="{FAF42C7F-527D-4345-AEE0-E980E1724DB9}" type="presParOf" srcId="{C89523A8-C50D-4183-8A8C-AC686E3036E2}" destId="{FDCE9E38-3020-47D0-B014-9C48A04BF7BE}" srcOrd="1" destOrd="0" presId="urn:microsoft.com/office/officeart/2018/2/layout/IconVerticalSolidList"/>
    <dgm:cxn modelId="{6C14CAC5-88C8-4CE4-979A-E7B74BD38AA3}" type="presParOf" srcId="{C89523A8-C50D-4183-8A8C-AC686E3036E2}" destId="{757385BF-B4FC-4B21-B274-A1057188C881}" srcOrd="2" destOrd="0" presId="urn:microsoft.com/office/officeart/2018/2/layout/IconVerticalSolidList"/>
    <dgm:cxn modelId="{8DF895B3-7277-4F4D-AEC6-3FC92EF8E0F2}" type="presParOf" srcId="{C89523A8-C50D-4183-8A8C-AC686E3036E2}" destId="{C4544763-E7E8-4265-93DC-346FD8C5DA6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4D71463-3769-4993-B1E5-9D8F0B80685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A1956E0-8452-4B54-9F90-39A25ED2DDBC}">
      <dgm:prSet/>
      <dgm:spPr/>
      <dgm:t>
        <a:bodyPr/>
        <a:lstStyle/>
        <a:p>
          <a:r>
            <a:rPr lang="en-ZA"/>
            <a:t>Individualise ventilatory strategies based on respiratory mechanics and disease progression.</a:t>
          </a:r>
          <a:endParaRPr lang="en-US"/>
        </a:p>
      </dgm:t>
    </dgm:pt>
    <dgm:pt modelId="{928F7E01-AE2E-40B3-B924-8C6452DA24BF}" type="parTrans" cxnId="{46564CB7-6E0C-4F5B-8F65-2DC553CEE1A7}">
      <dgm:prSet/>
      <dgm:spPr/>
      <dgm:t>
        <a:bodyPr/>
        <a:lstStyle/>
        <a:p>
          <a:endParaRPr lang="en-US"/>
        </a:p>
      </dgm:t>
    </dgm:pt>
    <dgm:pt modelId="{2F7E8BFB-A0E0-4DDC-8CD8-7CD6E1050C9F}" type="sibTrans" cxnId="{46564CB7-6E0C-4F5B-8F65-2DC553CEE1A7}">
      <dgm:prSet/>
      <dgm:spPr/>
      <dgm:t>
        <a:bodyPr/>
        <a:lstStyle/>
        <a:p>
          <a:endParaRPr lang="en-US"/>
        </a:p>
      </dgm:t>
    </dgm:pt>
    <dgm:pt modelId="{47B6512A-F045-429B-9357-41AB8325085D}">
      <dgm:prSet/>
      <dgm:spPr/>
      <dgm:t>
        <a:bodyPr/>
        <a:lstStyle/>
        <a:p>
          <a:r>
            <a:rPr lang="en-ZA"/>
            <a:t>Use lung-protective ventilation strategies for patients with established ARDS who have low lung compliance.</a:t>
          </a:r>
          <a:endParaRPr lang="en-US"/>
        </a:p>
      </dgm:t>
    </dgm:pt>
    <dgm:pt modelId="{2BC4D0E0-102D-4192-8467-67CFF45B57F7}" type="parTrans" cxnId="{44B14AF8-EA13-48EA-88CF-F7348778FE14}">
      <dgm:prSet/>
      <dgm:spPr/>
      <dgm:t>
        <a:bodyPr/>
        <a:lstStyle/>
        <a:p>
          <a:endParaRPr lang="en-US"/>
        </a:p>
      </dgm:t>
    </dgm:pt>
    <dgm:pt modelId="{33FC1AD5-2FFF-4F8A-B03A-C153C749275D}" type="sibTrans" cxnId="{44B14AF8-EA13-48EA-88CF-F7348778FE14}">
      <dgm:prSet/>
      <dgm:spPr/>
      <dgm:t>
        <a:bodyPr/>
        <a:lstStyle/>
        <a:p>
          <a:endParaRPr lang="en-US"/>
        </a:p>
      </dgm:t>
    </dgm:pt>
    <dgm:pt modelId="{BE0FFA5D-5B3F-4CBF-AB67-363772E21E7D}">
      <dgm:prSet/>
      <dgm:spPr/>
      <dgm:t>
        <a:bodyPr/>
        <a:lstStyle/>
        <a:p>
          <a:r>
            <a:rPr lang="en-ZA"/>
            <a:t>Aim for an initial tidal volume of 4 – 6 ml/kg.</a:t>
          </a:r>
          <a:endParaRPr lang="en-US"/>
        </a:p>
      </dgm:t>
    </dgm:pt>
    <dgm:pt modelId="{BB6FFD02-FC8A-4F28-BB95-F05EF0557A3F}" type="parTrans" cxnId="{997D10FF-AAF2-42C1-B26B-B122ACD84E31}">
      <dgm:prSet/>
      <dgm:spPr/>
      <dgm:t>
        <a:bodyPr/>
        <a:lstStyle/>
        <a:p>
          <a:endParaRPr lang="en-US"/>
        </a:p>
      </dgm:t>
    </dgm:pt>
    <dgm:pt modelId="{C7CBBF82-4459-4B92-8708-E9157608730F}" type="sibTrans" cxnId="{997D10FF-AAF2-42C1-B26B-B122ACD84E31}">
      <dgm:prSet/>
      <dgm:spPr/>
      <dgm:t>
        <a:bodyPr/>
        <a:lstStyle/>
        <a:p>
          <a:endParaRPr lang="en-US"/>
        </a:p>
      </dgm:t>
    </dgm:pt>
    <dgm:pt modelId="{FABA40A9-0283-4C58-88C1-217E05F22CE4}">
      <dgm:prSet/>
      <dgm:spPr/>
      <dgm:t>
        <a:bodyPr/>
        <a:lstStyle/>
        <a:p>
          <a:r>
            <a:rPr lang="en-ZA"/>
            <a:t>Strive to achieve the lowest plateau pressure possible. Plateau pressures above 30 cm H20 are associated with an increased risk of pulmonary injury.</a:t>
          </a:r>
          <a:endParaRPr lang="en-US"/>
        </a:p>
      </dgm:t>
    </dgm:pt>
    <dgm:pt modelId="{9889AB9A-294C-4DA8-9F2E-0C15DC22A871}" type="parTrans" cxnId="{F03E9630-8BA9-4BB8-BA84-83AC14EA76A6}">
      <dgm:prSet/>
      <dgm:spPr/>
      <dgm:t>
        <a:bodyPr/>
        <a:lstStyle/>
        <a:p>
          <a:endParaRPr lang="en-US"/>
        </a:p>
      </dgm:t>
    </dgm:pt>
    <dgm:pt modelId="{C12B6B66-FE6E-4F77-BCFF-F639F33BA72E}" type="sibTrans" cxnId="{F03E9630-8BA9-4BB8-BA84-83AC14EA76A6}">
      <dgm:prSet/>
      <dgm:spPr/>
      <dgm:t>
        <a:bodyPr/>
        <a:lstStyle/>
        <a:p>
          <a:endParaRPr lang="en-US"/>
        </a:p>
      </dgm:t>
    </dgm:pt>
    <dgm:pt modelId="{1625C545-02EB-4847-972E-DC73BD69120B}" type="pres">
      <dgm:prSet presAssocID="{04D71463-3769-4993-B1E5-9D8F0B806854}" presName="root" presStyleCnt="0">
        <dgm:presLayoutVars>
          <dgm:dir/>
          <dgm:resizeHandles val="exact"/>
        </dgm:presLayoutVars>
      </dgm:prSet>
      <dgm:spPr/>
    </dgm:pt>
    <dgm:pt modelId="{108A88FE-80E7-43A4-9F51-C4812914797B}" type="pres">
      <dgm:prSet presAssocID="{7A1956E0-8452-4B54-9F90-39A25ED2DDBC}" presName="compNode" presStyleCnt="0"/>
      <dgm:spPr/>
    </dgm:pt>
    <dgm:pt modelId="{8B91718A-8A10-4F4A-99FB-67C93F6E5C54}" type="pres">
      <dgm:prSet presAssocID="{7A1956E0-8452-4B54-9F90-39A25ED2DDBC}" presName="bgRect" presStyleLbl="bgShp" presStyleIdx="0" presStyleCnt="4"/>
      <dgm:spPr/>
    </dgm:pt>
    <dgm:pt modelId="{E2594728-6AF4-4237-B193-FAC32F0A0304}" type="pres">
      <dgm:prSet presAssocID="{7A1956E0-8452-4B54-9F90-39A25ED2DDB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694C298D-3563-428D-900D-61E52D2ED8C5}" type="pres">
      <dgm:prSet presAssocID="{7A1956E0-8452-4B54-9F90-39A25ED2DDBC}" presName="spaceRect" presStyleCnt="0"/>
      <dgm:spPr/>
    </dgm:pt>
    <dgm:pt modelId="{B8DA59FC-7696-4B32-9410-0FB5886B4EDD}" type="pres">
      <dgm:prSet presAssocID="{7A1956E0-8452-4B54-9F90-39A25ED2DDBC}" presName="parTx" presStyleLbl="revTx" presStyleIdx="0" presStyleCnt="4">
        <dgm:presLayoutVars>
          <dgm:chMax val="0"/>
          <dgm:chPref val="0"/>
        </dgm:presLayoutVars>
      </dgm:prSet>
      <dgm:spPr/>
    </dgm:pt>
    <dgm:pt modelId="{26D6970D-A1D8-418B-A488-B4B329AF6224}" type="pres">
      <dgm:prSet presAssocID="{2F7E8BFB-A0E0-4DDC-8CD8-7CD6E1050C9F}" presName="sibTrans" presStyleCnt="0"/>
      <dgm:spPr/>
    </dgm:pt>
    <dgm:pt modelId="{7A7A9C32-5BD9-444C-AD53-A5BEC8BE7CDE}" type="pres">
      <dgm:prSet presAssocID="{47B6512A-F045-429B-9357-41AB8325085D}" presName="compNode" presStyleCnt="0"/>
      <dgm:spPr/>
    </dgm:pt>
    <dgm:pt modelId="{BA0DD8D9-E909-4FD8-91EA-0573FFC76F07}" type="pres">
      <dgm:prSet presAssocID="{47B6512A-F045-429B-9357-41AB8325085D}" presName="bgRect" presStyleLbl="bgShp" presStyleIdx="1" presStyleCnt="4"/>
      <dgm:spPr/>
    </dgm:pt>
    <dgm:pt modelId="{2D45BD21-5F81-4321-BBE6-BD6A87213672}" type="pres">
      <dgm:prSet presAssocID="{47B6512A-F045-429B-9357-41AB8325085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ungs"/>
        </a:ext>
      </dgm:extLst>
    </dgm:pt>
    <dgm:pt modelId="{C20849CC-A116-492A-A0A8-D00B86BDB048}" type="pres">
      <dgm:prSet presAssocID="{47B6512A-F045-429B-9357-41AB8325085D}" presName="spaceRect" presStyleCnt="0"/>
      <dgm:spPr/>
    </dgm:pt>
    <dgm:pt modelId="{62ADC7FB-19C3-4A60-A92A-56CE1A9CB27E}" type="pres">
      <dgm:prSet presAssocID="{47B6512A-F045-429B-9357-41AB8325085D}" presName="parTx" presStyleLbl="revTx" presStyleIdx="1" presStyleCnt="4">
        <dgm:presLayoutVars>
          <dgm:chMax val="0"/>
          <dgm:chPref val="0"/>
        </dgm:presLayoutVars>
      </dgm:prSet>
      <dgm:spPr/>
    </dgm:pt>
    <dgm:pt modelId="{B5BA4322-7A09-456B-B0AC-8AA18931A96A}" type="pres">
      <dgm:prSet presAssocID="{33FC1AD5-2FFF-4F8A-B03A-C153C749275D}" presName="sibTrans" presStyleCnt="0"/>
      <dgm:spPr/>
    </dgm:pt>
    <dgm:pt modelId="{32033B14-AE65-4CA5-8081-85584EEEDFE8}" type="pres">
      <dgm:prSet presAssocID="{BE0FFA5D-5B3F-4CBF-AB67-363772E21E7D}" presName="compNode" presStyleCnt="0"/>
      <dgm:spPr/>
    </dgm:pt>
    <dgm:pt modelId="{C87824D0-1069-4B34-BBF7-B47EF2368C0C}" type="pres">
      <dgm:prSet presAssocID="{BE0FFA5D-5B3F-4CBF-AB67-363772E21E7D}" presName="bgRect" presStyleLbl="bgShp" presStyleIdx="2" presStyleCnt="4"/>
      <dgm:spPr/>
    </dgm:pt>
    <dgm:pt modelId="{FDE4E6D2-9710-485C-A6B8-A565196E255F}" type="pres">
      <dgm:prSet presAssocID="{BE0FFA5D-5B3F-4CBF-AB67-363772E21E7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t"/>
        </a:ext>
      </dgm:extLst>
    </dgm:pt>
    <dgm:pt modelId="{8D0E9632-697D-4D6F-BFD7-C84028201C31}" type="pres">
      <dgm:prSet presAssocID="{BE0FFA5D-5B3F-4CBF-AB67-363772E21E7D}" presName="spaceRect" presStyleCnt="0"/>
      <dgm:spPr/>
    </dgm:pt>
    <dgm:pt modelId="{DE08062E-C997-4902-B76C-1AA722A8B738}" type="pres">
      <dgm:prSet presAssocID="{BE0FFA5D-5B3F-4CBF-AB67-363772E21E7D}" presName="parTx" presStyleLbl="revTx" presStyleIdx="2" presStyleCnt="4">
        <dgm:presLayoutVars>
          <dgm:chMax val="0"/>
          <dgm:chPref val="0"/>
        </dgm:presLayoutVars>
      </dgm:prSet>
      <dgm:spPr/>
    </dgm:pt>
    <dgm:pt modelId="{C2866DE1-4AE9-45E9-9F47-2F5E98D2208A}" type="pres">
      <dgm:prSet presAssocID="{C7CBBF82-4459-4B92-8708-E9157608730F}" presName="sibTrans" presStyleCnt="0"/>
      <dgm:spPr/>
    </dgm:pt>
    <dgm:pt modelId="{67730842-3E66-4FF1-BD7B-9567EB43843E}" type="pres">
      <dgm:prSet presAssocID="{FABA40A9-0283-4C58-88C1-217E05F22CE4}" presName="compNode" presStyleCnt="0"/>
      <dgm:spPr/>
    </dgm:pt>
    <dgm:pt modelId="{43110132-884A-467B-B02D-A5EBA027BEA4}" type="pres">
      <dgm:prSet presAssocID="{FABA40A9-0283-4C58-88C1-217E05F22CE4}" presName="bgRect" presStyleLbl="bgShp" presStyleIdx="3" presStyleCnt="4"/>
      <dgm:spPr/>
    </dgm:pt>
    <dgm:pt modelId="{26B85446-C998-44B3-864D-15E73A866728}" type="pres">
      <dgm:prSet presAssocID="{FABA40A9-0283-4C58-88C1-217E05F22CE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48DADACC-B0FB-4028-B2B4-F5C9CF0A1977}" type="pres">
      <dgm:prSet presAssocID="{FABA40A9-0283-4C58-88C1-217E05F22CE4}" presName="spaceRect" presStyleCnt="0"/>
      <dgm:spPr/>
    </dgm:pt>
    <dgm:pt modelId="{D05BE8DE-BF4D-43CF-88B6-0BECFF378506}" type="pres">
      <dgm:prSet presAssocID="{FABA40A9-0283-4C58-88C1-217E05F22CE4}" presName="parTx" presStyleLbl="revTx" presStyleIdx="3" presStyleCnt="4">
        <dgm:presLayoutVars>
          <dgm:chMax val="0"/>
          <dgm:chPref val="0"/>
        </dgm:presLayoutVars>
      </dgm:prSet>
      <dgm:spPr/>
    </dgm:pt>
  </dgm:ptLst>
  <dgm:cxnLst>
    <dgm:cxn modelId="{7D16631E-9389-437A-B735-15EC9341176F}" type="presOf" srcId="{04D71463-3769-4993-B1E5-9D8F0B806854}" destId="{1625C545-02EB-4847-972E-DC73BD69120B}" srcOrd="0" destOrd="0" presId="urn:microsoft.com/office/officeart/2018/2/layout/IconVerticalSolidList"/>
    <dgm:cxn modelId="{F03E9630-8BA9-4BB8-BA84-83AC14EA76A6}" srcId="{04D71463-3769-4993-B1E5-9D8F0B806854}" destId="{FABA40A9-0283-4C58-88C1-217E05F22CE4}" srcOrd="3" destOrd="0" parTransId="{9889AB9A-294C-4DA8-9F2E-0C15DC22A871}" sibTransId="{C12B6B66-FE6E-4F77-BCFF-F639F33BA72E}"/>
    <dgm:cxn modelId="{0C47FD61-8B3C-459A-A181-D380B57C9FA4}" type="presOf" srcId="{FABA40A9-0283-4C58-88C1-217E05F22CE4}" destId="{D05BE8DE-BF4D-43CF-88B6-0BECFF378506}" srcOrd="0" destOrd="0" presId="urn:microsoft.com/office/officeart/2018/2/layout/IconVerticalSolidList"/>
    <dgm:cxn modelId="{BDAD9C64-B934-48BF-ACDF-C194705C314E}" type="presOf" srcId="{47B6512A-F045-429B-9357-41AB8325085D}" destId="{62ADC7FB-19C3-4A60-A92A-56CE1A9CB27E}" srcOrd="0" destOrd="0" presId="urn:microsoft.com/office/officeart/2018/2/layout/IconVerticalSolidList"/>
    <dgm:cxn modelId="{D906C65A-CDAE-4978-BD23-858F5C5915DA}" type="presOf" srcId="{7A1956E0-8452-4B54-9F90-39A25ED2DDBC}" destId="{B8DA59FC-7696-4B32-9410-0FB5886B4EDD}" srcOrd="0" destOrd="0" presId="urn:microsoft.com/office/officeart/2018/2/layout/IconVerticalSolidList"/>
    <dgm:cxn modelId="{56897E91-7306-45A7-BBEE-646DD0293B8A}" type="presOf" srcId="{BE0FFA5D-5B3F-4CBF-AB67-363772E21E7D}" destId="{DE08062E-C997-4902-B76C-1AA722A8B738}" srcOrd="0" destOrd="0" presId="urn:microsoft.com/office/officeart/2018/2/layout/IconVerticalSolidList"/>
    <dgm:cxn modelId="{46564CB7-6E0C-4F5B-8F65-2DC553CEE1A7}" srcId="{04D71463-3769-4993-B1E5-9D8F0B806854}" destId="{7A1956E0-8452-4B54-9F90-39A25ED2DDBC}" srcOrd="0" destOrd="0" parTransId="{928F7E01-AE2E-40B3-B924-8C6452DA24BF}" sibTransId="{2F7E8BFB-A0E0-4DDC-8CD8-7CD6E1050C9F}"/>
    <dgm:cxn modelId="{44B14AF8-EA13-48EA-88CF-F7348778FE14}" srcId="{04D71463-3769-4993-B1E5-9D8F0B806854}" destId="{47B6512A-F045-429B-9357-41AB8325085D}" srcOrd="1" destOrd="0" parTransId="{2BC4D0E0-102D-4192-8467-67CFF45B57F7}" sibTransId="{33FC1AD5-2FFF-4F8A-B03A-C153C749275D}"/>
    <dgm:cxn modelId="{997D10FF-AAF2-42C1-B26B-B122ACD84E31}" srcId="{04D71463-3769-4993-B1E5-9D8F0B806854}" destId="{BE0FFA5D-5B3F-4CBF-AB67-363772E21E7D}" srcOrd="2" destOrd="0" parTransId="{BB6FFD02-FC8A-4F28-BB95-F05EF0557A3F}" sibTransId="{C7CBBF82-4459-4B92-8708-E9157608730F}"/>
    <dgm:cxn modelId="{CECCDA31-2FD0-4F66-B676-D2F82FBA1F8B}" type="presParOf" srcId="{1625C545-02EB-4847-972E-DC73BD69120B}" destId="{108A88FE-80E7-43A4-9F51-C4812914797B}" srcOrd="0" destOrd="0" presId="urn:microsoft.com/office/officeart/2018/2/layout/IconVerticalSolidList"/>
    <dgm:cxn modelId="{145ACA80-2DD5-46C8-91BC-3CB119BB1A1D}" type="presParOf" srcId="{108A88FE-80E7-43A4-9F51-C4812914797B}" destId="{8B91718A-8A10-4F4A-99FB-67C93F6E5C54}" srcOrd="0" destOrd="0" presId="urn:microsoft.com/office/officeart/2018/2/layout/IconVerticalSolidList"/>
    <dgm:cxn modelId="{5E68A99C-C639-4C4F-91FB-A0D3E0B6EC18}" type="presParOf" srcId="{108A88FE-80E7-43A4-9F51-C4812914797B}" destId="{E2594728-6AF4-4237-B193-FAC32F0A0304}" srcOrd="1" destOrd="0" presId="urn:microsoft.com/office/officeart/2018/2/layout/IconVerticalSolidList"/>
    <dgm:cxn modelId="{E1369D1C-95E5-42CD-85BD-D656A8F389C1}" type="presParOf" srcId="{108A88FE-80E7-43A4-9F51-C4812914797B}" destId="{694C298D-3563-428D-900D-61E52D2ED8C5}" srcOrd="2" destOrd="0" presId="urn:microsoft.com/office/officeart/2018/2/layout/IconVerticalSolidList"/>
    <dgm:cxn modelId="{6934E686-5402-4ED1-A48B-EAF731437805}" type="presParOf" srcId="{108A88FE-80E7-43A4-9F51-C4812914797B}" destId="{B8DA59FC-7696-4B32-9410-0FB5886B4EDD}" srcOrd="3" destOrd="0" presId="urn:microsoft.com/office/officeart/2018/2/layout/IconVerticalSolidList"/>
    <dgm:cxn modelId="{478395FD-22DB-4D22-8B92-F77186DCE62A}" type="presParOf" srcId="{1625C545-02EB-4847-972E-DC73BD69120B}" destId="{26D6970D-A1D8-418B-A488-B4B329AF6224}" srcOrd="1" destOrd="0" presId="urn:microsoft.com/office/officeart/2018/2/layout/IconVerticalSolidList"/>
    <dgm:cxn modelId="{A57D7B80-29D0-421E-9C43-31E048D5749F}" type="presParOf" srcId="{1625C545-02EB-4847-972E-DC73BD69120B}" destId="{7A7A9C32-5BD9-444C-AD53-A5BEC8BE7CDE}" srcOrd="2" destOrd="0" presId="urn:microsoft.com/office/officeart/2018/2/layout/IconVerticalSolidList"/>
    <dgm:cxn modelId="{6770D78D-0D5F-44E1-A381-7B64F6EC5A76}" type="presParOf" srcId="{7A7A9C32-5BD9-444C-AD53-A5BEC8BE7CDE}" destId="{BA0DD8D9-E909-4FD8-91EA-0573FFC76F07}" srcOrd="0" destOrd="0" presId="urn:microsoft.com/office/officeart/2018/2/layout/IconVerticalSolidList"/>
    <dgm:cxn modelId="{5F3AAA00-8C01-47FE-BB0F-309DEF408CE4}" type="presParOf" srcId="{7A7A9C32-5BD9-444C-AD53-A5BEC8BE7CDE}" destId="{2D45BD21-5F81-4321-BBE6-BD6A87213672}" srcOrd="1" destOrd="0" presId="urn:microsoft.com/office/officeart/2018/2/layout/IconVerticalSolidList"/>
    <dgm:cxn modelId="{3EDEB89E-61C0-4394-B43B-7BF43F6F1CF1}" type="presParOf" srcId="{7A7A9C32-5BD9-444C-AD53-A5BEC8BE7CDE}" destId="{C20849CC-A116-492A-A0A8-D00B86BDB048}" srcOrd="2" destOrd="0" presId="urn:microsoft.com/office/officeart/2018/2/layout/IconVerticalSolidList"/>
    <dgm:cxn modelId="{77FDF233-21EA-4007-84DF-0F45C7CDA948}" type="presParOf" srcId="{7A7A9C32-5BD9-444C-AD53-A5BEC8BE7CDE}" destId="{62ADC7FB-19C3-4A60-A92A-56CE1A9CB27E}" srcOrd="3" destOrd="0" presId="urn:microsoft.com/office/officeart/2018/2/layout/IconVerticalSolidList"/>
    <dgm:cxn modelId="{8892E646-F985-43BD-936D-C78507829CB0}" type="presParOf" srcId="{1625C545-02EB-4847-972E-DC73BD69120B}" destId="{B5BA4322-7A09-456B-B0AC-8AA18931A96A}" srcOrd="3" destOrd="0" presId="urn:microsoft.com/office/officeart/2018/2/layout/IconVerticalSolidList"/>
    <dgm:cxn modelId="{0D194E8C-27A0-49E4-81CE-C8A5A20DA585}" type="presParOf" srcId="{1625C545-02EB-4847-972E-DC73BD69120B}" destId="{32033B14-AE65-4CA5-8081-85584EEEDFE8}" srcOrd="4" destOrd="0" presId="urn:microsoft.com/office/officeart/2018/2/layout/IconVerticalSolidList"/>
    <dgm:cxn modelId="{533A2674-93FB-4D73-B529-704FB0009CE9}" type="presParOf" srcId="{32033B14-AE65-4CA5-8081-85584EEEDFE8}" destId="{C87824D0-1069-4B34-BBF7-B47EF2368C0C}" srcOrd="0" destOrd="0" presId="urn:microsoft.com/office/officeart/2018/2/layout/IconVerticalSolidList"/>
    <dgm:cxn modelId="{77CFF00D-E838-4A11-B12C-151D2F06D7A1}" type="presParOf" srcId="{32033B14-AE65-4CA5-8081-85584EEEDFE8}" destId="{FDE4E6D2-9710-485C-A6B8-A565196E255F}" srcOrd="1" destOrd="0" presId="urn:microsoft.com/office/officeart/2018/2/layout/IconVerticalSolidList"/>
    <dgm:cxn modelId="{512A143D-BAE6-4194-AF0F-B139D978ECDE}" type="presParOf" srcId="{32033B14-AE65-4CA5-8081-85584EEEDFE8}" destId="{8D0E9632-697D-4D6F-BFD7-C84028201C31}" srcOrd="2" destOrd="0" presId="urn:microsoft.com/office/officeart/2018/2/layout/IconVerticalSolidList"/>
    <dgm:cxn modelId="{962C79C6-5D03-4133-918A-3A61BE857CF8}" type="presParOf" srcId="{32033B14-AE65-4CA5-8081-85584EEEDFE8}" destId="{DE08062E-C997-4902-B76C-1AA722A8B738}" srcOrd="3" destOrd="0" presId="urn:microsoft.com/office/officeart/2018/2/layout/IconVerticalSolidList"/>
    <dgm:cxn modelId="{1D744BB9-0DC7-43AA-A3E8-FD65215E6C09}" type="presParOf" srcId="{1625C545-02EB-4847-972E-DC73BD69120B}" destId="{C2866DE1-4AE9-45E9-9F47-2F5E98D2208A}" srcOrd="5" destOrd="0" presId="urn:microsoft.com/office/officeart/2018/2/layout/IconVerticalSolidList"/>
    <dgm:cxn modelId="{B2C7889E-0854-4332-8B88-AD6D04793016}" type="presParOf" srcId="{1625C545-02EB-4847-972E-DC73BD69120B}" destId="{67730842-3E66-4FF1-BD7B-9567EB43843E}" srcOrd="6" destOrd="0" presId="urn:microsoft.com/office/officeart/2018/2/layout/IconVerticalSolidList"/>
    <dgm:cxn modelId="{3933242B-9375-4E64-922C-D72174069444}" type="presParOf" srcId="{67730842-3E66-4FF1-BD7B-9567EB43843E}" destId="{43110132-884A-467B-B02D-A5EBA027BEA4}" srcOrd="0" destOrd="0" presId="urn:microsoft.com/office/officeart/2018/2/layout/IconVerticalSolidList"/>
    <dgm:cxn modelId="{43C409A6-CE9F-4870-A8E9-3A64EBB4EFD5}" type="presParOf" srcId="{67730842-3E66-4FF1-BD7B-9567EB43843E}" destId="{26B85446-C998-44B3-864D-15E73A866728}" srcOrd="1" destOrd="0" presId="urn:microsoft.com/office/officeart/2018/2/layout/IconVerticalSolidList"/>
    <dgm:cxn modelId="{2924FD92-48DC-489E-A987-C5E66A589D34}" type="presParOf" srcId="{67730842-3E66-4FF1-BD7B-9567EB43843E}" destId="{48DADACC-B0FB-4028-B2B4-F5C9CF0A1977}" srcOrd="2" destOrd="0" presId="urn:microsoft.com/office/officeart/2018/2/layout/IconVerticalSolidList"/>
    <dgm:cxn modelId="{53D9C325-0792-4CEB-AC25-5B7B6BF93785}" type="presParOf" srcId="{67730842-3E66-4FF1-BD7B-9567EB43843E}" destId="{D05BE8DE-BF4D-43CF-88B6-0BECFF37850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D6869BF-134E-47AD-ADF0-05D02F24BBAC}"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ZA"/>
        </a:p>
      </dgm:t>
    </dgm:pt>
    <dgm:pt modelId="{3E801511-E5D7-4A9C-9718-0E6E2E812464}">
      <dgm:prSet phldrT="[Text]"/>
      <dgm:spPr/>
      <dgm:t>
        <a:bodyPr/>
        <a:lstStyle/>
        <a:p>
          <a:r>
            <a:rPr lang="en-ZA"/>
            <a:t>Asymptomatic patient</a:t>
          </a:r>
        </a:p>
      </dgm:t>
    </dgm:pt>
    <dgm:pt modelId="{EBE3F8B0-6A6E-4591-BC57-E4326B495AB6}" type="parTrans" cxnId="{52CE5789-D2EF-4AD2-8A1C-2F366DD1329B}">
      <dgm:prSet/>
      <dgm:spPr/>
      <dgm:t>
        <a:bodyPr/>
        <a:lstStyle/>
        <a:p>
          <a:endParaRPr lang="en-ZA"/>
        </a:p>
      </dgm:t>
    </dgm:pt>
    <dgm:pt modelId="{AD11DEFB-7C2D-4D4B-9B9B-F98AF3B5D189}" type="sibTrans" cxnId="{52CE5789-D2EF-4AD2-8A1C-2F366DD1329B}">
      <dgm:prSet/>
      <dgm:spPr/>
      <dgm:t>
        <a:bodyPr/>
        <a:lstStyle/>
        <a:p>
          <a:endParaRPr lang="en-ZA"/>
        </a:p>
      </dgm:t>
    </dgm:pt>
    <dgm:pt modelId="{582E6376-273A-433F-8E47-C6C3058C85FB}">
      <dgm:prSet phldrT="[Text]"/>
      <dgm:spPr>
        <a:solidFill>
          <a:srgbClr val="005D28"/>
        </a:solidFill>
        <a:ln>
          <a:noFill/>
        </a:ln>
      </dgm:spPr>
      <dgm:t>
        <a:bodyPr/>
        <a:lstStyle/>
        <a:p>
          <a:r>
            <a:rPr lang="en-ZA"/>
            <a:t>Mild case</a:t>
          </a:r>
        </a:p>
      </dgm:t>
    </dgm:pt>
    <dgm:pt modelId="{BCB4E920-1D3A-46D9-8915-6CC822B9462C}" type="parTrans" cxnId="{B5E6EAFD-057F-46B2-9CC4-626B05912A5C}">
      <dgm:prSet/>
      <dgm:spPr/>
      <dgm:t>
        <a:bodyPr/>
        <a:lstStyle/>
        <a:p>
          <a:endParaRPr lang="en-ZA"/>
        </a:p>
      </dgm:t>
    </dgm:pt>
    <dgm:pt modelId="{A1918431-CA5A-42EC-810E-A3DD7031BB5C}" type="sibTrans" cxnId="{B5E6EAFD-057F-46B2-9CC4-626B05912A5C}">
      <dgm:prSet/>
      <dgm:spPr/>
      <dgm:t>
        <a:bodyPr/>
        <a:lstStyle/>
        <a:p>
          <a:endParaRPr lang="en-ZA"/>
        </a:p>
      </dgm:t>
    </dgm:pt>
    <dgm:pt modelId="{6FEF97BC-E595-47D4-9868-26CAD4C46F69}">
      <dgm:prSet phldrT="[Text]"/>
      <dgm:spPr/>
      <dgm:t>
        <a:bodyPr/>
        <a:lstStyle/>
        <a:p>
          <a:r>
            <a:rPr lang="en-ZA"/>
            <a:t>Severe case</a:t>
          </a:r>
        </a:p>
      </dgm:t>
    </dgm:pt>
    <dgm:pt modelId="{9432CE2F-8E2B-46C6-848E-72A7465A53C0}" type="parTrans" cxnId="{83F5B448-492D-435E-8A30-8A60D7F2E837}">
      <dgm:prSet/>
      <dgm:spPr/>
      <dgm:t>
        <a:bodyPr/>
        <a:lstStyle/>
        <a:p>
          <a:endParaRPr lang="en-ZA"/>
        </a:p>
      </dgm:t>
    </dgm:pt>
    <dgm:pt modelId="{AC5198DF-2013-4134-B5E5-777C68FD0482}" type="sibTrans" cxnId="{83F5B448-492D-435E-8A30-8A60D7F2E837}">
      <dgm:prSet/>
      <dgm:spPr/>
      <dgm:t>
        <a:bodyPr/>
        <a:lstStyle/>
        <a:p>
          <a:endParaRPr lang="en-ZA"/>
        </a:p>
      </dgm:t>
    </dgm:pt>
    <dgm:pt modelId="{D70681BA-BA00-4C63-A605-CE9319E69484}">
      <dgm:prSet/>
      <dgm:spPr/>
      <dgm:t>
        <a:bodyPr/>
        <a:lstStyle/>
        <a:p>
          <a:r>
            <a:rPr lang="en-ZA"/>
            <a:t>De-isolate 14 days after initial positive test</a:t>
          </a:r>
        </a:p>
      </dgm:t>
    </dgm:pt>
    <dgm:pt modelId="{36B34205-31C9-4A79-BA3C-51BE3E09054F}" type="parTrans" cxnId="{9D06BC7D-12A4-4079-AE1B-2F117205A395}">
      <dgm:prSet/>
      <dgm:spPr/>
      <dgm:t>
        <a:bodyPr/>
        <a:lstStyle/>
        <a:p>
          <a:endParaRPr lang="en-ZA"/>
        </a:p>
      </dgm:t>
    </dgm:pt>
    <dgm:pt modelId="{DCC2BE85-D247-4F53-8598-C0F734C539B1}" type="sibTrans" cxnId="{9D06BC7D-12A4-4079-AE1B-2F117205A395}">
      <dgm:prSet/>
      <dgm:spPr/>
    </dgm:pt>
    <dgm:pt modelId="{45CFB143-239C-42E4-AB66-3DFEDE2717D6}">
      <dgm:prSet/>
      <dgm:spPr>
        <a:solidFill>
          <a:schemeClr val="accent6">
            <a:alpha val="90000"/>
          </a:schemeClr>
        </a:solidFill>
      </dgm:spPr>
      <dgm:t>
        <a:bodyPr/>
        <a:lstStyle/>
        <a:p>
          <a:r>
            <a:rPr lang="en-ZA"/>
            <a:t>De-isolate 14 days after symptom onset</a:t>
          </a:r>
        </a:p>
      </dgm:t>
    </dgm:pt>
    <dgm:pt modelId="{BEDD55E3-44D8-48FC-942D-598B688E65DE}" type="parTrans" cxnId="{A55F581B-6788-4ECF-B5EB-74D224AA57EA}">
      <dgm:prSet/>
      <dgm:spPr/>
      <dgm:t>
        <a:bodyPr/>
        <a:lstStyle/>
        <a:p>
          <a:endParaRPr lang="en-ZA"/>
        </a:p>
      </dgm:t>
    </dgm:pt>
    <dgm:pt modelId="{CC1F4526-DA10-480A-AA5D-7563F4B5B272}" type="sibTrans" cxnId="{A55F581B-6788-4ECF-B5EB-74D224AA57EA}">
      <dgm:prSet/>
      <dgm:spPr/>
    </dgm:pt>
    <dgm:pt modelId="{86327867-9593-49C3-859F-8435903E995D}">
      <dgm:prSet/>
      <dgm:spPr>
        <a:solidFill>
          <a:schemeClr val="accent2">
            <a:lumMod val="60000"/>
            <a:lumOff val="40000"/>
            <a:alpha val="90000"/>
          </a:schemeClr>
        </a:solidFill>
      </dgm:spPr>
      <dgm:t>
        <a:bodyPr/>
        <a:lstStyle/>
        <a:p>
          <a:r>
            <a:rPr lang="en-ZA"/>
            <a:t>De-isolate 14 days after clinical stability achieved</a:t>
          </a:r>
        </a:p>
      </dgm:t>
    </dgm:pt>
    <dgm:pt modelId="{000A8180-0DB3-4DF8-8C55-242860D33505}" type="parTrans" cxnId="{3C7C4EC3-3903-41E2-A11E-CA968AB441AF}">
      <dgm:prSet/>
      <dgm:spPr/>
      <dgm:t>
        <a:bodyPr/>
        <a:lstStyle/>
        <a:p>
          <a:endParaRPr lang="en-ZA"/>
        </a:p>
      </dgm:t>
    </dgm:pt>
    <dgm:pt modelId="{AA1ECC60-5FB2-456A-80AB-D95AE95416B3}" type="sibTrans" cxnId="{3C7C4EC3-3903-41E2-A11E-CA968AB441AF}">
      <dgm:prSet/>
      <dgm:spPr/>
    </dgm:pt>
    <dgm:pt modelId="{3CDBA1AA-9CC5-40C7-A09B-83B39E517AB6}" type="pres">
      <dgm:prSet presAssocID="{8D6869BF-134E-47AD-ADF0-05D02F24BBAC}" presName="Name0" presStyleCnt="0">
        <dgm:presLayoutVars>
          <dgm:dir/>
          <dgm:animLvl val="lvl"/>
          <dgm:resizeHandles val="exact"/>
        </dgm:presLayoutVars>
      </dgm:prSet>
      <dgm:spPr/>
    </dgm:pt>
    <dgm:pt modelId="{AE8500C0-8F82-4793-B0C4-269738404ED4}" type="pres">
      <dgm:prSet presAssocID="{6FEF97BC-E595-47D4-9868-26CAD4C46F69}" presName="boxAndChildren" presStyleCnt="0"/>
      <dgm:spPr/>
    </dgm:pt>
    <dgm:pt modelId="{E16C26F2-7E38-4C86-B253-CFBE5C92CDC6}" type="pres">
      <dgm:prSet presAssocID="{6FEF97BC-E595-47D4-9868-26CAD4C46F69}" presName="parentTextBox" presStyleLbl="alignNode1" presStyleIdx="0" presStyleCnt="3"/>
      <dgm:spPr/>
    </dgm:pt>
    <dgm:pt modelId="{7439895D-CC32-46A3-89B9-E33035452006}" type="pres">
      <dgm:prSet presAssocID="{6FEF97BC-E595-47D4-9868-26CAD4C46F69}" presName="descendantBox" presStyleLbl="bgAccFollowNode1" presStyleIdx="0" presStyleCnt="3"/>
      <dgm:spPr/>
    </dgm:pt>
    <dgm:pt modelId="{EA684091-DB21-4F8A-BA2F-BF64A770832C}" type="pres">
      <dgm:prSet presAssocID="{A1918431-CA5A-42EC-810E-A3DD7031BB5C}" presName="sp" presStyleCnt="0"/>
      <dgm:spPr/>
    </dgm:pt>
    <dgm:pt modelId="{DB6232E7-9A93-4ADC-AB9C-CD42FC9CCBE3}" type="pres">
      <dgm:prSet presAssocID="{582E6376-273A-433F-8E47-C6C3058C85FB}" presName="arrowAndChildren" presStyleCnt="0"/>
      <dgm:spPr/>
    </dgm:pt>
    <dgm:pt modelId="{A24BDC0E-216E-4070-8851-3CE40CF688B9}" type="pres">
      <dgm:prSet presAssocID="{582E6376-273A-433F-8E47-C6C3058C85FB}" presName="parentTextArrow" presStyleLbl="node1" presStyleIdx="0" presStyleCnt="0"/>
      <dgm:spPr/>
    </dgm:pt>
    <dgm:pt modelId="{B76C213D-0243-47B8-B462-B8FBAE7A5776}" type="pres">
      <dgm:prSet presAssocID="{582E6376-273A-433F-8E47-C6C3058C85FB}" presName="arrow" presStyleLbl="alignNode1" presStyleIdx="1" presStyleCnt="3"/>
      <dgm:spPr/>
    </dgm:pt>
    <dgm:pt modelId="{5774958E-E04B-4DD2-9FC4-A7698F271082}" type="pres">
      <dgm:prSet presAssocID="{582E6376-273A-433F-8E47-C6C3058C85FB}" presName="descendantArrow" presStyleLbl="bgAccFollowNode1" presStyleIdx="1" presStyleCnt="3"/>
      <dgm:spPr/>
    </dgm:pt>
    <dgm:pt modelId="{6B95C03F-C0CB-4E5C-8EB6-6DBCCE9AE453}" type="pres">
      <dgm:prSet presAssocID="{AD11DEFB-7C2D-4D4B-9B9B-F98AF3B5D189}" presName="sp" presStyleCnt="0"/>
      <dgm:spPr/>
    </dgm:pt>
    <dgm:pt modelId="{3FD6E78A-2482-4218-8A7E-E4730CDC5AA9}" type="pres">
      <dgm:prSet presAssocID="{3E801511-E5D7-4A9C-9718-0E6E2E812464}" presName="arrowAndChildren" presStyleCnt="0"/>
      <dgm:spPr/>
    </dgm:pt>
    <dgm:pt modelId="{9E06A1F2-DB79-4D8D-9B2A-50656BC996A1}" type="pres">
      <dgm:prSet presAssocID="{3E801511-E5D7-4A9C-9718-0E6E2E812464}" presName="parentTextArrow" presStyleLbl="node1" presStyleIdx="0" presStyleCnt="0"/>
      <dgm:spPr/>
    </dgm:pt>
    <dgm:pt modelId="{8C0BE730-EA5A-4492-B6CB-6457394F2847}" type="pres">
      <dgm:prSet presAssocID="{3E801511-E5D7-4A9C-9718-0E6E2E812464}" presName="arrow" presStyleLbl="alignNode1" presStyleIdx="2" presStyleCnt="3"/>
      <dgm:spPr/>
    </dgm:pt>
    <dgm:pt modelId="{C8F28273-677A-48CE-95BA-D213708AEE53}" type="pres">
      <dgm:prSet presAssocID="{3E801511-E5D7-4A9C-9718-0E6E2E812464}" presName="descendantArrow" presStyleLbl="bgAccFollowNode1" presStyleIdx="2" presStyleCnt="3"/>
      <dgm:spPr/>
    </dgm:pt>
  </dgm:ptLst>
  <dgm:cxnLst>
    <dgm:cxn modelId="{A55F581B-6788-4ECF-B5EB-74D224AA57EA}" srcId="{582E6376-273A-433F-8E47-C6C3058C85FB}" destId="{45CFB143-239C-42E4-AB66-3DFEDE2717D6}" srcOrd="0" destOrd="0" parTransId="{BEDD55E3-44D8-48FC-942D-598B688E65DE}" sibTransId="{CC1F4526-DA10-480A-AA5D-7563F4B5B272}"/>
    <dgm:cxn modelId="{FE24A91D-8A78-4BF4-8043-5E1234315E0E}" type="presOf" srcId="{45CFB143-239C-42E4-AB66-3DFEDE2717D6}" destId="{5774958E-E04B-4DD2-9FC4-A7698F271082}" srcOrd="0" destOrd="0" presId="urn:microsoft.com/office/officeart/2016/7/layout/VerticalDownArrowProcess"/>
    <dgm:cxn modelId="{5C5B7C1E-669C-45CB-85F0-B17A2C9187E1}" type="presOf" srcId="{8D6869BF-134E-47AD-ADF0-05D02F24BBAC}" destId="{3CDBA1AA-9CC5-40C7-A09B-83B39E517AB6}" srcOrd="0" destOrd="0" presId="urn:microsoft.com/office/officeart/2016/7/layout/VerticalDownArrowProcess"/>
    <dgm:cxn modelId="{B52B423F-B958-4315-B201-7216A9C26E99}" type="presOf" srcId="{3E801511-E5D7-4A9C-9718-0E6E2E812464}" destId="{9E06A1F2-DB79-4D8D-9B2A-50656BC996A1}" srcOrd="0" destOrd="0" presId="urn:microsoft.com/office/officeart/2016/7/layout/VerticalDownArrowProcess"/>
    <dgm:cxn modelId="{AED0CB43-341B-480A-9DEB-27D466392FA4}" type="presOf" srcId="{6FEF97BC-E595-47D4-9868-26CAD4C46F69}" destId="{E16C26F2-7E38-4C86-B253-CFBE5C92CDC6}" srcOrd="0" destOrd="0" presId="urn:microsoft.com/office/officeart/2016/7/layout/VerticalDownArrowProcess"/>
    <dgm:cxn modelId="{83F5B448-492D-435E-8A30-8A60D7F2E837}" srcId="{8D6869BF-134E-47AD-ADF0-05D02F24BBAC}" destId="{6FEF97BC-E595-47D4-9868-26CAD4C46F69}" srcOrd="2" destOrd="0" parTransId="{9432CE2F-8E2B-46C6-848E-72A7465A53C0}" sibTransId="{AC5198DF-2013-4134-B5E5-777C68FD0482}"/>
    <dgm:cxn modelId="{9D06BC7D-12A4-4079-AE1B-2F117205A395}" srcId="{3E801511-E5D7-4A9C-9718-0E6E2E812464}" destId="{D70681BA-BA00-4C63-A605-CE9319E69484}" srcOrd="0" destOrd="0" parTransId="{36B34205-31C9-4A79-BA3C-51BE3E09054F}" sibTransId="{DCC2BE85-D247-4F53-8598-C0F734C539B1}"/>
    <dgm:cxn modelId="{52CE5789-D2EF-4AD2-8A1C-2F366DD1329B}" srcId="{8D6869BF-134E-47AD-ADF0-05D02F24BBAC}" destId="{3E801511-E5D7-4A9C-9718-0E6E2E812464}" srcOrd="0" destOrd="0" parTransId="{EBE3F8B0-6A6E-4591-BC57-E4326B495AB6}" sibTransId="{AD11DEFB-7C2D-4D4B-9B9B-F98AF3B5D189}"/>
    <dgm:cxn modelId="{760F69B5-134E-4FAF-963B-3226C62FF597}" type="presOf" srcId="{3E801511-E5D7-4A9C-9718-0E6E2E812464}" destId="{8C0BE730-EA5A-4492-B6CB-6457394F2847}" srcOrd="1" destOrd="0" presId="urn:microsoft.com/office/officeart/2016/7/layout/VerticalDownArrowProcess"/>
    <dgm:cxn modelId="{3C7C4EC3-3903-41E2-A11E-CA968AB441AF}" srcId="{6FEF97BC-E595-47D4-9868-26CAD4C46F69}" destId="{86327867-9593-49C3-859F-8435903E995D}" srcOrd="0" destOrd="0" parTransId="{000A8180-0DB3-4DF8-8C55-242860D33505}" sibTransId="{AA1ECC60-5FB2-456A-80AB-D95AE95416B3}"/>
    <dgm:cxn modelId="{473578C4-9566-4391-9758-2E862C65EDF4}" type="presOf" srcId="{D70681BA-BA00-4C63-A605-CE9319E69484}" destId="{C8F28273-677A-48CE-95BA-D213708AEE53}" srcOrd="0" destOrd="0" presId="urn:microsoft.com/office/officeart/2016/7/layout/VerticalDownArrowProcess"/>
    <dgm:cxn modelId="{FFA947CF-5BEF-4B41-9C2F-028736303918}" type="presOf" srcId="{582E6376-273A-433F-8E47-C6C3058C85FB}" destId="{A24BDC0E-216E-4070-8851-3CE40CF688B9}" srcOrd="0" destOrd="0" presId="urn:microsoft.com/office/officeart/2016/7/layout/VerticalDownArrowProcess"/>
    <dgm:cxn modelId="{C4FC37EB-A9E2-457A-A76D-D95669F1DCBC}" type="presOf" srcId="{582E6376-273A-433F-8E47-C6C3058C85FB}" destId="{B76C213D-0243-47B8-B462-B8FBAE7A5776}" srcOrd="1" destOrd="0" presId="urn:microsoft.com/office/officeart/2016/7/layout/VerticalDownArrowProcess"/>
    <dgm:cxn modelId="{E7A7BFEC-C6D8-4D4D-9F48-9364E6C1FDDB}" type="presOf" srcId="{86327867-9593-49C3-859F-8435903E995D}" destId="{7439895D-CC32-46A3-89B9-E33035452006}" srcOrd="0" destOrd="0" presId="urn:microsoft.com/office/officeart/2016/7/layout/VerticalDownArrowProcess"/>
    <dgm:cxn modelId="{B5E6EAFD-057F-46B2-9CC4-626B05912A5C}" srcId="{8D6869BF-134E-47AD-ADF0-05D02F24BBAC}" destId="{582E6376-273A-433F-8E47-C6C3058C85FB}" srcOrd="1" destOrd="0" parTransId="{BCB4E920-1D3A-46D9-8915-6CC822B9462C}" sibTransId="{A1918431-CA5A-42EC-810E-A3DD7031BB5C}"/>
    <dgm:cxn modelId="{C2E7B07C-2266-49A9-A643-6A794EABC422}" type="presParOf" srcId="{3CDBA1AA-9CC5-40C7-A09B-83B39E517AB6}" destId="{AE8500C0-8F82-4793-B0C4-269738404ED4}" srcOrd="0" destOrd="0" presId="urn:microsoft.com/office/officeart/2016/7/layout/VerticalDownArrowProcess"/>
    <dgm:cxn modelId="{047CF8A9-8263-4923-8B01-24615EE9F223}" type="presParOf" srcId="{AE8500C0-8F82-4793-B0C4-269738404ED4}" destId="{E16C26F2-7E38-4C86-B253-CFBE5C92CDC6}" srcOrd="0" destOrd="0" presId="urn:microsoft.com/office/officeart/2016/7/layout/VerticalDownArrowProcess"/>
    <dgm:cxn modelId="{8EEC9A21-F334-4459-B756-ED5E996C5B7A}" type="presParOf" srcId="{AE8500C0-8F82-4793-B0C4-269738404ED4}" destId="{7439895D-CC32-46A3-89B9-E33035452006}" srcOrd="1" destOrd="0" presId="urn:microsoft.com/office/officeart/2016/7/layout/VerticalDownArrowProcess"/>
    <dgm:cxn modelId="{1E25279F-7F34-4A18-BD2B-758E53434C35}" type="presParOf" srcId="{3CDBA1AA-9CC5-40C7-A09B-83B39E517AB6}" destId="{EA684091-DB21-4F8A-BA2F-BF64A770832C}" srcOrd="1" destOrd="0" presId="urn:microsoft.com/office/officeart/2016/7/layout/VerticalDownArrowProcess"/>
    <dgm:cxn modelId="{F7E0D99B-9228-4836-8FAC-E8900B2EB473}" type="presParOf" srcId="{3CDBA1AA-9CC5-40C7-A09B-83B39E517AB6}" destId="{DB6232E7-9A93-4ADC-AB9C-CD42FC9CCBE3}" srcOrd="2" destOrd="0" presId="urn:microsoft.com/office/officeart/2016/7/layout/VerticalDownArrowProcess"/>
    <dgm:cxn modelId="{AA875B3E-E180-4A0C-91C6-4466E2039BAB}" type="presParOf" srcId="{DB6232E7-9A93-4ADC-AB9C-CD42FC9CCBE3}" destId="{A24BDC0E-216E-4070-8851-3CE40CF688B9}" srcOrd="0" destOrd="0" presId="urn:microsoft.com/office/officeart/2016/7/layout/VerticalDownArrowProcess"/>
    <dgm:cxn modelId="{8AF5E7BF-6312-4ADD-8329-A97434D8938E}" type="presParOf" srcId="{DB6232E7-9A93-4ADC-AB9C-CD42FC9CCBE3}" destId="{B76C213D-0243-47B8-B462-B8FBAE7A5776}" srcOrd="1" destOrd="0" presId="urn:microsoft.com/office/officeart/2016/7/layout/VerticalDownArrowProcess"/>
    <dgm:cxn modelId="{78ACA08A-3896-4B4D-A003-B363701E1792}" type="presParOf" srcId="{DB6232E7-9A93-4ADC-AB9C-CD42FC9CCBE3}" destId="{5774958E-E04B-4DD2-9FC4-A7698F271082}" srcOrd="2" destOrd="0" presId="urn:microsoft.com/office/officeart/2016/7/layout/VerticalDownArrowProcess"/>
    <dgm:cxn modelId="{00DB5AF8-C2E8-4708-AF3E-1AFBC42ECA37}" type="presParOf" srcId="{3CDBA1AA-9CC5-40C7-A09B-83B39E517AB6}" destId="{6B95C03F-C0CB-4E5C-8EB6-6DBCCE9AE453}" srcOrd="3" destOrd="0" presId="urn:microsoft.com/office/officeart/2016/7/layout/VerticalDownArrowProcess"/>
    <dgm:cxn modelId="{2240BB43-85DC-470E-A537-EE384C8BEA65}" type="presParOf" srcId="{3CDBA1AA-9CC5-40C7-A09B-83B39E517AB6}" destId="{3FD6E78A-2482-4218-8A7E-E4730CDC5AA9}" srcOrd="4" destOrd="0" presId="urn:microsoft.com/office/officeart/2016/7/layout/VerticalDownArrowProcess"/>
    <dgm:cxn modelId="{2E644A90-6EC5-4E0A-ADD8-D0378C94973A}" type="presParOf" srcId="{3FD6E78A-2482-4218-8A7E-E4730CDC5AA9}" destId="{9E06A1F2-DB79-4D8D-9B2A-50656BC996A1}" srcOrd="0" destOrd="0" presId="urn:microsoft.com/office/officeart/2016/7/layout/VerticalDownArrowProcess"/>
    <dgm:cxn modelId="{1753A82B-AC22-4DCD-8292-CEBEE2C8D17F}" type="presParOf" srcId="{3FD6E78A-2482-4218-8A7E-E4730CDC5AA9}" destId="{8C0BE730-EA5A-4492-B6CB-6457394F2847}" srcOrd="1" destOrd="0" presId="urn:microsoft.com/office/officeart/2016/7/layout/VerticalDownArrowProcess"/>
    <dgm:cxn modelId="{51D4FD5F-D9E2-4F71-A374-8FCDA04D1922}" type="presParOf" srcId="{3FD6E78A-2482-4218-8A7E-E4730CDC5AA9}" destId="{C8F28273-677A-48CE-95BA-D213708AEE53}"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073AB4-A0C6-441F-9327-2583715B8AB7}"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1154A6AD-7DB3-47F1-BCA4-4B3ECB539A62}">
      <dgm:prSet/>
      <dgm:spPr/>
      <dgm:t>
        <a:bodyPr/>
        <a:lstStyle/>
        <a:p>
          <a:r>
            <a:rPr lang="en-ZA"/>
            <a:t>Guidance on patients requiring nebulized medications or inhaled or systemic steroid use for management of their comorbidities (Section 4.2)</a:t>
          </a:r>
          <a:endParaRPr lang="en-US"/>
        </a:p>
      </dgm:t>
    </dgm:pt>
    <dgm:pt modelId="{233E3397-C878-4FDD-8BF5-BC4723D351D9}" type="parTrans" cxnId="{431D68F1-4325-43A8-BE8E-612EC3884AD3}">
      <dgm:prSet/>
      <dgm:spPr/>
      <dgm:t>
        <a:bodyPr/>
        <a:lstStyle/>
        <a:p>
          <a:endParaRPr lang="en-US"/>
        </a:p>
      </dgm:t>
    </dgm:pt>
    <dgm:pt modelId="{F080EC90-CA9E-4976-B245-0909303B6763}" type="sibTrans" cxnId="{431D68F1-4325-43A8-BE8E-612EC3884AD3}">
      <dgm:prSet/>
      <dgm:spPr/>
      <dgm:t>
        <a:bodyPr/>
        <a:lstStyle/>
        <a:p>
          <a:endParaRPr lang="en-US"/>
        </a:p>
      </dgm:t>
    </dgm:pt>
    <dgm:pt modelId="{8F7032F3-2A85-4562-AFDE-9F914954A992}">
      <dgm:prSet/>
      <dgm:spPr/>
      <dgm:t>
        <a:bodyPr/>
        <a:lstStyle/>
        <a:p>
          <a:r>
            <a:rPr lang="en-ZA" dirty="0"/>
            <a:t>Updates to critical care section (Section 4.5)</a:t>
          </a:r>
          <a:endParaRPr lang="en-US" dirty="0"/>
        </a:p>
      </dgm:t>
    </dgm:pt>
    <dgm:pt modelId="{AF8949D3-AE6F-4E40-BCA7-575FABDB458C}" type="parTrans" cxnId="{96A05572-C8DC-4A84-B32A-529DD38E55B1}">
      <dgm:prSet/>
      <dgm:spPr/>
      <dgm:t>
        <a:bodyPr/>
        <a:lstStyle/>
        <a:p>
          <a:endParaRPr lang="en-US"/>
        </a:p>
      </dgm:t>
    </dgm:pt>
    <dgm:pt modelId="{5C351F67-B544-4566-9890-B4BF03781EE2}" type="sibTrans" cxnId="{96A05572-C8DC-4A84-B32A-529DD38E55B1}">
      <dgm:prSet/>
      <dgm:spPr/>
      <dgm:t>
        <a:bodyPr/>
        <a:lstStyle/>
        <a:p>
          <a:endParaRPr lang="en-US"/>
        </a:p>
      </dgm:t>
    </dgm:pt>
    <dgm:pt modelId="{8F45B711-EC22-4F7D-820A-C8403609D910}">
      <dgm:prSet/>
      <dgm:spPr/>
      <dgm:t>
        <a:bodyPr/>
        <a:lstStyle/>
        <a:p>
          <a:r>
            <a:rPr lang="en-ZA"/>
            <a:t>Specific guidance on children, HIV patients, and pregnant/breastfeeding women (Section 5)</a:t>
          </a:r>
          <a:endParaRPr lang="en-US"/>
        </a:p>
      </dgm:t>
    </dgm:pt>
    <dgm:pt modelId="{EC4B9EF7-5BB0-41D7-B231-EB0BCC92D044}" type="parTrans" cxnId="{7BD13373-85FF-453D-949C-AED1700ECCE4}">
      <dgm:prSet/>
      <dgm:spPr/>
      <dgm:t>
        <a:bodyPr/>
        <a:lstStyle/>
        <a:p>
          <a:endParaRPr lang="en-US"/>
        </a:p>
      </dgm:t>
    </dgm:pt>
    <dgm:pt modelId="{D609535E-9F50-42B6-A8A0-A1C7F6E2562D}" type="sibTrans" cxnId="{7BD13373-85FF-453D-949C-AED1700ECCE4}">
      <dgm:prSet/>
      <dgm:spPr/>
      <dgm:t>
        <a:bodyPr/>
        <a:lstStyle/>
        <a:p>
          <a:endParaRPr lang="en-US"/>
        </a:p>
      </dgm:t>
    </dgm:pt>
    <dgm:pt modelId="{7D554EFE-717A-4648-9D98-277E94880BCF}">
      <dgm:prSet/>
      <dgm:spPr/>
      <dgm:t>
        <a:bodyPr/>
        <a:lstStyle/>
        <a:p>
          <a:r>
            <a:rPr lang="en-ZA"/>
            <a:t>Updated guidance on the forms required when testing and managing COVID-19 patients (Section 7)</a:t>
          </a:r>
          <a:endParaRPr lang="en-US"/>
        </a:p>
      </dgm:t>
    </dgm:pt>
    <dgm:pt modelId="{0090CDE6-713C-4CD1-B6FA-79508F454DAC}" type="parTrans" cxnId="{80A8159D-6850-4D3B-8179-B25738D2369A}">
      <dgm:prSet/>
      <dgm:spPr/>
      <dgm:t>
        <a:bodyPr/>
        <a:lstStyle/>
        <a:p>
          <a:endParaRPr lang="en-US"/>
        </a:p>
      </dgm:t>
    </dgm:pt>
    <dgm:pt modelId="{1AEB1B7B-F132-47C6-BC1B-1AEEC6836A77}" type="sibTrans" cxnId="{80A8159D-6850-4D3B-8179-B25738D2369A}">
      <dgm:prSet/>
      <dgm:spPr/>
      <dgm:t>
        <a:bodyPr/>
        <a:lstStyle/>
        <a:p>
          <a:endParaRPr lang="en-US"/>
        </a:p>
      </dgm:t>
    </dgm:pt>
    <dgm:pt modelId="{288CE184-F99A-41F0-A3E7-333819FA06D7}" type="pres">
      <dgm:prSet presAssocID="{76073AB4-A0C6-441F-9327-2583715B8AB7}" presName="matrix" presStyleCnt="0">
        <dgm:presLayoutVars>
          <dgm:chMax val="1"/>
          <dgm:dir/>
          <dgm:resizeHandles val="exact"/>
        </dgm:presLayoutVars>
      </dgm:prSet>
      <dgm:spPr/>
    </dgm:pt>
    <dgm:pt modelId="{90CB77D8-531A-4C35-A3AE-72D3E1580352}" type="pres">
      <dgm:prSet presAssocID="{76073AB4-A0C6-441F-9327-2583715B8AB7}" presName="diamond" presStyleLbl="bgShp" presStyleIdx="0" presStyleCnt="1"/>
      <dgm:spPr/>
    </dgm:pt>
    <dgm:pt modelId="{58650E4F-94FE-48BB-BE56-D4C35DBD4C3C}" type="pres">
      <dgm:prSet presAssocID="{76073AB4-A0C6-441F-9327-2583715B8AB7}" presName="quad1" presStyleLbl="node1" presStyleIdx="0" presStyleCnt="4">
        <dgm:presLayoutVars>
          <dgm:chMax val="0"/>
          <dgm:chPref val="0"/>
          <dgm:bulletEnabled val="1"/>
        </dgm:presLayoutVars>
      </dgm:prSet>
      <dgm:spPr/>
    </dgm:pt>
    <dgm:pt modelId="{4CBC45E3-558C-4CEA-AF6D-988D96E83273}" type="pres">
      <dgm:prSet presAssocID="{76073AB4-A0C6-441F-9327-2583715B8AB7}" presName="quad2" presStyleLbl="node1" presStyleIdx="1" presStyleCnt="4">
        <dgm:presLayoutVars>
          <dgm:chMax val="0"/>
          <dgm:chPref val="0"/>
          <dgm:bulletEnabled val="1"/>
        </dgm:presLayoutVars>
      </dgm:prSet>
      <dgm:spPr/>
    </dgm:pt>
    <dgm:pt modelId="{892A3AC4-F41F-43B7-A6B9-5C1878399BAC}" type="pres">
      <dgm:prSet presAssocID="{76073AB4-A0C6-441F-9327-2583715B8AB7}" presName="quad3" presStyleLbl="node1" presStyleIdx="2" presStyleCnt="4">
        <dgm:presLayoutVars>
          <dgm:chMax val="0"/>
          <dgm:chPref val="0"/>
          <dgm:bulletEnabled val="1"/>
        </dgm:presLayoutVars>
      </dgm:prSet>
      <dgm:spPr/>
    </dgm:pt>
    <dgm:pt modelId="{1C178BD2-784A-4CCA-B331-37B0F2C150F0}" type="pres">
      <dgm:prSet presAssocID="{76073AB4-A0C6-441F-9327-2583715B8AB7}" presName="quad4" presStyleLbl="node1" presStyleIdx="3" presStyleCnt="4">
        <dgm:presLayoutVars>
          <dgm:chMax val="0"/>
          <dgm:chPref val="0"/>
          <dgm:bulletEnabled val="1"/>
        </dgm:presLayoutVars>
      </dgm:prSet>
      <dgm:spPr/>
    </dgm:pt>
  </dgm:ptLst>
  <dgm:cxnLst>
    <dgm:cxn modelId="{9D0DA139-6440-4BF0-8541-D1A518B829D1}" type="presOf" srcId="{1154A6AD-7DB3-47F1-BCA4-4B3ECB539A62}" destId="{58650E4F-94FE-48BB-BE56-D4C35DBD4C3C}" srcOrd="0" destOrd="0" presId="urn:microsoft.com/office/officeart/2005/8/layout/matrix3"/>
    <dgm:cxn modelId="{FEB58E68-6430-4142-B97D-61709AB1A460}" type="presOf" srcId="{8F7032F3-2A85-4562-AFDE-9F914954A992}" destId="{4CBC45E3-558C-4CEA-AF6D-988D96E83273}" srcOrd="0" destOrd="0" presId="urn:microsoft.com/office/officeart/2005/8/layout/matrix3"/>
    <dgm:cxn modelId="{96A05572-C8DC-4A84-B32A-529DD38E55B1}" srcId="{76073AB4-A0C6-441F-9327-2583715B8AB7}" destId="{8F7032F3-2A85-4562-AFDE-9F914954A992}" srcOrd="1" destOrd="0" parTransId="{AF8949D3-AE6F-4E40-BCA7-575FABDB458C}" sibTransId="{5C351F67-B544-4566-9890-B4BF03781EE2}"/>
    <dgm:cxn modelId="{7BD13373-85FF-453D-949C-AED1700ECCE4}" srcId="{76073AB4-A0C6-441F-9327-2583715B8AB7}" destId="{8F45B711-EC22-4F7D-820A-C8403609D910}" srcOrd="2" destOrd="0" parTransId="{EC4B9EF7-5BB0-41D7-B231-EB0BCC92D044}" sibTransId="{D609535E-9F50-42B6-A8A0-A1C7F6E2562D}"/>
    <dgm:cxn modelId="{80A8159D-6850-4D3B-8179-B25738D2369A}" srcId="{76073AB4-A0C6-441F-9327-2583715B8AB7}" destId="{7D554EFE-717A-4648-9D98-277E94880BCF}" srcOrd="3" destOrd="0" parTransId="{0090CDE6-713C-4CD1-B6FA-79508F454DAC}" sibTransId="{1AEB1B7B-F132-47C6-BC1B-1AEEC6836A77}"/>
    <dgm:cxn modelId="{09D054A2-BA7A-4459-BD61-D52FDF3890E1}" type="presOf" srcId="{76073AB4-A0C6-441F-9327-2583715B8AB7}" destId="{288CE184-F99A-41F0-A3E7-333819FA06D7}" srcOrd="0" destOrd="0" presId="urn:microsoft.com/office/officeart/2005/8/layout/matrix3"/>
    <dgm:cxn modelId="{F68102AE-FAD1-4A19-AE99-DA0455DDEEE6}" type="presOf" srcId="{7D554EFE-717A-4648-9D98-277E94880BCF}" destId="{1C178BD2-784A-4CCA-B331-37B0F2C150F0}" srcOrd="0" destOrd="0" presId="urn:microsoft.com/office/officeart/2005/8/layout/matrix3"/>
    <dgm:cxn modelId="{431D68F1-4325-43A8-BE8E-612EC3884AD3}" srcId="{76073AB4-A0C6-441F-9327-2583715B8AB7}" destId="{1154A6AD-7DB3-47F1-BCA4-4B3ECB539A62}" srcOrd="0" destOrd="0" parTransId="{233E3397-C878-4FDD-8BF5-BC4723D351D9}" sibTransId="{F080EC90-CA9E-4976-B245-0909303B6763}"/>
    <dgm:cxn modelId="{AEE729FA-B6A9-425A-83BD-0B11403EE35D}" type="presOf" srcId="{8F45B711-EC22-4F7D-820A-C8403609D910}" destId="{892A3AC4-F41F-43B7-A6B9-5C1878399BAC}" srcOrd="0" destOrd="0" presId="urn:microsoft.com/office/officeart/2005/8/layout/matrix3"/>
    <dgm:cxn modelId="{ECD871F1-ECF4-4569-8CAF-DED539529E32}" type="presParOf" srcId="{288CE184-F99A-41F0-A3E7-333819FA06D7}" destId="{90CB77D8-531A-4C35-A3AE-72D3E1580352}" srcOrd="0" destOrd="0" presId="urn:microsoft.com/office/officeart/2005/8/layout/matrix3"/>
    <dgm:cxn modelId="{77ECC9A5-3E13-4B38-ACEA-24202291665D}" type="presParOf" srcId="{288CE184-F99A-41F0-A3E7-333819FA06D7}" destId="{58650E4F-94FE-48BB-BE56-D4C35DBD4C3C}" srcOrd="1" destOrd="0" presId="urn:microsoft.com/office/officeart/2005/8/layout/matrix3"/>
    <dgm:cxn modelId="{559C465C-9815-46DA-AF91-7AA8306B6858}" type="presParOf" srcId="{288CE184-F99A-41F0-A3E7-333819FA06D7}" destId="{4CBC45E3-558C-4CEA-AF6D-988D96E83273}" srcOrd="2" destOrd="0" presId="urn:microsoft.com/office/officeart/2005/8/layout/matrix3"/>
    <dgm:cxn modelId="{386EC1C7-23BA-472E-9D67-1362A5CC8504}" type="presParOf" srcId="{288CE184-F99A-41F0-A3E7-333819FA06D7}" destId="{892A3AC4-F41F-43B7-A6B9-5C1878399BAC}" srcOrd="3" destOrd="0" presId="urn:microsoft.com/office/officeart/2005/8/layout/matrix3"/>
    <dgm:cxn modelId="{9D879A30-51EE-4732-8222-4A74D2B13610}" type="presParOf" srcId="{288CE184-F99A-41F0-A3E7-333819FA06D7}" destId="{1C178BD2-784A-4CCA-B331-37B0F2C150F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11157D-9B26-4091-8E5D-1FC4687077FA}"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E62561B-ABC1-4DFD-9024-D47B1EEF5DE0}">
      <dgm:prSet/>
      <dgm:spPr/>
      <dgm:t>
        <a:bodyPr/>
        <a:lstStyle/>
        <a:p>
          <a:pPr>
            <a:lnSpc>
              <a:spcPct val="100000"/>
            </a:lnSpc>
          </a:pPr>
          <a:r>
            <a:rPr lang="en-US"/>
            <a:t>Main route of transmission is respiratory droplets</a:t>
          </a:r>
        </a:p>
      </dgm:t>
    </dgm:pt>
    <dgm:pt modelId="{4CD2A4FD-71DD-4AF4-BE0C-F1BE3176448A}" type="parTrans" cxnId="{83926473-7319-46BB-B6E3-C42514200FA7}">
      <dgm:prSet/>
      <dgm:spPr/>
      <dgm:t>
        <a:bodyPr/>
        <a:lstStyle/>
        <a:p>
          <a:endParaRPr lang="en-US"/>
        </a:p>
      </dgm:t>
    </dgm:pt>
    <dgm:pt modelId="{18C6B756-DCF9-4014-A3DC-7710A60C32F0}" type="sibTrans" cxnId="{83926473-7319-46BB-B6E3-C42514200FA7}">
      <dgm:prSet/>
      <dgm:spPr/>
      <dgm:t>
        <a:bodyPr/>
        <a:lstStyle/>
        <a:p>
          <a:endParaRPr lang="en-US"/>
        </a:p>
      </dgm:t>
    </dgm:pt>
    <dgm:pt modelId="{84853CBB-E322-4D5B-9D66-EC605BC51E84}">
      <dgm:prSet/>
      <dgm:spPr/>
      <dgm:t>
        <a:bodyPr/>
        <a:lstStyle/>
        <a:p>
          <a:pPr>
            <a:lnSpc>
              <a:spcPct val="100000"/>
            </a:lnSpc>
          </a:pPr>
          <a:r>
            <a:rPr lang="en-US"/>
            <a:t>Airborne when performing aerosol-generating procedures (e.g. taking nasopharyngeal swabs, performing CPR or intubation)</a:t>
          </a:r>
        </a:p>
      </dgm:t>
    </dgm:pt>
    <dgm:pt modelId="{D34C93D3-BDCF-41C9-9FDA-0BAEA54570FB}" type="parTrans" cxnId="{47642449-162F-445D-98E1-C2634C0ADFAC}">
      <dgm:prSet/>
      <dgm:spPr/>
      <dgm:t>
        <a:bodyPr/>
        <a:lstStyle/>
        <a:p>
          <a:endParaRPr lang="en-US"/>
        </a:p>
      </dgm:t>
    </dgm:pt>
    <dgm:pt modelId="{834185FC-705F-4846-91E9-F023CC805B8F}" type="sibTrans" cxnId="{47642449-162F-445D-98E1-C2634C0ADFAC}">
      <dgm:prSet/>
      <dgm:spPr/>
      <dgm:t>
        <a:bodyPr/>
        <a:lstStyle/>
        <a:p>
          <a:endParaRPr lang="en-US"/>
        </a:p>
      </dgm:t>
    </dgm:pt>
    <dgm:pt modelId="{DC9B2CBA-FFB7-4F8F-9838-54D68192FCB5}">
      <dgm:prSet/>
      <dgm:spPr/>
      <dgm:t>
        <a:bodyPr/>
        <a:lstStyle/>
        <a:p>
          <a:pPr>
            <a:lnSpc>
              <a:spcPct val="100000"/>
            </a:lnSpc>
          </a:pPr>
          <a:r>
            <a:rPr lang="en-US"/>
            <a:t>Excreted in stool (possibly faeco-oral)</a:t>
          </a:r>
        </a:p>
      </dgm:t>
    </dgm:pt>
    <dgm:pt modelId="{93D00C14-FCF9-41BD-9955-00C36E580747}" type="parTrans" cxnId="{5EA323DB-B803-4AEB-9991-37CA46799700}">
      <dgm:prSet/>
      <dgm:spPr/>
      <dgm:t>
        <a:bodyPr/>
        <a:lstStyle/>
        <a:p>
          <a:endParaRPr lang="en-US"/>
        </a:p>
      </dgm:t>
    </dgm:pt>
    <dgm:pt modelId="{8887A7F7-0A4F-4B85-8AD0-F42B0F302A05}" type="sibTrans" cxnId="{5EA323DB-B803-4AEB-9991-37CA46799700}">
      <dgm:prSet/>
      <dgm:spPr/>
      <dgm:t>
        <a:bodyPr/>
        <a:lstStyle/>
        <a:p>
          <a:endParaRPr lang="en-US"/>
        </a:p>
      </dgm:t>
    </dgm:pt>
    <dgm:pt modelId="{2C915AFA-41E7-4F49-9C28-DA1F9F8E984C}">
      <dgm:prSet/>
      <dgm:spPr/>
      <dgm:t>
        <a:bodyPr/>
        <a:lstStyle/>
        <a:p>
          <a:pPr>
            <a:lnSpc>
              <a:spcPct val="100000"/>
            </a:lnSpc>
          </a:pPr>
          <a:r>
            <a:rPr lang="en-US"/>
            <a:t>No evidence of sexual transmission</a:t>
          </a:r>
        </a:p>
      </dgm:t>
    </dgm:pt>
    <dgm:pt modelId="{EBA2173C-315F-420B-958C-1CC9877606D5}" type="parTrans" cxnId="{5E0A4FA9-E2C7-419F-8A00-523D36683E97}">
      <dgm:prSet/>
      <dgm:spPr/>
      <dgm:t>
        <a:bodyPr/>
        <a:lstStyle/>
        <a:p>
          <a:endParaRPr lang="en-US"/>
        </a:p>
      </dgm:t>
    </dgm:pt>
    <dgm:pt modelId="{A29297FB-F4DE-49DC-A405-39BFB7257924}" type="sibTrans" cxnId="{5E0A4FA9-E2C7-419F-8A00-523D36683E97}">
      <dgm:prSet/>
      <dgm:spPr/>
      <dgm:t>
        <a:bodyPr/>
        <a:lstStyle/>
        <a:p>
          <a:endParaRPr lang="en-US"/>
        </a:p>
      </dgm:t>
    </dgm:pt>
    <dgm:pt modelId="{C3FA2B48-4AEB-4789-97D7-ADE9B77C4D7F}" type="pres">
      <dgm:prSet presAssocID="{5D11157D-9B26-4091-8E5D-1FC4687077FA}" presName="root" presStyleCnt="0">
        <dgm:presLayoutVars>
          <dgm:dir/>
          <dgm:resizeHandles val="exact"/>
        </dgm:presLayoutVars>
      </dgm:prSet>
      <dgm:spPr/>
    </dgm:pt>
    <dgm:pt modelId="{781A15E3-C40B-41FA-9FAC-9A0CDC9DBDC0}" type="pres">
      <dgm:prSet presAssocID="{3E62561B-ABC1-4DFD-9024-D47B1EEF5DE0}" presName="compNode" presStyleCnt="0"/>
      <dgm:spPr/>
    </dgm:pt>
    <dgm:pt modelId="{7361A820-4E7D-4E49-BB25-B8FCDBF58D8C}" type="pres">
      <dgm:prSet presAssocID="{3E62561B-ABC1-4DFD-9024-D47B1EEF5DE0}" presName="bgRect" presStyleLbl="bgShp" presStyleIdx="0" presStyleCnt="4"/>
      <dgm:spPr/>
    </dgm:pt>
    <dgm:pt modelId="{B5BE59D8-E728-4068-A145-33EFD60AB139}" type="pres">
      <dgm:prSet presAssocID="{3E62561B-ABC1-4DFD-9024-D47B1EEF5DE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C2AACF3C-9B58-4B5D-8857-18776249A4C2}" type="pres">
      <dgm:prSet presAssocID="{3E62561B-ABC1-4DFD-9024-D47B1EEF5DE0}" presName="spaceRect" presStyleCnt="0"/>
      <dgm:spPr/>
    </dgm:pt>
    <dgm:pt modelId="{913A6E6F-4071-476F-9EFE-FBED07BAB9BC}" type="pres">
      <dgm:prSet presAssocID="{3E62561B-ABC1-4DFD-9024-D47B1EEF5DE0}" presName="parTx" presStyleLbl="revTx" presStyleIdx="0" presStyleCnt="4">
        <dgm:presLayoutVars>
          <dgm:chMax val="0"/>
          <dgm:chPref val="0"/>
        </dgm:presLayoutVars>
      </dgm:prSet>
      <dgm:spPr/>
    </dgm:pt>
    <dgm:pt modelId="{C422C614-99E4-4E8A-A643-E302CDBD23F6}" type="pres">
      <dgm:prSet presAssocID="{18C6B756-DCF9-4014-A3DC-7710A60C32F0}" presName="sibTrans" presStyleCnt="0"/>
      <dgm:spPr/>
    </dgm:pt>
    <dgm:pt modelId="{7CE76FB8-9733-49C0-AE25-8A3C26C1ED14}" type="pres">
      <dgm:prSet presAssocID="{84853CBB-E322-4D5B-9D66-EC605BC51E84}" presName="compNode" presStyleCnt="0"/>
      <dgm:spPr/>
    </dgm:pt>
    <dgm:pt modelId="{9C48B94C-2857-482F-B298-8E3E800973BA}" type="pres">
      <dgm:prSet presAssocID="{84853CBB-E322-4D5B-9D66-EC605BC51E84}" presName="bgRect" presStyleLbl="bgShp" presStyleIdx="1" presStyleCnt="4"/>
      <dgm:spPr/>
    </dgm:pt>
    <dgm:pt modelId="{E30EE321-513F-4B84-ADA7-480F01FD2750}" type="pres">
      <dgm:prSet presAssocID="{84853CBB-E322-4D5B-9D66-EC605BC51E8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ce"/>
        </a:ext>
      </dgm:extLst>
    </dgm:pt>
    <dgm:pt modelId="{6EF3B577-CBE0-4091-BFB8-3A4D889F8EB2}" type="pres">
      <dgm:prSet presAssocID="{84853CBB-E322-4D5B-9D66-EC605BC51E84}" presName="spaceRect" presStyleCnt="0"/>
      <dgm:spPr/>
    </dgm:pt>
    <dgm:pt modelId="{85894982-49E9-4283-8937-91D219059869}" type="pres">
      <dgm:prSet presAssocID="{84853CBB-E322-4D5B-9D66-EC605BC51E84}" presName="parTx" presStyleLbl="revTx" presStyleIdx="1" presStyleCnt="4">
        <dgm:presLayoutVars>
          <dgm:chMax val="0"/>
          <dgm:chPref val="0"/>
        </dgm:presLayoutVars>
      </dgm:prSet>
      <dgm:spPr/>
    </dgm:pt>
    <dgm:pt modelId="{A7D03681-8237-4A8D-917B-C08E8AB22656}" type="pres">
      <dgm:prSet presAssocID="{834185FC-705F-4846-91E9-F023CC805B8F}" presName="sibTrans" presStyleCnt="0"/>
      <dgm:spPr/>
    </dgm:pt>
    <dgm:pt modelId="{4EE50688-FBF3-4B2B-A65B-F41FE1F5BD1D}" type="pres">
      <dgm:prSet presAssocID="{DC9B2CBA-FFB7-4F8F-9838-54D68192FCB5}" presName="compNode" presStyleCnt="0"/>
      <dgm:spPr/>
    </dgm:pt>
    <dgm:pt modelId="{CF0BFB50-06A5-4706-B2CD-72BAD668D06C}" type="pres">
      <dgm:prSet presAssocID="{DC9B2CBA-FFB7-4F8F-9838-54D68192FCB5}" presName="bgRect" presStyleLbl="bgShp" presStyleIdx="2" presStyleCnt="4"/>
      <dgm:spPr/>
    </dgm:pt>
    <dgm:pt modelId="{7DDB1972-BE09-467B-BE03-0A183C591465}" type="pres">
      <dgm:prSet presAssocID="{DC9B2CBA-FFB7-4F8F-9838-54D68192FCB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B68982F0-4CE9-4659-A79C-90B67E38784F}" type="pres">
      <dgm:prSet presAssocID="{DC9B2CBA-FFB7-4F8F-9838-54D68192FCB5}" presName="spaceRect" presStyleCnt="0"/>
      <dgm:spPr/>
    </dgm:pt>
    <dgm:pt modelId="{6D5D4C0D-9AF7-44F8-9911-DEC73AFACE6E}" type="pres">
      <dgm:prSet presAssocID="{DC9B2CBA-FFB7-4F8F-9838-54D68192FCB5}" presName="parTx" presStyleLbl="revTx" presStyleIdx="2" presStyleCnt="4">
        <dgm:presLayoutVars>
          <dgm:chMax val="0"/>
          <dgm:chPref val="0"/>
        </dgm:presLayoutVars>
      </dgm:prSet>
      <dgm:spPr/>
    </dgm:pt>
    <dgm:pt modelId="{290232A3-420B-4B38-BDED-DB8C9D2114B1}" type="pres">
      <dgm:prSet presAssocID="{8887A7F7-0A4F-4B85-8AD0-F42B0F302A05}" presName="sibTrans" presStyleCnt="0"/>
      <dgm:spPr/>
    </dgm:pt>
    <dgm:pt modelId="{82D122B0-9FDD-4780-98C8-8208C0555168}" type="pres">
      <dgm:prSet presAssocID="{2C915AFA-41E7-4F49-9C28-DA1F9F8E984C}" presName="compNode" presStyleCnt="0"/>
      <dgm:spPr/>
    </dgm:pt>
    <dgm:pt modelId="{D0227659-10EC-4D91-AD2F-37EC54A83643}" type="pres">
      <dgm:prSet presAssocID="{2C915AFA-41E7-4F49-9C28-DA1F9F8E984C}" presName="bgRect" presStyleLbl="bgShp" presStyleIdx="3" presStyleCnt="4"/>
      <dgm:spPr/>
    </dgm:pt>
    <dgm:pt modelId="{F84DC277-EABE-4C83-9A82-BC43F51E80C9}" type="pres">
      <dgm:prSet presAssocID="{2C915AFA-41E7-4F49-9C28-DA1F9F8E984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oLittering"/>
        </a:ext>
      </dgm:extLst>
    </dgm:pt>
    <dgm:pt modelId="{21D0E597-CCBC-4386-9F56-FF7BD8AD17FC}" type="pres">
      <dgm:prSet presAssocID="{2C915AFA-41E7-4F49-9C28-DA1F9F8E984C}" presName="spaceRect" presStyleCnt="0"/>
      <dgm:spPr/>
    </dgm:pt>
    <dgm:pt modelId="{BC0D5BD6-2CB5-4C07-9CB1-DA2383FB6E0B}" type="pres">
      <dgm:prSet presAssocID="{2C915AFA-41E7-4F49-9C28-DA1F9F8E984C}" presName="parTx" presStyleLbl="revTx" presStyleIdx="3" presStyleCnt="4">
        <dgm:presLayoutVars>
          <dgm:chMax val="0"/>
          <dgm:chPref val="0"/>
        </dgm:presLayoutVars>
      </dgm:prSet>
      <dgm:spPr/>
    </dgm:pt>
  </dgm:ptLst>
  <dgm:cxnLst>
    <dgm:cxn modelId="{8270A901-A543-4552-9140-D65B783B07EE}" type="presOf" srcId="{DC9B2CBA-FFB7-4F8F-9838-54D68192FCB5}" destId="{6D5D4C0D-9AF7-44F8-9911-DEC73AFACE6E}" srcOrd="0" destOrd="0" presId="urn:microsoft.com/office/officeart/2018/2/layout/IconVerticalSolidList"/>
    <dgm:cxn modelId="{F535FF28-DA7D-442C-BA7D-340E81C67D18}" type="presOf" srcId="{3E62561B-ABC1-4DFD-9024-D47B1EEF5DE0}" destId="{913A6E6F-4071-476F-9EFE-FBED07BAB9BC}" srcOrd="0" destOrd="0" presId="urn:microsoft.com/office/officeart/2018/2/layout/IconVerticalSolidList"/>
    <dgm:cxn modelId="{9C545F61-15CD-4523-ABE1-2D1C72735A04}" type="presOf" srcId="{84853CBB-E322-4D5B-9D66-EC605BC51E84}" destId="{85894982-49E9-4283-8937-91D219059869}" srcOrd="0" destOrd="0" presId="urn:microsoft.com/office/officeart/2018/2/layout/IconVerticalSolidList"/>
    <dgm:cxn modelId="{47642449-162F-445D-98E1-C2634C0ADFAC}" srcId="{5D11157D-9B26-4091-8E5D-1FC4687077FA}" destId="{84853CBB-E322-4D5B-9D66-EC605BC51E84}" srcOrd="1" destOrd="0" parTransId="{D34C93D3-BDCF-41C9-9FDA-0BAEA54570FB}" sibTransId="{834185FC-705F-4846-91E9-F023CC805B8F}"/>
    <dgm:cxn modelId="{83926473-7319-46BB-B6E3-C42514200FA7}" srcId="{5D11157D-9B26-4091-8E5D-1FC4687077FA}" destId="{3E62561B-ABC1-4DFD-9024-D47B1EEF5DE0}" srcOrd="0" destOrd="0" parTransId="{4CD2A4FD-71DD-4AF4-BE0C-F1BE3176448A}" sibTransId="{18C6B756-DCF9-4014-A3DC-7710A60C32F0}"/>
    <dgm:cxn modelId="{5E0A4FA9-E2C7-419F-8A00-523D36683E97}" srcId="{5D11157D-9B26-4091-8E5D-1FC4687077FA}" destId="{2C915AFA-41E7-4F49-9C28-DA1F9F8E984C}" srcOrd="3" destOrd="0" parTransId="{EBA2173C-315F-420B-958C-1CC9877606D5}" sibTransId="{A29297FB-F4DE-49DC-A405-39BFB7257924}"/>
    <dgm:cxn modelId="{F6C327AC-FD56-4753-A245-05F7FED474D5}" type="presOf" srcId="{5D11157D-9B26-4091-8E5D-1FC4687077FA}" destId="{C3FA2B48-4AEB-4789-97D7-ADE9B77C4D7F}" srcOrd="0" destOrd="0" presId="urn:microsoft.com/office/officeart/2018/2/layout/IconVerticalSolidList"/>
    <dgm:cxn modelId="{5EA323DB-B803-4AEB-9991-37CA46799700}" srcId="{5D11157D-9B26-4091-8E5D-1FC4687077FA}" destId="{DC9B2CBA-FFB7-4F8F-9838-54D68192FCB5}" srcOrd="2" destOrd="0" parTransId="{93D00C14-FCF9-41BD-9955-00C36E580747}" sibTransId="{8887A7F7-0A4F-4B85-8AD0-F42B0F302A05}"/>
    <dgm:cxn modelId="{52390DFA-78A3-4750-9EA3-1063DDA906B8}" type="presOf" srcId="{2C915AFA-41E7-4F49-9C28-DA1F9F8E984C}" destId="{BC0D5BD6-2CB5-4C07-9CB1-DA2383FB6E0B}" srcOrd="0" destOrd="0" presId="urn:microsoft.com/office/officeart/2018/2/layout/IconVerticalSolidList"/>
    <dgm:cxn modelId="{934E8A50-6F6D-4697-AFAD-1551E7335CC2}" type="presParOf" srcId="{C3FA2B48-4AEB-4789-97D7-ADE9B77C4D7F}" destId="{781A15E3-C40B-41FA-9FAC-9A0CDC9DBDC0}" srcOrd="0" destOrd="0" presId="urn:microsoft.com/office/officeart/2018/2/layout/IconVerticalSolidList"/>
    <dgm:cxn modelId="{EB1C3DAF-42AB-4000-91D9-45CB5859AFBD}" type="presParOf" srcId="{781A15E3-C40B-41FA-9FAC-9A0CDC9DBDC0}" destId="{7361A820-4E7D-4E49-BB25-B8FCDBF58D8C}" srcOrd="0" destOrd="0" presId="urn:microsoft.com/office/officeart/2018/2/layout/IconVerticalSolidList"/>
    <dgm:cxn modelId="{3D335784-5732-42FE-93AF-7C51FA3A5A03}" type="presParOf" srcId="{781A15E3-C40B-41FA-9FAC-9A0CDC9DBDC0}" destId="{B5BE59D8-E728-4068-A145-33EFD60AB139}" srcOrd="1" destOrd="0" presId="urn:microsoft.com/office/officeart/2018/2/layout/IconVerticalSolidList"/>
    <dgm:cxn modelId="{A3428417-7C01-4CD6-AB68-37D1756E8AC4}" type="presParOf" srcId="{781A15E3-C40B-41FA-9FAC-9A0CDC9DBDC0}" destId="{C2AACF3C-9B58-4B5D-8857-18776249A4C2}" srcOrd="2" destOrd="0" presId="urn:microsoft.com/office/officeart/2018/2/layout/IconVerticalSolidList"/>
    <dgm:cxn modelId="{6B358F2C-58B1-436D-AB34-DE86A85CAFF3}" type="presParOf" srcId="{781A15E3-C40B-41FA-9FAC-9A0CDC9DBDC0}" destId="{913A6E6F-4071-476F-9EFE-FBED07BAB9BC}" srcOrd="3" destOrd="0" presId="urn:microsoft.com/office/officeart/2018/2/layout/IconVerticalSolidList"/>
    <dgm:cxn modelId="{F680E245-30FD-41DE-A0A4-598CE6CB96DE}" type="presParOf" srcId="{C3FA2B48-4AEB-4789-97D7-ADE9B77C4D7F}" destId="{C422C614-99E4-4E8A-A643-E302CDBD23F6}" srcOrd="1" destOrd="0" presId="urn:microsoft.com/office/officeart/2018/2/layout/IconVerticalSolidList"/>
    <dgm:cxn modelId="{2C5C0B7C-57D7-44F2-B5A6-BBBE7FBAE483}" type="presParOf" srcId="{C3FA2B48-4AEB-4789-97D7-ADE9B77C4D7F}" destId="{7CE76FB8-9733-49C0-AE25-8A3C26C1ED14}" srcOrd="2" destOrd="0" presId="urn:microsoft.com/office/officeart/2018/2/layout/IconVerticalSolidList"/>
    <dgm:cxn modelId="{E33CE06F-7BD1-4BC8-A06C-76DC15750940}" type="presParOf" srcId="{7CE76FB8-9733-49C0-AE25-8A3C26C1ED14}" destId="{9C48B94C-2857-482F-B298-8E3E800973BA}" srcOrd="0" destOrd="0" presId="urn:microsoft.com/office/officeart/2018/2/layout/IconVerticalSolidList"/>
    <dgm:cxn modelId="{409E2D3B-339F-40ED-8659-22C4922B0B4B}" type="presParOf" srcId="{7CE76FB8-9733-49C0-AE25-8A3C26C1ED14}" destId="{E30EE321-513F-4B84-ADA7-480F01FD2750}" srcOrd="1" destOrd="0" presId="urn:microsoft.com/office/officeart/2018/2/layout/IconVerticalSolidList"/>
    <dgm:cxn modelId="{8C25547D-58B9-46DF-A3A8-5C011519B0D6}" type="presParOf" srcId="{7CE76FB8-9733-49C0-AE25-8A3C26C1ED14}" destId="{6EF3B577-CBE0-4091-BFB8-3A4D889F8EB2}" srcOrd="2" destOrd="0" presId="urn:microsoft.com/office/officeart/2018/2/layout/IconVerticalSolidList"/>
    <dgm:cxn modelId="{89DBF684-42D4-46C3-883B-89F4E3DF4135}" type="presParOf" srcId="{7CE76FB8-9733-49C0-AE25-8A3C26C1ED14}" destId="{85894982-49E9-4283-8937-91D219059869}" srcOrd="3" destOrd="0" presId="urn:microsoft.com/office/officeart/2018/2/layout/IconVerticalSolidList"/>
    <dgm:cxn modelId="{40C1DCC1-6677-4E6D-BA5E-321B1F5CFDFD}" type="presParOf" srcId="{C3FA2B48-4AEB-4789-97D7-ADE9B77C4D7F}" destId="{A7D03681-8237-4A8D-917B-C08E8AB22656}" srcOrd="3" destOrd="0" presId="urn:microsoft.com/office/officeart/2018/2/layout/IconVerticalSolidList"/>
    <dgm:cxn modelId="{B1F7AB5D-B82A-4C8A-A383-4C19DC517552}" type="presParOf" srcId="{C3FA2B48-4AEB-4789-97D7-ADE9B77C4D7F}" destId="{4EE50688-FBF3-4B2B-A65B-F41FE1F5BD1D}" srcOrd="4" destOrd="0" presId="urn:microsoft.com/office/officeart/2018/2/layout/IconVerticalSolidList"/>
    <dgm:cxn modelId="{F6EB5F02-C094-48F5-9EF5-5F2A38B38B4D}" type="presParOf" srcId="{4EE50688-FBF3-4B2B-A65B-F41FE1F5BD1D}" destId="{CF0BFB50-06A5-4706-B2CD-72BAD668D06C}" srcOrd="0" destOrd="0" presId="urn:microsoft.com/office/officeart/2018/2/layout/IconVerticalSolidList"/>
    <dgm:cxn modelId="{30FC86FF-508C-4583-816E-90868ED55582}" type="presParOf" srcId="{4EE50688-FBF3-4B2B-A65B-F41FE1F5BD1D}" destId="{7DDB1972-BE09-467B-BE03-0A183C591465}" srcOrd="1" destOrd="0" presId="urn:microsoft.com/office/officeart/2018/2/layout/IconVerticalSolidList"/>
    <dgm:cxn modelId="{F2E2DE51-A9C6-4025-9669-F35A3616B51F}" type="presParOf" srcId="{4EE50688-FBF3-4B2B-A65B-F41FE1F5BD1D}" destId="{B68982F0-4CE9-4659-A79C-90B67E38784F}" srcOrd="2" destOrd="0" presId="urn:microsoft.com/office/officeart/2018/2/layout/IconVerticalSolidList"/>
    <dgm:cxn modelId="{030F396B-BB8F-4F9A-A926-1334D3CCEB09}" type="presParOf" srcId="{4EE50688-FBF3-4B2B-A65B-F41FE1F5BD1D}" destId="{6D5D4C0D-9AF7-44F8-9911-DEC73AFACE6E}" srcOrd="3" destOrd="0" presId="urn:microsoft.com/office/officeart/2018/2/layout/IconVerticalSolidList"/>
    <dgm:cxn modelId="{FBD8207F-0BD3-4ABC-A162-02894D705C08}" type="presParOf" srcId="{C3FA2B48-4AEB-4789-97D7-ADE9B77C4D7F}" destId="{290232A3-420B-4B38-BDED-DB8C9D2114B1}" srcOrd="5" destOrd="0" presId="urn:microsoft.com/office/officeart/2018/2/layout/IconVerticalSolidList"/>
    <dgm:cxn modelId="{7287C0B7-4C08-4D07-836F-349D7F3C3FBE}" type="presParOf" srcId="{C3FA2B48-4AEB-4789-97D7-ADE9B77C4D7F}" destId="{82D122B0-9FDD-4780-98C8-8208C0555168}" srcOrd="6" destOrd="0" presId="urn:microsoft.com/office/officeart/2018/2/layout/IconVerticalSolidList"/>
    <dgm:cxn modelId="{12EAA1F0-B09A-47DB-866A-20A57AB04CCF}" type="presParOf" srcId="{82D122B0-9FDD-4780-98C8-8208C0555168}" destId="{D0227659-10EC-4D91-AD2F-37EC54A83643}" srcOrd="0" destOrd="0" presId="urn:microsoft.com/office/officeart/2018/2/layout/IconVerticalSolidList"/>
    <dgm:cxn modelId="{0A96EFF3-4115-41F9-8372-B1EB1C6997E7}" type="presParOf" srcId="{82D122B0-9FDD-4780-98C8-8208C0555168}" destId="{F84DC277-EABE-4C83-9A82-BC43F51E80C9}" srcOrd="1" destOrd="0" presId="urn:microsoft.com/office/officeart/2018/2/layout/IconVerticalSolidList"/>
    <dgm:cxn modelId="{9DBA57DF-073C-4C4B-B0F6-7D85B57E31D3}" type="presParOf" srcId="{82D122B0-9FDD-4780-98C8-8208C0555168}" destId="{21D0E597-CCBC-4386-9F56-FF7BD8AD17FC}" srcOrd="2" destOrd="0" presId="urn:microsoft.com/office/officeart/2018/2/layout/IconVerticalSolidList"/>
    <dgm:cxn modelId="{00193599-A3F7-4B86-8FE8-F07FE57E2253}" type="presParOf" srcId="{82D122B0-9FDD-4780-98C8-8208C0555168}" destId="{BC0D5BD6-2CB5-4C07-9CB1-DA2383FB6E0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CB7515-357E-45E8-A730-250110952D86}"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11C2F52A-3CC6-429C-A3DE-035CFEE754D8}">
      <dgm:prSet custT="1"/>
      <dgm:spPr/>
      <dgm:t>
        <a:bodyPr/>
        <a:lstStyle/>
        <a:p>
          <a:r>
            <a:rPr lang="en-US" sz="2200" dirty="0"/>
            <a:t>Polymer Chain Reaction (PCR method) </a:t>
          </a:r>
        </a:p>
      </dgm:t>
    </dgm:pt>
    <dgm:pt modelId="{41CA9468-CD28-4E39-AD6F-F6FB39732989}" type="parTrans" cxnId="{1C9C0B4C-9D5D-4420-9BE1-ED0B38FD11E6}">
      <dgm:prSet/>
      <dgm:spPr/>
      <dgm:t>
        <a:bodyPr/>
        <a:lstStyle/>
        <a:p>
          <a:endParaRPr lang="en-US"/>
        </a:p>
      </dgm:t>
    </dgm:pt>
    <dgm:pt modelId="{DF89BB6E-0A37-4610-B33D-AD88948BBA02}" type="sibTrans" cxnId="{1C9C0B4C-9D5D-4420-9BE1-ED0B38FD11E6}">
      <dgm:prSet/>
      <dgm:spPr/>
      <dgm:t>
        <a:bodyPr/>
        <a:lstStyle/>
        <a:p>
          <a:endParaRPr lang="en-US"/>
        </a:p>
      </dgm:t>
    </dgm:pt>
    <dgm:pt modelId="{5F5F9B25-9A8C-4429-91C9-8B5BD1385C37}">
      <dgm:prSet custT="1"/>
      <dgm:spPr/>
      <dgm:t>
        <a:bodyPr/>
        <a:lstStyle/>
        <a:p>
          <a:r>
            <a:rPr lang="en-US" sz="1800" kern="1200" dirty="0"/>
            <a:t>GeneXpert will be used in near future</a:t>
          </a:r>
        </a:p>
        <a:p>
          <a:r>
            <a:rPr lang="en-US" sz="1800" kern="1200" dirty="0">
              <a:solidFill>
                <a:prstClr val="white">
                  <a:hueOff val="0"/>
                  <a:satOff val="0"/>
                  <a:lumOff val="0"/>
                  <a:alphaOff val="0"/>
                </a:prstClr>
              </a:solidFill>
              <a:latin typeface="Calibri" panose="020F0502020204030204"/>
              <a:ea typeface="+mn-ea"/>
              <a:cs typeface="+mn-cs"/>
            </a:rPr>
            <a:t>Antibody-based tests not recommended for COVID-19 diagnosis</a:t>
          </a:r>
        </a:p>
        <a:p>
          <a:r>
            <a:rPr lang="en-US" sz="1800" kern="1200" dirty="0">
              <a:solidFill>
                <a:prstClr val="white">
                  <a:hueOff val="0"/>
                  <a:satOff val="0"/>
                  <a:lumOff val="0"/>
                  <a:alphaOff val="0"/>
                </a:prstClr>
              </a:solidFill>
              <a:latin typeface="Calibri" panose="020F0502020204030204"/>
              <a:ea typeface="+mn-ea"/>
              <a:cs typeface="+mn-cs"/>
            </a:rPr>
            <a:t>Point of care antigen tests not recommended</a:t>
          </a:r>
        </a:p>
      </dgm:t>
    </dgm:pt>
    <dgm:pt modelId="{30A1B7E9-3D5E-49D0-8438-1FBE3632B032}" type="parTrans" cxnId="{6FD951C7-CBF5-49FB-AC0C-BC793AC148A6}">
      <dgm:prSet/>
      <dgm:spPr/>
      <dgm:t>
        <a:bodyPr/>
        <a:lstStyle/>
        <a:p>
          <a:endParaRPr lang="en-US"/>
        </a:p>
      </dgm:t>
    </dgm:pt>
    <dgm:pt modelId="{95531BD8-F3BE-4FE7-952F-1E3BFB8C7823}" type="sibTrans" cxnId="{6FD951C7-CBF5-49FB-AC0C-BC793AC148A6}">
      <dgm:prSet/>
      <dgm:spPr/>
      <dgm:t>
        <a:bodyPr/>
        <a:lstStyle/>
        <a:p>
          <a:endParaRPr lang="en-US"/>
        </a:p>
      </dgm:t>
    </dgm:pt>
    <dgm:pt modelId="{DBC12E39-E405-42D5-92AC-C54EE806EA26}">
      <dgm:prSet/>
      <dgm:spPr/>
      <dgm:t>
        <a:bodyPr/>
        <a:lstStyle/>
        <a:p>
          <a:r>
            <a:rPr lang="en-US" dirty="0"/>
            <a:t>Samples to be sent are: </a:t>
          </a:r>
          <a:r>
            <a:rPr lang="en-US" b="1" dirty="0"/>
            <a:t>upper respiratory tract samples </a:t>
          </a:r>
          <a:r>
            <a:rPr lang="en-US" dirty="0"/>
            <a:t>(nasopharyngeal and oropharyngeal swabs in universal transport medium) or </a:t>
          </a:r>
          <a:r>
            <a:rPr lang="en-US" b="1" dirty="0"/>
            <a:t>lower respiratory tract samples </a:t>
          </a:r>
          <a:r>
            <a:rPr lang="en-US" dirty="0"/>
            <a:t>if possible (</a:t>
          </a:r>
          <a:r>
            <a:rPr lang="en-US" b="1" dirty="0"/>
            <a:t>sputum</a:t>
          </a:r>
          <a:r>
            <a:rPr lang="en-US" dirty="0"/>
            <a:t>, tracheal aspirates, bronchoalveolar lavage fluid). Saliva may be used when directive is in place</a:t>
          </a:r>
        </a:p>
      </dgm:t>
    </dgm:pt>
    <dgm:pt modelId="{32198F08-8925-466B-972A-456C227B932E}" type="parTrans" cxnId="{96DAE98C-A139-4867-9B13-92912EB78359}">
      <dgm:prSet/>
      <dgm:spPr/>
      <dgm:t>
        <a:bodyPr/>
        <a:lstStyle/>
        <a:p>
          <a:endParaRPr lang="en-US"/>
        </a:p>
      </dgm:t>
    </dgm:pt>
    <dgm:pt modelId="{56BFB09B-AC5C-4300-BCDA-1EB2A1245926}" type="sibTrans" cxnId="{96DAE98C-A139-4867-9B13-92912EB78359}">
      <dgm:prSet/>
      <dgm:spPr/>
      <dgm:t>
        <a:bodyPr/>
        <a:lstStyle/>
        <a:p>
          <a:endParaRPr lang="en-US"/>
        </a:p>
      </dgm:t>
    </dgm:pt>
    <dgm:pt modelId="{ED389E4F-98F8-405B-BB4D-E71A7243553A}" type="pres">
      <dgm:prSet presAssocID="{EFCB7515-357E-45E8-A730-250110952D86}" presName="root" presStyleCnt="0">
        <dgm:presLayoutVars>
          <dgm:dir/>
          <dgm:resizeHandles val="exact"/>
        </dgm:presLayoutVars>
      </dgm:prSet>
      <dgm:spPr/>
    </dgm:pt>
    <dgm:pt modelId="{1F679327-9CB4-4A37-A248-330CF42544B4}" type="pres">
      <dgm:prSet presAssocID="{11C2F52A-3CC6-429C-A3DE-035CFEE754D8}" presName="compNode" presStyleCnt="0"/>
      <dgm:spPr/>
    </dgm:pt>
    <dgm:pt modelId="{4D75B015-0D14-45AB-94F1-862ADC1068B6}" type="pres">
      <dgm:prSet presAssocID="{11C2F52A-3CC6-429C-A3DE-035CFEE754D8}" presName="bgRect" presStyleLbl="bgShp" presStyleIdx="0" presStyleCnt="3"/>
      <dgm:spPr/>
    </dgm:pt>
    <dgm:pt modelId="{8FC3CA40-DF6E-41D3-8FCB-42E86E4B459B}" type="pres">
      <dgm:prSet presAssocID="{11C2F52A-3CC6-429C-A3DE-035CFEE754D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CCF1BA8F-7EED-489E-8F84-710F6A51654C}" type="pres">
      <dgm:prSet presAssocID="{11C2F52A-3CC6-429C-A3DE-035CFEE754D8}" presName="spaceRect" presStyleCnt="0"/>
      <dgm:spPr/>
    </dgm:pt>
    <dgm:pt modelId="{86A0209E-44A5-4411-80F2-6D6D95848BF1}" type="pres">
      <dgm:prSet presAssocID="{11C2F52A-3CC6-429C-A3DE-035CFEE754D8}" presName="parTx" presStyleLbl="revTx" presStyleIdx="0" presStyleCnt="3">
        <dgm:presLayoutVars>
          <dgm:chMax val="0"/>
          <dgm:chPref val="0"/>
        </dgm:presLayoutVars>
      </dgm:prSet>
      <dgm:spPr/>
    </dgm:pt>
    <dgm:pt modelId="{18EC7A9A-1E24-446F-A007-9E667E929779}" type="pres">
      <dgm:prSet presAssocID="{DF89BB6E-0A37-4610-B33D-AD88948BBA02}" presName="sibTrans" presStyleCnt="0"/>
      <dgm:spPr/>
    </dgm:pt>
    <dgm:pt modelId="{605857C0-A30E-4177-8EA6-6AC2B809FE8E}" type="pres">
      <dgm:prSet presAssocID="{5F5F9B25-9A8C-4429-91C9-8B5BD1385C37}" presName="compNode" presStyleCnt="0"/>
      <dgm:spPr/>
    </dgm:pt>
    <dgm:pt modelId="{D8E1A3A4-F805-4BBF-B258-99EC602C28BE}" type="pres">
      <dgm:prSet presAssocID="{5F5F9B25-9A8C-4429-91C9-8B5BD1385C37}" presName="bgRect" presStyleLbl="bgShp" presStyleIdx="1" presStyleCnt="3"/>
      <dgm:spPr>
        <a:solidFill>
          <a:schemeClr val="bg1">
            <a:lumMod val="65000"/>
          </a:schemeClr>
        </a:solidFill>
      </dgm:spPr>
    </dgm:pt>
    <dgm:pt modelId="{1C7F60FA-21D0-4CF1-8CA7-0A243AB1425E}" type="pres">
      <dgm:prSet presAssocID="{5F5F9B25-9A8C-4429-91C9-8B5BD1385C3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uture"/>
        </a:ext>
      </dgm:extLst>
    </dgm:pt>
    <dgm:pt modelId="{BAB9EBF3-71EE-476E-A396-AB95E00E5371}" type="pres">
      <dgm:prSet presAssocID="{5F5F9B25-9A8C-4429-91C9-8B5BD1385C37}" presName="spaceRect" presStyleCnt="0"/>
      <dgm:spPr/>
    </dgm:pt>
    <dgm:pt modelId="{59F80FEE-4890-4FCA-A854-F7EDD191C5E1}" type="pres">
      <dgm:prSet presAssocID="{5F5F9B25-9A8C-4429-91C9-8B5BD1385C37}" presName="parTx" presStyleLbl="revTx" presStyleIdx="1" presStyleCnt="3">
        <dgm:presLayoutVars>
          <dgm:chMax val="0"/>
          <dgm:chPref val="0"/>
        </dgm:presLayoutVars>
      </dgm:prSet>
      <dgm:spPr/>
    </dgm:pt>
    <dgm:pt modelId="{26BBFC20-6050-4A0D-B5E7-8E05060B136D}" type="pres">
      <dgm:prSet presAssocID="{95531BD8-F3BE-4FE7-952F-1E3BFB8C7823}" presName="sibTrans" presStyleCnt="0"/>
      <dgm:spPr/>
    </dgm:pt>
    <dgm:pt modelId="{C715ABBC-BFDE-4D5A-9741-D7DE916F159D}" type="pres">
      <dgm:prSet presAssocID="{DBC12E39-E405-42D5-92AC-C54EE806EA26}" presName="compNode" presStyleCnt="0"/>
      <dgm:spPr/>
    </dgm:pt>
    <dgm:pt modelId="{B13CCFC8-EB91-455D-AAD1-26760B2C14F7}" type="pres">
      <dgm:prSet presAssocID="{DBC12E39-E405-42D5-92AC-C54EE806EA26}" presName="bgRect" presStyleLbl="bgShp" presStyleIdx="2" presStyleCnt="3"/>
      <dgm:spPr>
        <a:solidFill>
          <a:srgbClr val="005D28"/>
        </a:solidFill>
      </dgm:spPr>
    </dgm:pt>
    <dgm:pt modelId="{0AA00EF4-A5BB-4CCE-B379-BCDFEF350A88}" type="pres">
      <dgm:prSet presAssocID="{DBC12E39-E405-42D5-92AC-C54EE806EA2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18BE2B32-5A3A-4782-85C7-DE68E18508CD}" type="pres">
      <dgm:prSet presAssocID="{DBC12E39-E405-42D5-92AC-C54EE806EA26}" presName="spaceRect" presStyleCnt="0"/>
      <dgm:spPr/>
    </dgm:pt>
    <dgm:pt modelId="{EF375AD9-DF50-4CFD-ACF1-6BB3746F627B}" type="pres">
      <dgm:prSet presAssocID="{DBC12E39-E405-42D5-92AC-C54EE806EA26}" presName="parTx" presStyleLbl="revTx" presStyleIdx="2" presStyleCnt="3">
        <dgm:presLayoutVars>
          <dgm:chMax val="0"/>
          <dgm:chPref val="0"/>
        </dgm:presLayoutVars>
      </dgm:prSet>
      <dgm:spPr/>
    </dgm:pt>
  </dgm:ptLst>
  <dgm:cxnLst>
    <dgm:cxn modelId="{A7166004-7E92-4823-A2B9-951AF0E738FA}" type="presOf" srcId="{5F5F9B25-9A8C-4429-91C9-8B5BD1385C37}" destId="{59F80FEE-4890-4FCA-A854-F7EDD191C5E1}" srcOrd="0" destOrd="0" presId="urn:microsoft.com/office/officeart/2018/2/layout/IconVerticalSolidList"/>
    <dgm:cxn modelId="{4859930B-5FCF-4277-8C34-ED50C05C4498}" type="presOf" srcId="{11C2F52A-3CC6-429C-A3DE-035CFEE754D8}" destId="{86A0209E-44A5-4411-80F2-6D6D95848BF1}" srcOrd="0" destOrd="0" presId="urn:microsoft.com/office/officeart/2018/2/layout/IconVerticalSolidList"/>
    <dgm:cxn modelId="{6399AE37-FD6B-4565-A4DC-F014DF8A6BCF}" type="presOf" srcId="{EFCB7515-357E-45E8-A730-250110952D86}" destId="{ED389E4F-98F8-405B-BB4D-E71A7243553A}" srcOrd="0" destOrd="0" presId="urn:microsoft.com/office/officeart/2018/2/layout/IconVerticalSolidList"/>
    <dgm:cxn modelId="{1C9C0B4C-9D5D-4420-9BE1-ED0B38FD11E6}" srcId="{EFCB7515-357E-45E8-A730-250110952D86}" destId="{11C2F52A-3CC6-429C-A3DE-035CFEE754D8}" srcOrd="0" destOrd="0" parTransId="{41CA9468-CD28-4E39-AD6F-F6FB39732989}" sibTransId="{DF89BB6E-0A37-4610-B33D-AD88948BBA02}"/>
    <dgm:cxn modelId="{96DAE98C-A139-4867-9B13-92912EB78359}" srcId="{EFCB7515-357E-45E8-A730-250110952D86}" destId="{DBC12E39-E405-42D5-92AC-C54EE806EA26}" srcOrd="2" destOrd="0" parTransId="{32198F08-8925-466B-972A-456C227B932E}" sibTransId="{56BFB09B-AC5C-4300-BCDA-1EB2A1245926}"/>
    <dgm:cxn modelId="{A100A0C2-EC81-421A-A60D-C59CE223FEB0}" type="presOf" srcId="{DBC12E39-E405-42D5-92AC-C54EE806EA26}" destId="{EF375AD9-DF50-4CFD-ACF1-6BB3746F627B}" srcOrd="0" destOrd="0" presId="urn:microsoft.com/office/officeart/2018/2/layout/IconVerticalSolidList"/>
    <dgm:cxn modelId="{6FD951C7-CBF5-49FB-AC0C-BC793AC148A6}" srcId="{EFCB7515-357E-45E8-A730-250110952D86}" destId="{5F5F9B25-9A8C-4429-91C9-8B5BD1385C37}" srcOrd="1" destOrd="0" parTransId="{30A1B7E9-3D5E-49D0-8438-1FBE3632B032}" sibTransId="{95531BD8-F3BE-4FE7-952F-1E3BFB8C7823}"/>
    <dgm:cxn modelId="{07FC9941-DDDD-4F1E-923A-634182E4BF71}" type="presParOf" srcId="{ED389E4F-98F8-405B-BB4D-E71A7243553A}" destId="{1F679327-9CB4-4A37-A248-330CF42544B4}" srcOrd="0" destOrd="0" presId="urn:microsoft.com/office/officeart/2018/2/layout/IconVerticalSolidList"/>
    <dgm:cxn modelId="{C8AF4BF9-E74B-4608-AA7F-61E2396D46EF}" type="presParOf" srcId="{1F679327-9CB4-4A37-A248-330CF42544B4}" destId="{4D75B015-0D14-45AB-94F1-862ADC1068B6}" srcOrd="0" destOrd="0" presId="urn:microsoft.com/office/officeart/2018/2/layout/IconVerticalSolidList"/>
    <dgm:cxn modelId="{668FD2E2-B1C9-4121-A5F4-E15266F90862}" type="presParOf" srcId="{1F679327-9CB4-4A37-A248-330CF42544B4}" destId="{8FC3CA40-DF6E-41D3-8FCB-42E86E4B459B}" srcOrd="1" destOrd="0" presId="urn:microsoft.com/office/officeart/2018/2/layout/IconVerticalSolidList"/>
    <dgm:cxn modelId="{BFA6AE98-1695-4098-8586-01D69FD542B2}" type="presParOf" srcId="{1F679327-9CB4-4A37-A248-330CF42544B4}" destId="{CCF1BA8F-7EED-489E-8F84-710F6A51654C}" srcOrd="2" destOrd="0" presId="urn:microsoft.com/office/officeart/2018/2/layout/IconVerticalSolidList"/>
    <dgm:cxn modelId="{5C66D9CA-5080-4286-9EE0-49417758E1D3}" type="presParOf" srcId="{1F679327-9CB4-4A37-A248-330CF42544B4}" destId="{86A0209E-44A5-4411-80F2-6D6D95848BF1}" srcOrd="3" destOrd="0" presId="urn:microsoft.com/office/officeart/2018/2/layout/IconVerticalSolidList"/>
    <dgm:cxn modelId="{C394D887-5C49-4332-A41C-F0B39BBA3C92}" type="presParOf" srcId="{ED389E4F-98F8-405B-BB4D-E71A7243553A}" destId="{18EC7A9A-1E24-446F-A007-9E667E929779}" srcOrd="1" destOrd="0" presId="urn:microsoft.com/office/officeart/2018/2/layout/IconVerticalSolidList"/>
    <dgm:cxn modelId="{B8094ADB-B7FF-492B-8296-F6179AA75F4B}" type="presParOf" srcId="{ED389E4F-98F8-405B-BB4D-E71A7243553A}" destId="{605857C0-A30E-4177-8EA6-6AC2B809FE8E}" srcOrd="2" destOrd="0" presId="urn:microsoft.com/office/officeart/2018/2/layout/IconVerticalSolidList"/>
    <dgm:cxn modelId="{BFE74023-3A0C-4AC6-9D4D-39EF6DFECE06}" type="presParOf" srcId="{605857C0-A30E-4177-8EA6-6AC2B809FE8E}" destId="{D8E1A3A4-F805-4BBF-B258-99EC602C28BE}" srcOrd="0" destOrd="0" presId="urn:microsoft.com/office/officeart/2018/2/layout/IconVerticalSolidList"/>
    <dgm:cxn modelId="{8B2E72EC-F449-4DA8-B1BE-35A52F7A06E4}" type="presParOf" srcId="{605857C0-A30E-4177-8EA6-6AC2B809FE8E}" destId="{1C7F60FA-21D0-4CF1-8CA7-0A243AB1425E}" srcOrd="1" destOrd="0" presId="urn:microsoft.com/office/officeart/2018/2/layout/IconVerticalSolidList"/>
    <dgm:cxn modelId="{1FE4EB2B-7628-4547-8EE8-D20CBDD176E7}" type="presParOf" srcId="{605857C0-A30E-4177-8EA6-6AC2B809FE8E}" destId="{BAB9EBF3-71EE-476E-A396-AB95E00E5371}" srcOrd="2" destOrd="0" presId="urn:microsoft.com/office/officeart/2018/2/layout/IconVerticalSolidList"/>
    <dgm:cxn modelId="{88541BFB-0F78-446A-9FD1-F54D6FA1AD7F}" type="presParOf" srcId="{605857C0-A30E-4177-8EA6-6AC2B809FE8E}" destId="{59F80FEE-4890-4FCA-A854-F7EDD191C5E1}" srcOrd="3" destOrd="0" presId="urn:microsoft.com/office/officeart/2018/2/layout/IconVerticalSolidList"/>
    <dgm:cxn modelId="{DBFD81BD-459D-4B51-973D-5B767973DF86}" type="presParOf" srcId="{ED389E4F-98F8-405B-BB4D-E71A7243553A}" destId="{26BBFC20-6050-4A0D-B5E7-8E05060B136D}" srcOrd="3" destOrd="0" presId="urn:microsoft.com/office/officeart/2018/2/layout/IconVerticalSolidList"/>
    <dgm:cxn modelId="{CD1509A4-B8DA-4AA4-A814-3B0291317318}" type="presParOf" srcId="{ED389E4F-98F8-405B-BB4D-E71A7243553A}" destId="{C715ABBC-BFDE-4D5A-9741-D7DE916F159D}" srcOrd="4" destOrd="0" presId="urn:microsoft.com/office/officeart/2018/2/layout/IconVerticalSolidList"/>
    <dgm:cxn modelId="{E33F58DE-AD34-4747-97B4-5277768183F9}" type="presParOf" srcId="{C715ABBC-BFDE-4D5A-9741-D7DE916F159D}" destId="{B13CCFC8-EB91-455D-AAD1-26760B2C14F7}" srcOrd="0" destOrd="0" presId="urn:microsoft.com/office/officeart/2018/2/layout/IconVerticalSolidList"/>
    <dgm:cxn modelId="{6CBC3536-543D-41D2-946D-760D88C949EC}" type="presParOf" srcId="{C715ABBC-BFDE-4D5A-9741-D7DE916F159D}" destId="{0AA00EF4-A5BB-4CCE-B379-BCDFEF350A88}" srcOrd="1" destOrd="0" presId="urn:microsoft.com/office/officeart/2018/2/layout/IconVerticalSolidList"/>
    <dgm:cxn modelId="{6C59416C-0C10-43AB-B57F-225672E4B28A}" type="presParOf" srcId="{C715ABBC-BFDE-4D5A-9741-D7DE916F159D}" destId="{18BE2B32-5A3A-4782-85C7-DE68E18508CD}" srcOrd="2" destOrd="0" presId="urn:microsoft.com/office/officeart/2018/2/layout/IconVerticalSolidList"/>
    <dgm:cxn modelId="{4C37C232-75BA-4B05-B5AC-39E9B4C5DD4C}" type="presParOf" srcId="{C715ABBC-BFDE-4D5A-9741-D7DE916F159D}" destId="{EF375AD9-DF50-4CFD-ACF1-6BB3746F627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29BEBB-D8EC-49C0-9E87-15F2697F3F2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A9AE884-F074-4ADA-A668-121CBE6DCA67}">
      <dgm:prSet/>
      <dgm:spPr/>
      <dgm:t>
        <a:bodyPr/>
        <a:lstStyle/>
        <a:p>
          <a:r>
            <a:rPr lang="en-ZA"/>
            <a:t>Limited workup depending on the specific presentation</a:t>
          </a:r>
          <a:endParaRPr lang="en-US"/>
        </a:p>
      </dgm:t>
    </dgm:pt>
    <dgm:pt modelId="{F3F0B9FE-A4CF-4213-9F82-742CA6F8AE4C}" type="parTrans" cxnId="{D0406C78-8F7E-4149-992A-9B449C626EAD}">
      <dgm:prSet/>
      <dgm:spPr/>
      <dgm:t>
        <a:bodyPr/>
        <a:lstStyle/>
        <a:p>
          <a:endParaRPr lang="en-US"/>
        </a:p>
      </dgm:t>
    </dgm:pt>
    <dgm:pt modelId="{1EEF9117-0F8D-4634-B287-19175D259732}" type="sibTrans" cxnId="{D0406C78-8F7E-4149-992A-9B449C626EAD}">
      <dgm:prSet/>
      <dgm:spPr/>
      <dgm:t>
        <a:bodyPr/>
        <a:lstStyle/>
        <a:p>
          <a:endParaRPr lang="en-US"/>
        </a:p>
      </dgm:t>
    </dgm:pt>
    <dgm:pt modelId="{0F978287-A00E-4F47-9A81-82F89162EA12}">
      <dgm:prSet/>
      <dgm:spPr/>
      <dgm:t>
        <a:bodyPr/>
        <a:lstStyle/>
        <a:p>
          <a:r>
            <a:rPr lang="en-ZA"/>
            <a:t>HIV test</a:t>
          </a:r>
          <a:endParaRPr lang="en-US"/>
        </a:p>
      </dgm:t>
    </dgm:pt>
    <dgm:pt modelId="{1300B070-6B20-4B96-81DC-DA1EA784BF3A}" type="parTrans" cxnId="{F1F448AA-2C7C-4FA9-9C63-795003B44F4F}">
      <dgm:prSet/>
      <dgm:spPr/>
      <dgm:t>
        <a:bodyPr/>
        <a:lstStyle/>
        <a:p>
          <a:endParaRPr lang="en-US"/>
        </a:p>
      </dgm:t>
    </dgm:pt>
    <dgm:pt modelId="{B51DF6A9-3D59-45F2-B381-3C3A80B089D1}" type="sibTrans" cxnId="{F1F448AA-2C7C-4FA9-9C63-795003B44F4F}">
      <dgm:prSet/>
      <dgm:spPr/>
      <dgm:t>
        <a:bodyPr/>
        <a:lstStyle/>
        <a:p>
          <a:endParaRPr lang="en-US"/>
        </a:p>
      </dgm:t>
    </dgm:pt>
    <dgm:pt modelId="{CE33C0A2-CA86-4F2B-8A7F-AA1A3B75D02E}">
      <dgm:prSet/>
      <dgm:spPr/>
      <dgm:t>
        <a:bodyPr/>
        <a:lstStyle/>
        <a:p>
          <a:r>
            <a:rPr lang="en-ZA"/>
            <a:t>Sputum GeneXpert MTB/RIF Ultra if patient is HIV positive and is coughing </a:t>
          </a:r>
          <a:endParaRPr lang="en-US"/>
        </a:p>
      </dgm:t>
    </dgm:pt>
    <dgm:pt modelId="{CE929FB5-794A-41E6-BE5B-81DAB8D73B90}" type="parTrans" cxnId="{8A53A661-92A7-4028-BC75-EC1C3ADB5C02}">
      <dgm:prSet/>
      <dgm:spPr/>
      <dgm:t>
        <a:bodyPr/>
        <a:lstStyle/>
        <a:p>
          <a:endParaRPr lang="en-US"/>
        </a:p>
      </dgm:t>
    </dgm:pt>
    <dgm:pt modelId="{9F69E890-3651-4600-AFE8-5AA254C50482}" type="sibTrans" cxnId="{8A53A661-92A7-4028-BC75-EC1C3ADB5C02}">
      <dgm:prSet/>
      <dgm:spPr/>
      <dgm:t>
        <a:bodyPr/>
        <a:lstStyle/>
        <a:p>
          <a:endParaRPr lang="en-US"/>
        </a:p>
      </dgm:t>
    </dgm:pt>
    <dgm:pt modelId="{C708F6C1-8B24-4BC7-8F6B-0CBF1BE13B40}">
      <dgm:prSet/>
      <dgm:spPr/>
      <dgm:t>
        <a:bodyPr/>
        <a:lstStyle/>
        <a:p>
          <a:r>
            <a:rPr lang="en-ZA"/>
            <a:t>If HIV negative, TB test may be done if the individual is a close contact of a TB patient</a:t>
          </a:r>
          <a:endParaRPr lang="en-US"/>
        </a:p>
      </dgm:t>
    </dgm:pt>
    <dgm:pt modelId="{624C69C7-7709-4677-BD66-FCA7F1B79971}" type="parTrans" cxnId="{6FCD271D-D4EB-4DE2-A410-80EBF30E22B0}">
      <dgm:prSet/>
      <dgm:spPr/>
      <dgm:t>
        <a:bodyPr/>
        <a:lstStyle/>
        <a:p>
          <a:endParaRPr lang="en-US"/>
        </a:p>
      </dgm:t>
    </dgm:pt>
    <dgm:pt modelId="{E4489EC5-40B0-4DEF-9F7C-D6373C209A93}" type="sibTrans" cxnId="{6FCD271D-D4EB-4DE2-A410-80EBF30E22B0}">
      <dgm:prSet/>
      <dgm:spPr/>
      <dgm:t>
        <a:bodyPr/>
        <a:lstStyle/>
        <a:p>
          <a:endParaRPr lang="en-US"/>
        </a:p>
      </dgm:t>
    </dgm:pt>
    <dgm:pt modelId="{AA8087D7-10DB-4746-8357-32AAE840B35A}" type="pres">
      <dgm:prSet presAssocID="{1429BEBB-D8EC-49C0-9E87-15F2697F3F20}" presName="root" presStyleCnt="0">
        <dgm:presLayoutVars>
          <dgm:dir/>
          <dgm:resizeHandles val="exact"/>
        </dgm:presLayoutVars>
      </dgm:prSet>
      <dgm:spPr/>
    </dgm:pt>
    <dgm:pt modelId="{2866832C-AF2E-4FB0-94EC-4E6EA0D2733D}" type="pres">
      <dgm:prSet presAssocID="{FA9AE884-F074-4ADA-A668-121CBE6DCA67}" presName="compNode" presStyleCnt="0"/>
      <dgm:spPr/>
    </dgm:pt>
    <dgm:pt modelId="{F0E735B6-F5AB-4A76-BC0B-4D9773EC6B11}" type="pres">
      <dgm:prSet presAssocID="{FA9AE884-F074-4ADA-A668-121CBE6DCA67}" presName="bgRect" presStyleLbl="bgShp" presStyleIdx="0" presStyleCnt="4"/>
      <dgm:spPr/>
    </dgm:pt>
    <dgm:pt modelId="{87CE89A8-11CD-4EE8-B547-0C7CF128FF32}" type="pres">
      <dgm:prSet presAssocID="{FA9AE884-F074-4ADA-A668-121CBE6DCA6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08C50FAA-06E0-4C54-BF36-5B7506910E45}" type="pres">
      <dgm:prSet presAssocID="{FA9AE884-F074-4ADA-A668-121CBE6DCA67}" presName="spaceRect" presStyleCnt="0"/>
      <dgm:spPr/>
    </dgm:pt>
    <dgm:pt modelId="{769A87D5-6AC1-4500-BC3B-635C2F6A3B27}" type="pres">
      <dgm:prSet presAssocID="{FA9AE884-F074-4ADA-A668-121CBE6DCA67}" presName="parTx" presStyleLbl="revTx" presStyleIdx="0" presStyleCnt="4">
        <dgm:presLayoutVars>
          <dgm:chMax val="0"/>
          <dgm:chPref val="0"/>
        </dgm:presLayoutVars>
      </dgm:prSet>
      <dgm:spPr/>
    </dgm:pt>
    <dgm:pt modelId="{E982D258-F2AF-4E90-A8EA-68E5E4139345}" type="pres">
      <dgm:prSet presAssocID="{1EEF9117-0F8D-4634-B287-19175D259732}" presName="sibTrans" presStyleCnt="0"/>
      <dgm:spPr/>
    </dgm:pt>
    <dgm:pt modelId="{86F6DF46-AFF7-4E60-8699-B4653D5DA4B0}" type="pres">
      <dgm:prSet presAssocID="{0F978287-A00E-4F47-9A81-82F89162EA12}" presName="compNode" presStyleCnt="0"/>
      <dgm:spPr/>
    </dgm:pt>
    <dgm:pt modelId="{72754BEA-A3F0-49C6-95AE-2B07D5ED9AB3}" type="pres">
      <dgm:prSet presAssocID="{0F978287-A00E-4F47-9A81-82F89162EA12}" presName="bgRect" presStyleLbl="bgShp" presStyleIdx="1" presStyleCnt="4"/>
      <dgm:spPr/>
    </dgm:pt>
    <dgm:pt modelId="{2590F639-25D1-4DC5-83CF-4CCE1D74DCDC}" type="pres">
      <dgm:prSet presAssocID="{0F978287-A00E-4F47-9A81-82F89162EA1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AF8C332-81ED-4F25-BD1A-47AC74147D64}" type="pres">
      <dgm:prSet presAssocID="{0F978287-A00E-4F47-9A81-82F89162EA12}" presName="spaceRect" presStyleCnt="0"/>
      <dgm:spPr/>
    </dgm:pt>
    <dgm:pt modelId="{CBB735B8-75C8-40A6-99A9-872F18BB0640}" type="pres">
      <dgm:prSet presAssocID="{0F978287-A00E-4F47-9A81-82F89162EA12}" presName="parTx" presStyleLbl="revTx" presStyleIdx="1" presStyleCnt="4">
        <dgm:presLayoutVars>
          <dgm:chMax val="0"/>
          <dgm:chPref val="0"/>
        </dgm:presLayoutVars>
      </dgm:prSet>
      <dgm:spPr/>
    </dgm:pt>
    <dgm:pt modelId="{16C5D13F-7B0F-48FF-AD7D-C15038830D89}" type="pres">
      <dgm:prSet presAssocID="{B51DF6A9-3D59-45F2-B381-3C3A80B089D1}" presName="sibTrans" presStyleCnt="0"/>
      <dgm:spPr/>
    </dgm:pt>
    <dgm:pt modelId="{13852CED-2F5F-448C-9BCA-1340655F8759}" type="pres">
      <dgm:prSet presAssocID="{CE33C0A2-CA86-4F2B-8A7F-AA1A3B75D02E}" presName="compNode" presStyleCnt="0"/>
      <dgm:spPr/>
    </dgm:pt>
    <dgm:pt modelId="{5E72E747-5AAE-41A3-8968-F5D4379AC5C0}" type="pres">
      <dgm:prSet presAssocID="{CE33C0A2-CA86-4F2B-8A7F-AA1A3B75D02E}" presName="bgRect" presStyleLbl="bgShp" presStyleIdx="2" presStyleCnt="4"/>
      <dgm:spPr/>
    </dgm:pt>
    <dgm:pt modelId="{F509B0AD-C5A1-46BE-B378-825A586A4786}" type="pres">
      <dgm:prSet presAssocID="{CE33C0A2-CA86-4F2B-8A7F-AA1A3B75D02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mbulance"/>
        </a:ext>
      </dgm:extLst>
    </dgm:pt>
    <dgm:pt modelId="{8FBD4425-D3C9-43E8-BC8B-94C5AE649BDD}" type="pres">
      <dgm:prSet presAssocID="{CE33C0A2-CA86-4F2B-8A7F-AA1A3B75D02E}" presName="spaceRect" presStyleCnt="0"/>
      <dgm:spPr/>
    </dgm:pt>
    <dgm:pt modelId="{FFE1E2C2-D803-435B-8346-E00B3FED7ACC}" type="pres">
      <dgm:prSet presAssocID="{CE33C0A2-CA86-4F2B-8A7F-AA1A3B75D02E}" presName="parTx" presStyleLbl="revTx" presStyleIdx="2" presStyleCnt="4">
        <dgm:presLayoutVars>
          <dgm:chMax val="0"/>
          <dgm:chPref val="0"/>
        </dgm:presLayoutVars>
      </dgm:prSet>
      <dgm:spPr/>
    </dgm:pt>
    <dgm:pt modelId="{02306B74-F1EB-4B15-95BA-1539E29585A1}" type="pres">
      <dgm:prSet presAssocID="{9F69E890-3651-4600-AFE8-5AA254C50482}" presName="sibTrans" presStyleCnt="0"/>
      <dgm:spPr/>
    </dgm:pt>
    <dgm:pt modelId="{A072C587-1A73-4725-9F27-FF8975357023}" type="pres">
      <dgm:prSet presAssocID="{C708F6C1-8B24-4BC7-8F6B-0CBF1BE13B40}" presName="compNode" presStyleCnt="0"/>
      <dgm:spPr/>
    </dgm:pt>
    <dgm:pt modelId="{14CBD745-631C-4B45-B78C-41D3B703676F}" type="pres">
      <dgm:prSet presAssocID="{C708F6C1-8B24-4BC7-8F6B-0CBF1BE13B40}" presName="bgRect" presStyleLbl="bgShp" presStyleIdx="3" presStyleCnt="4"/>
      <dgm:spPr/>
    </dgm:pt>
    <dgm:pt modelId="{6D7550AE-69B2-45C6-8099-249664E0E5C7}" type="pres">
      <dgm:prSet presAssocID="{C708F6C1-8B24-4BC7-8F6B-0CBF1BE13B4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rst Aid Kit"/>
        </a:ext>
      </dgm:extLst>
    </dgm:pt>
    <dgm:pt modelId="{2587D697-4D74-4A5A-89F9-CFC916D184D3}" type="pres">
      <dgm:prSet presAssocID="{C708F6C1-8B24-4BC7-8F6B-0CBF1BE13B40}" presName="spaceRect" presStyleCnt="0"/>
      <dgm:spPr/>
    </dgm:pt>
    <dgm:pt modelId="{2B42B419-8C2D-4B10-A064-875B9866AE18}" type="pres">
      <dgm:prSet presAssocID="{C708F6C1-8B24-4BC7-8F6B-0CBF1BE13B40}" presName="parTx" presStyleLbl="revTx" presStyleIdx="3" presStyleCnt="4">
        <dgm:presLayoutVars>
          <dgm:chMax val="0"/>
          <dgm:chPref val="0"/>
        </dgm:presLayoutVars>
      </dgm:prSet>
      <dgm:spPr/>
    </dgm:pt>
  </dgm:ptLst>
  <dgm:cxnLst>
    <dgm:cxn modelId="{83CA5D1B-5830-441C-8BC1-139DB887FBDA}" type="presOf" srcId="{C708F6C1-8B24-4BC7-8F6B-0CBF1BE13B40}" destId="{2B42B419-8C2D-4B10-A064-875B9866AE18}" srcOrd="0" destOrd="0" presId="urn:microsoft.com/office/officeart/2018/2/layout/IconVerticalSolidList"/>
    <dgm:cxn modelId="{6FCD271D-D4EB-4DE2-A410-80EBF30E22B0}" srcId="{1429BEBB-D8EC-49C0-9E87-15F2697F3F20}" destId="{C708F6C1-8B24-4BC7-8F6B-0CBF1BE13B40}" srcOrd="3" destOrd="0" parTransId="{624C69C7-7709-4677-BD66-FCA7F1B79971}" sibTransId="{E4489EC5-40B0-4DEF-9F7C-D6373C209A93}"/>
    <dgm:cxn modelId="{BF8BBB1E-2754-433B-A31D-E296FB1A10D1}" type="presOf" srcId="{FA9AE884-F074-4ADA-A668-121CBE6DCA67}" destId="{769A87D5-6AC1-4500-BC3B-635C2F6A3B27}" srcOrd="0" destOrd="0" presId="urn:microsoft.com/office/officeart/2018/2/layout/IconVerticalSolidList"/>
    <dgm:cxn modelId="{8A53A661-92A7-4028-BC75-EC1C3ADB5C02}" srcId="{1429BEBB-D8EC-49C0-9E87-15F2697F3F20}" destId="{CE33C0A2-CA86-4F2B-8A7F-AA1A3B75D02E}" srcOrd="2" destOrd="0" parTransId="{CE929FB5-794A-41E6-BE5B-81DAB8D73B90}" sibTransId="{9F69E890-3651-4600-AFE8-5AA254C50482}"/>
    <dgm:cxn modelId="{D0406C78-8F7E-4149-992A-9B449C626EAD}" srcId="{1429BEBB-D8EC-49C0-9E87-15F2697F3F20}" destId="{FA9AE884-F074-4ADA-A668-121CBE6DCA67}" srcOrd="0" destOrd="0" parTransId="{F3F0B9FE-A4CF-4213-9F82-742CA6F8AE4C}" sibTransId="{1EEF9117-0F8D-4634-B287-19175D259732}"/>
    <dgm:cxn modelId="{D85D4191-9991-4A82-8459-32218D29BC97}" type="presOf" srcId="{0F978287-A00E-4F47-9A81-82F89162EA12}" destId="{CBB735B8-75C8-40A6-99A9-872F18BB0640}" srcOrd="0" destOrd="0" presId="urn:microsoft.com/office/officeart/2018/2/layout/IconVerticalSolidList"/>
    <dgm:cxn modelId="{DD1C1FA5-695C-416D-AF46-CD3795ACFE78}" type="presOf" srcId="{CE33C0A2-CA86-4F2B-8A7F-AA1A3B75D02E}" destId="{FFE1E2C2-D803-435B-8346-E00B3FED7ACC}" srcOrd="0" destOrd="0" presId="urn:microsoft.com/office/officeart/2018/2/layout/IconVerticalSolidList"/>
    <dgm:cxn modelId="{F1F448AA-2C7C-4FA9-9C63-795003B44F4F}" srcId="{1429BEBB-D8EC-49C0-9E87-15F2697F3F20}" destId="{0F978287-A00E-4F47-9A81-82F89162EA12}" srcOrd="1" destOrd="0" parTransId="{1300B070-6B20-4B96-81DC-DA1EA784BF3A}" sibTransId="{B51DF6A9-3D59-45F2-B381-3C3A80B089D1}"/>
    <dgm:cxn modelId="{25A9BEB7-A8FD-441E-9F43-2FBB00579913}" type="presOf" srcId="{1429BEBB-D8EC-49C0-9E87-15F2697F3F20}" destId="{AA8087D7-10DB-4746-8357-32AAE840B35A}" srcOrd="0" destOrd="0" presId="urn:microsoft.com/office/officeart/2018/2/layout/IconVerticalSolidList"/>
    <dgm:cxn modelId="{5B9C0697-D727-4144-911E-648406D05216}" type="presParOf" srcId="{AA8087D7-10DB-4746-8357-32AAE840B35A}" destId="{2866832C-AF2E-4FB0-94EC-4E6EA0D2733D}" srcOrd="0" destOrd="0" presId="urn:microsoft.com/office/officeart/2018/2/layout/IconVerticalSolidList"/>
    <dgm:cxn modelId="{97F4C0DC-31A2-41A9-8963-2D4E89472468}" type="presParOf" srcId="{2866832C-AF2E-4FB0-94EC-4E6EA0D2733D}" destId="{F0E735B6-F5AB-4A76-BC0B-4D9773EC6B11}" srcOrd="0" destOrd="0" presId="urn:microsoft.com/office/officeart/2018/2/layout/IconVerticalSolidList"/>
    <dgm:cxn modelId="{4CFBBBB3-12B9-4EF3-AF72-73DD241C564F}" type="presParOf" srcId="{2866832C-AF2E-4FB0-94EC-4E6EA0D2733D}" destId="{87CE89A8-11CD-4EE8-B547-0C7CF128FF32}" srcOrd="1" destOrd="0" presId="urn:microsoft.com/office/officeart/2018/2/layout/IconVerticalSolidList"/>
    <dgm:cxn modelId="{697EDE10-1778-4FBA-9A1E-3645968212C7}" type="presParOf" srcId="{2866832C-AF2E-4FB0-94EC-4E6EA0D2733D}" destId="{08C50FAA-06E0-4C54-BF36-5B7506910E45}" srcOrd="2" destOrd="0" presId="urn:microsoft.com/office/officeart/2018/2/layout/IconVerticalSolidList"/>
    <dgm:cxn modelId="{0376D036-1E26-45A2-93CF-574E74C36313}" type="presParOf" srcId="{2866832C-AF2E-4FB0-94EC-4E6EA0D2733D}" destId="{769A87D5-6AC1-4500-BC3B-635C2F6A3B27}" srcOrd="3" destOrd="0" presId="urn:microsoft.com/office/officeart/2018/2/layout/IconVerticalSolidList"/>
    <dgm:cxn modelId="{321C77D8-D762-41E1-88F5-731745E40FBD}" type="presParOf" srcId="{AA8087D7-10DB-4746-8357-32AAE840B35A}" destId="{E982D258-F2AF-4E90-A8EA-68E5E4139345}" srcOrd="1" destOrd="0" presId="urn:microsoft.com/office/officeart/2018/2/layout/IconVerticalSolidList"/>
    <dgm:cxn modelId="{6F9FB866-D74F-4DBF-B652-4490955412B9}" type="presParOf" srcId="{AA8087D7-10DB-4746-8357-32AAE840B35A}" destId="{86F6DF46-AFF7-4E60-8699-B4653D5DA4B0}" srcOrd="2" destOrd="0" presId="urn:microsoft.com/office/officeart/2018/2/layout/IconVerticalSolidList"/>
    <dgm:cxn modelId="{F334AEDB-C720-47CE-B97B-B9820B9EE69C}" type="presParOf" srcId="{86F6DF46-AFF7-4E60-8699-B4653D5DA4B0}" destId="{72754BEA-A3F0-49C6-95AE-2B07D5ED9AB3}" srcOrd="0" destOrd="0" presId="urn:microsoft.com/office/officeart/2018/2/layout/IconVerticalSolidList"/>
    <dgm:cxn modelId="{4A4864FC-B118-4061-AFBA-1C2849833A5E}" type="presParOf" srcId="{86F6DF46-AFF7-4E60-8699-B4653D5DA4B0}" destId="{2590F639-25D1-4DC5-83CF-4CCE1D74DCDC}" srcOrd="1" destOrd="0" presId="urn:microsoft.com/office/officeart/2018/2/layout/IconVerticalSolidList"/>
    <dgm:cxn modelId="{90A115C0-0DB8-45A3-AEB9-B5E20D1CB073}" type="presParOf" srcId="{86F6DF46-AFF7-4E60-8699-B4653D5DA4B0}" destId="{2AF8C332-81ED-4F25-BD1A-47AC74147D64}" srcOrd="2" destOrd="0" presId="urn:microsoft.com/office/officeart/2018/2/layout/IconVerticalSolidList"/>
    <dgm:cxn modelId="{49993E95-9A07-4182-8937-C807706B5F24}" type="presParOf" srcId="{86F6DF46-AFF7-4E60-8699-B4653D5DA4B0}" destId="{CBB735B8-75C8-40A6-99A9-872F18BB0640}" srcOrd="3" destOrd="0" presId="urn:microsoft.com/office/officeart/2018/2/layout/IconVerticalSolidList"/>
    <dgm:cxn modelId="{01DD72CB-ED19-42B2-AA86-94E374CDC424}" type="presParOf" srcId="{AA8087D7-10DB-4746-8357-32AAE840B35A}" destId="{16C5D13F-7B0F-48FF-AD7D-C15038830D89}" srcOrd="3" destOrd="0" presId="urn:microsoft.com/office/officeart/2018/2/layout/IconVerticalSolidList"/>
    <dgm:cxn modelId="{55FE78E6-F5B0-49A8-B373-B923B801299D}" type="presParOf" srcId="{AA8087D7-10DB-4746-8357-32AAE840B35A}" destId="{13852CED-2F5F-448C-9BCA-1340655F8759}" srcOrd="4" destOrd="0" presId="urn:microsoft.com/office/officeart/2018/2/layout/IconVerticalSolidList"/>
    <dgm:cxn modelId="{B29A3C88-0B60-4A52-B1FA-B0DF7538CF25}" type="presParOf" srcId="{13852CED-2F5F-448C-9BCA-1340655F8759}" destId="{5E72E747-5AAE-41A3-8968-F5D4379AC5C0}" srcOrd="0" destOrd="0" presId="urn:microsoft.com/office/officeart/2018/2/layout/IconVerticalSolidList"/>
    <dgm:cxn modelId="{ED63EBD6-99DE-4EB3-BE2F-A0C09395F5AE}" type="presParOf" srcId="{13852CED-2F5F-448C-9BCA-1340655F8759}" destId="{F509B0AD-C5A1-46BE-B378-825A586A4786}" srcOrd="1" destOrd="0" presId="urn:microsoft.com/office/officeart/2018/2/layout/IconVerticalSolidList"/>
    <dgm:cxn modelId="{790D148C-6572-4DF2-A91B-E3C5303949E3}" type="presParOf" srcId="{13852CED-2F5F-448C-9BCA-1340655F8759}" destId="{8FBD4425-D3C9-43E8-BC8B-94C5AE649BDD}" srcOrd="2" destOrd="0" presId="urn:microsoft.com/office/officeart/2018/2/layout/IconVerticalSolidList"/>
    <dgm:cxn modelId="{624D23E2-9F79-436C-AD49-F92266516FAC}" type="presParOf" srcId="{13852CED-2F5F-448C-9BCA-1340655F8759}" destId="{FFE1E2C2-D803-435B-8346-E00B3FED7ACC}" srcOrd="3" destOrd="0" presId="urn:microsoft.com/office/officeart/2018/2/layout/IconVerticalSolidList"/>
    <dgm:cxn modelId="{4DBAFB8B-548B-4C7C-8A41-E091716941E7}" type="presParOf" srcId="{AA8087D7-10DB-4746-8357-32AAE840B35A}" destId="{02306B74-F1EB-4B15-95BA-1539E29585A1}" srcOrd="5" destOrd="0" presId="urn:microsoft.com/office/officeart/2018/2/layout/IconVerticalSolidList"/>
    <dgm:cxn modelId="{DCE6EA96-4C82-4EA4-A5DC-DBD40E38A91A}" type="presParOf" srcId="{AA8087D7-10DB-4746-8357-32AAE840B35A}" destId="{A072C587-1A73-4725-9F27-FF8975357023}" srcOrd="6" destOrd="0" presId="urn:microsoft.com/office/officeart/2018/2/layout/IconVerticalSolidList"/>
    <dgm:cxn modelId="{104A06C5-F41B-4793-99B5-B41008D9CCD8}" type="presParOf" srcId="{A072C587-1A73-4725-9F27-FF8975357023}" destId="{14CBD745-631C-4B45-B78C-41D3B703676F}" srcOrd="0" destOrd="0" presId="urn:microsoft.com/office/officeart/2018/2/layout/IconVerticalSolidList"/>
    <dgm:cxn modelId="{CDEEA0A0-0E57-434D-9979-EDD2C65695E8}" type="presParOf" srcId="{A072C587-1A73-4725-9F27-FF8975357023}" destId="{6D7550AE-69B2-45C6-8099-249664E0E5C7}" srcOrd="1" destOrd="0" presId="urn:microsoft.com/office/officeart/2018/2/layout/IconVerticalSolidList"/>
    <dgm:cxn modelId="{37FDD85F-D44F-4DA0-AEC9-A7D25F20B039}" type="presParOf" srcId="{A072C587-1A73-4725-9F27-FF8975357023}" destId="{2587D697-4D74-4A5A-89F9-CFC916D184D3}" srcOrd="2" destOrd="0" presId="urn:microsoft.com/office/officeart/2018/2/layout/IconVerticalSolidList"/>
    <dgm:cxn modelId="{BDC27D6D-8AF5-408A-9915-FFE08797E429}" type="presParOf" srcId="{A072C587-1A73-4725-9F27-FF8975357023}" destId="{2B42B419-8C2D-4B10-A064-875B9866AE1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B3F557-23C5-46F3-9B1B-99CE5C34F88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AEDAFEE5-21E1-4851-A63C-F3C717E2DC55}">
      <dgm:prSet/>
      <dgm:spPr/>
      <dgm:t>
        <a:bodyPr/>
        <a:lstStyle/>
        <a:p>
          <a:r>
            <a:rPr lang="en-US"/>
            <a:t>Complete</a:t>
          </a:r>
        </a:p>
      </dgm:t>
    </dgm:pt>
    <dgm:pt modelId="{BCCA1383-ACF1-49A3-8092-FBF56620DA5B}" type="parTrans" cxnId="{19CB4E4B-2DB0-4393-B951-7EF3C1892208}">
      <dgm:prSet/>
      <dgm:spPr/>
      <dgm:t>
        <a:bodyPr/>
        <a:lstStyle/>
        <a:p>
          <a:endParaRPr lang="en-US"/>
        </a:p>
      </dgm:t>
    </dgm:pt>
    <dgm:pt modelId="{E099D876-68F0-4B2D-9DFC-C0A4C158E799}" type="sibTrans" cxnId="{19CB4E4B-2DB0-4393-B951-7EF3C1892208}">
      <dgm:prSet/>
      <dgm:spPr/>
      <dgm:t>
        <a:bodyPr/>
        <a:lstStyle/>
        <a:p>
          <a:endParaRPr lang="en-US"/>
        </a:p>
      </dgm:t>
    </dgm:pt>
    <dgm:pt modelId="{C1B17BAA-389E-4A62-BE64-F9C9399388C5}">
      <dgm:prSet/>
      <dgm:spPr/>
      <dgm:t>
        <a:bodyPr/>
        <a:lstStyle/>
        <a:p>
          <a:r>
            <a:rPr lang="en-US"/>
            <a:t>Complete the specimen submission form and person under investigation (PUI) form and contact line list </a:t>
          </a:r>
        </a:p>
      </dgm:t>
    </dgm:pt>
    <dgm:pt modelId="{1C24F949-604B-4ABE-B514-DE1404685F68}" type="parTrans" cxnId="{1DB1F20C-9A3A-4E83-87E1-0A0EDF5E07DA}">
      <dgm:prSet/>
      <dgm:spPr/>
      <dgm:t>
        <a:bodyPr/>
        <a:lstStyle/>
        <a:p>
          <a:endParaRPr lang="en-US"/>
        </a:p>
      </dgm:t>
    </dgm:pt>
    <dgm:pt modelId="{176BA698-C85F-446E-8378-73E398B0638B}" type="sibTrans" cxnId="{1DB1F20C-9A3A-4E83-87E1-0A0EDF5E07DA}">
      <dgm:prSet/>
      <dgm:spPr/>
      <dgm:t>
        <a:bodyPr/>
        <a:lstStyle/>
        <a:p>
          <a:endParaRPr lang="en-US"/>
        </a:p>
      </dgm:t>
    </dgm:pt>
    <dgm:pt modelId="{0C75DF78-94D4-4CF0-88FA-C867F80DCC02}">
      <dgm:prSet/>
      <dgm:spPr/>
      <dgm:t>
        <a:bodyPr/>
        <a:lstStyle/>
        <a:p>
          <a:r>
            <a:rPr lang="en-US"/>
            <a:t>Place</a:t>
          </a:r>
        </a:p>
      </dgm:t>
    </dgm:pt>
    <dgm:pt modelId="{3E7F09C5-4547-4BF7-A4EF-EC67E35D485A}" type="parTrans" cxnId="{D5D628C1-F84C-4CD5-ACBB-DAB80CAC70A9}">
      <dgm:prSet/>
      <dgm:spPr/>
      <dgm:t>
        <a:bodyPr/>
        <a:lstStyle/>
        <a:p>
          <a:endParaRPr lang="en-US"/>
        </a:p>
      </dgm:t>
    </dgm:pt>
    <dgm:pt modelId="{38802973-2DAD-43D0-9A5B-CE70AD5CA89C}" type="sibTrans" cxnId="{D5D628C1-F84C-4CD5-ACBB-DAB80CAC70A9}">
      <dgm:prSet/>
      <dgm:spPr/>
      <dgm:t>
        <a:bodyPr/>
        <a:lstStyle/>
        <a:p>
          <a:endParaRPr lang="en-US"/>
        </a:p>
      </dgm:t>
    </dgm:pt>
    <dgm:pt modelId="{29347AA5-9C31-4742-9889-3675EE43A9FD}">
      <dgm:prSet/>
      <dgm:spPr/>
      <dgm:t>
        <a:bodyPr/>
        <a:lstStyle/>
        <a:p>
          <a:r>
            <a:rPr lang="en-US"/>
            <a:t>Place specimen submission and PUI form into a Ziploc bag </a:t>
          </a:r>
        </a:p>
      </dgm:t>
    </dgm:pt>
    <dgm:pt modelId="{A8A8E054-7F14-48D0-A966-241D76BC6D86}" type="parTrans" cxnId="{4CD06828-F2F9-48E8-B322-73A1F9F44580}">
      <dgm:prSet/>
      <dgm:spPr/>
      <dgm:t>
        <a:bodyPr/>
        <a:lstStyle/>
        <a:p>
          <a:endParaRPr lang="en-US"/>
        </a:p>
      </dgm:t>
    </dgm:pt>
    <dgm:pt modelId="{CA2CD231-B4CE-45D1-B071-7CA49A62BDC8}" type="sibTrans" cxnId="{4CD06828-F2F9-48E8-B322-73A1F9F44580}">
      <dgm:prSet/>
      <dgm:spPr/>
      <dgm:t>
        <a:bodyPr/>
        <a:lstStyle/>
        <a:p>
          <a:endParaRPr lang="en-US"/>
        </a:p>
      </dgm:t>
    </dgm:pt>
    <dgm:pt modelId="{E53F5B22-03C9-4FE9-AFB2-0A125C173527}">
      <dgm:prSet/>
      <dgm:spPr/>
      <dgm:t>
        <a:bodyPr/>
        <a:lstStyle/>
        <a:p>
          <a:r>
            <a:rPr lang="en-US"/>
            <a:t>Label</a:t>
          </a:r>
        </a:p>
      </dgm:t>
    </dgm:pt>
    <dgm:pt modelId="{EC3EB3D7-3FAB-4D73-A2F1-CD11B5BACBA8}" type="parTrans" cxnId="{40AF9A3F-C52E-4BB9-8549-204C566F3B54}">
      <dgm:prSet/>
      <dgm:spPr/>
      <dgm:t>
        <a:bodyPr/>
        <a:lstStyle/>
        <a:p>
          <a:endParaRPr lang="en-US"/>
        </a:p>
      </dgm:t>
    </dgm:pt>
    <dgm:pt modelId="{910F27EF-678B-4393-9057-BE3CA39CE83D}" type="sibTrans" cxnId="{40AF9A3F-C52E-4BB9-8549-204C566F3B54}">
      <dgm:prSet/>
      <dgm:spPr/>
      <dgm:t>
        <a:bodyPr/>
        <a:lstStyle/>
        <a:p>
          <a:endParaRPr lang="en-US"/>
        </a:p>
      </dgm:t>
    </dgm:pt>
    <dgm:pt modelId="{A3D5868E-4063-4B0B-A60F-7A9BB8550FCD}">
      <dgm:prSet/>
      <dgm:spPr/>
      <dgm:t>
        <a:bodyPr/>
        <a:lstStyle/>
        <a:p>
          <a:r>
            <a:rPr lang="en-US"/>
            <a:t>Label the tube of universal transport media (UTM) with the patient’s name and date of birth and sample type </a:t>
          </a:r>
        </a:p>
      </dgm:t>
    </dgm:pt>
    <dgm:pt modelId="{669635BF-ECCF-48F7-9938-A49F3713FAFD}" type="parTrans" cxnId="{7D01D118-CEC2-413A-8AB9-A8B0F868D097}">
      <dgm:prSet/>
      <dgm:spPr/>
      <dgm:t>
        <a:bodyPr/>
        <a:lstStyle/>
        <a:p>
          <a:endParaRPr lang="en-US"/>
        </a:p>
      </dgm:t>
    </dgm:pt>
    <dgm:pt modelId="{017485D0-D127-4710-BD37-D640B0A4F250}" type="sibTrans" cxnId="{7D01D118-CEC2-413A-8AB9-A8B0F868D097}">
      <dgm:prSet/>
      <dgm:spPr/>
      <dgm:t>
        <a:bodyPr/>
        <a:lstStyle/>
        <a:p>
          <a:endParaRPr lang="en-US"/>
        </a:p>
      </dgm:t>
    </dgm:pt>
    <dgm:pt modelId="{181B35D8-78B8-4941-AB1F-016379C7C79A}" type="pres">
      <dgm:prSet presAssocID="{36B3F557-23C5-46F3-9B1B-99CE5C34F883}" presName="linear" presStyleCnt="0">
        <dgm:presLayoutVars>
          <dgm:dir/>
          <dgm:animLvl val="lvl"/>
          <dgm:resizeHandles val="exact"/>
        </dgm:presLayoutVars>
      </dgm:prSet>
      <dgm:spPr/>
    </dgm:pt>
    <dgm:pt modelId="{1ECC18C2-027B-4076-9870-ACE6E105E6E7}" type="pres">
      <dgm:prSet presAssocID="{AEDAFEE5-21E1-4851-A63C-F3C717E2DC55}" presName="parentLin" presStyleCnt="0"/>
      <dgm:spPr/>
    </dgm:pt>
    <dgm:pt modelId="{ED99A689-677F-4B54-9C9E-D8483DF16BB9}" type="pres">
      <dgm:prSet presAssocID="{AEDAFEE5-21E1-4851-A63C-F3C717E2DC55}" presName="parentLeftMargin" presStyleLbl="node1" presStyleIdx="0" presStyleCnt="3"/>
      <dgm:spPr/>
    </dgm:pt>
    <dgm:pt modelId="{2108D9AD-4AEE-4CDD-B400-68415E5AA533}" type="pres">
      <dgm:prSet presAssocID="{AEDAFEE5-21E1-4851-A63C-F3C717E2DC55}" presName="parentText" presStyleLbl="node1" presStyleIdx="0" presStyleCnt="3">
        <dgm:presLayoutVars>
          <dgm:chMax val="0"/>
          <dgm:bulletEnabled val="1"/>
        </dgm:presLayoutVars>
      </dgm:prSet>
      <dgm:spPr/>
    </dgm:pt>
    <dgm:pt modelId="{E30CAE25-0E93-4691-B5E1-969ED45D6150}" type="pres">
      <dgm:prSet presAssocID="{AEDAFEE5-21E1-4851-A63C-F3C717E2DC55}" presName="negativeSpace" presStyleCnt="0"/>
      <dgm:spPr/>
    </dgm:pt>
    <dgm:pt modelId="{3E7AF693-A31E-442A-A955-F25C5B23E327}" type="pres">
      <dgm:prSet presAssocID="{AEDAFEE5-21E1-4851-A63C-F3C717E2DC55}" presName="childText" presStyleLbl="conFgAcc1" presStyleIdx="0" presStyleCnt="3">
        <dgm:presLayoutVars>
          <dgm:bulletEnabled val="1"/>
        </dgm:presLayoutVars>
      </dgm:prSet>
      <dgm:spPr/>
    </dgm:pt>
    <dgm:pt modelId="{088C1076-7173-46FD-9BCE-97DC522830EA}" type="pres">
      <dgm:prSet presAssocID="{E099D876-68F0-4B2D-9DFC-C0A4C158E799}" presName="spaceBetweenRectangles" presStyleCnt="0"/>
      <dgm:spPr/>
    </dgm:pt>
    <dgm:pt modelId="{498E415B-2303-4042-8CEB-E6C17C9800D3}" type="pres">
      <dgm:prSet presAssocID="{0C75DF78-94D4-4CF0-88FA-C867F80DCC02}" presName="parentLin" presStyleCnt="0"/>
      <dgm:spPr/>
    </dgm:pt>
    <dgm:pt modelId="{EA6C886D-54BC-490A-BDC0-36DF48B4EB76}" type="pres">
      <dgm:prSet presAssocID="{0C75DF78-94D4-4CF0-88FA-C867F80DCC02}" presName="parentLeftMargin" presStyleLbl="node1" presStyleIdx="0" presStyleCnt="3"/>
      <dgm:spPr/>
    </dgm:pt>
    <dgm:pt modelId="{36B1298A-84D1-40E4-B41C-1DF942C7585E}" type="pres">
      <dgm:prSet presAssocID="{0C75DF78-94D4-4CF0-88FA-C867F80DCC02}" presName="parentText" presStyleLbl="node1" presStyleIdx="1" presStyleCnt="3">
        <dgm:presLayoutVars>
          <dgm:chMax val="0"/>
          <dgm:bulletEnabled val="1"/>
        </dgm:presLayoutVars>
      </dgm:prSet>
      <dgm:spPr/>
    </dgm:pt>
    <dgm:pt modelId="{09E8F487-400D-4894-B51E-93E3F6F5912A}" type="pres">
      <dgm:prSet presAssocID="{0C75DF78-94D4-4CF0-88FA-C867F80DCC02}" presName="negativeSpace" presStyleCnt="0"/>
      <dgm:spPr/>
    </dgm:pt>
    <dgm:pt modelId="{4ECBC5EA-372A-41FC-8FF8-DAD73C4AB6FA}" type="pres">
      <dgm:prSet presAssocID="{0C75DF78-94D4-4CF0-88FA-C867F80DCC02}" presName="childText" presStyleLbl="conFgAcc1" presStyleIdx="1" presStyleCnt="3">
        <dgm:presLayoutVars>
          <dgm:bulletEnabled val="1"/>
        </dgm:presLayoutVars>
      </dgm:prSet>
      <dgm:spPr/>
    </dgm:pt>
    <dgm:pt modelId="{6778788B-14A5-4E6F-A55A-48648D1B6DBA}" type="pres">
      <dgm:prSet presAssocID="{38802973-2DAD-43D0-9A5B-CE70AD5CA89C}" presName="spaceBetweenRectangles" presStyleCnt="0"/>
      <dgm:spPr/>
    </dgm:pt>
    <dgm:pt modelId="{F5095247-70A9-4DC6-9D3F-C2494FC624F0}" type="pres">
      <dgm:prSet presAssocID="{E53F5B22-03C9-4FE9-AFB2-0A125C173527}" presName="parentLin" presStyleCnt="0"/>
      <dgm:spPr/>
    </dgm:pt>
    <dgm:pt modelId="{48CDB306-3EC6-4BB8-9086-C4CDF9DF5B76}" type="pres">
      <dgm:prSet presAssocID="{E53F5B22-03C9-4FE9-AFB2-0A125C173527}" presName="parentLeftMargin" presStyleLbl="node1" presStyleIdx="1" presStyleCnt="3"/>
      <dgm:spPr/>
    </dgm:pt>
    <dgm:pt modelId="{01759F66-75BA-48C8-899C-076B7F9617DC}" type="pres">
      <dgm:prSet presAssocID="{E53F5B22-03C9-4FE9-AFB2-0A125C173527}" presName="parentText" presStyleLbl="node1" presStyleIdx="2" presStyleCnt="3">
        <dgm:presLayoutVars>
          <dgm:chMax val="0"/>
          <dgm:bulletEnabled val="1"/>
        </dgm:presLayoutVars>
      </dgm:prSet>
      <dgm:spPr/>
    </dgm:pt>
    <dgm:pt modelId="{AACC0856-3B3E-4B5D-BD8B-E2A8926955FB}" type="pres">
      <dgm:prSet presAssocID="{E53F5B22-03C9-4FE9-AFB2-0A125C173527}" presName="negativeSpace" presStyleCnt="0"/>
      <dgm:spPr/>
    </dgm:pt>
    <dgm:pt modelId="{B6A96E67-AEDF-4398-9E2D-591A7B2FA258}" type="pres">
      <dgm:prSet presAssocID="{E53F5B22-03C9-4FE9-AFB2-0A125C173527}" presName="childText" presStyleLbl="conFgAcc1" presStyleIdx="2" presStyleCnt="3">
        <dgm:presLayoutVars>
          <dgm:bulletEnabled val="1"/>
        </dgm:presLayoutVars>
      </dgm:prSet>
      <dgm:spPr/>
    </dgm:pt>
  </dgm:ptLst>
  <dgm:cxnLst>
    <dgm:cxn modelId="{37CFF309-0A0D-4E0B-8699-E7FFDA4F8E9E}" type="presOf" srcId="{AEDAFEE5-21E1-4851-A63C-F3C717E2DC55}" destId="{2108D9AD-4AEE-4CDD-B400-68415E5AA533}" srcOrd="1" destOrd="0" presId="urn:microsoft.com/office/officeart/2005/8/layout/list1"/>
    <dgm:cxn modelId="{1DB1F20C-9A3A-4E83-87E1-0A0EDF5E07DA}" srcId="{AEDAFEE5-21E1-4851-A63C-F3C717E2DC55}" destId="{C1B17BAA-389E-4A62-BE64-F9C9399388C5}" srcOrd="0" destOrd="0" parTransId="{1C24F949-604B-4ABE-B514-DE1404685F68}" sibTransId="{176BA698-C85F-446E-8378-73E398B0638B}"/>
    <dgm:cxn modelId="{6B51C10E-F689-403A-A0E6-F9100C0F19CD}" type="presOf" srcId="{0C75DF78-94D4-4CF0-88FA-C867F80DCC02}" destId="{36B1298A-84D1-40E4-B41C-1DF942C7585E}" srcOrd="1" destOrd="0" presId="urn:microsoft.com/office/officeart/2005/8/layout/list1"/>
    <dgm:cxn modelId="{B3C94F18-61C5-4AA7-9711-B9AD42AD7AE9}" type="presOf" srcId="{0C75DF78-94D4-4CF0-88FA-C867F80DCC02}" destId="{EA6C886D-54BC-490A-BDC0-36DF48B4EB76}" srcOrd="0" destOrd="0" presId="urn:microsoft.com/office/officeart/2005/8/layout/list1"/>
    <dgm:cxn modelId="{7D01D118-CEC2-413A-8AB9-A8B0F868D097}" srcId="{E53F5B22-03C9-4FE9-AFB2-0A125C173527}" destId="{A3D5868E-4063-4B0B-A60F-7A9BB8550FCD}" srcOrd="0" destOrd="0" parTransId="{669635BF-ECCF-48F7-9938-A49F3713FAFD}" sibTransId="{017485D0-D127-4710-BD37-D640B0A4F250}"/>
    <dgm:cxn modelId="{4CD06828-F2F9-48E8-B322-73A1F9F44580}" srcId="{0C75DF78-94D4-4CF0-88FA-C867F80DCC02}" destId="{29347AA5-9C31-4742-9889-3675EE43A9FD}" srcOrd="0" destOrd="0" parTransId="{A8A8E054-7F14-48D0-A966-241D76BC6D86}" sibTransId="{CA2CD231-B4CE-45D1-B071-7CA49A62BDC8}"/>
    <dgm:cxn modelId="{23906E38-58E9-44E7-980D-21B7A1846549}" type="presOf" srcId="{E53F5B22-03C9-4FE9-AFB2-0A125C173527}" destId="{01759F66-75BA-48C8-899C-076B7F9617DC}" srcOrd="1" destOrd="0" presId="urn:microsoft.com/office/officeart/2005/8/layout/list1"/>
    <dgm:cxn modelId="{40AF9A3F-C52E-4BB9-8549-204C566F3B54}" srcId="{36B3F557-23C5-46F3-9B1B-99CE5C34F883}" destId="{E53F5B22-03C9-4FE9-AFB2-0A125C173527}" srcOrd="2" destOrd="0" parTransId="{EC3EB3D7-3FAB-4D73-A2F1-CD11B5BACBA8}" sibTransId="{910F27EF-678B-4393-9057-BE3CA39CE83D}"/>
    <dgm:cxn modelId="{19CB4E4B-2DB0-4393-B951-7EF3C1892208}" srcId="{36B3F557-23C5-46F3-9B1B-99CE5C34F883}" destId="{AEDAFEE5-21E1-4851-A63C-F3C717E2DC55}" srcOrd="0" destOrd="0" parTransId="{BCCA1383-ACF1-49A3-8092-FBF56620DA5B}" sibTransId="{E099D876-68F0-4B2D-9DFC-C0A4C158E799}"/>
    <dgm:cxn modelId="{35405B6C-6B73-41BE-B06D-BA771BA0D10A}" type="presOf" srcId="{29347AA5-9C31-4742-9889-3675EE43A9FD}" destId="{4ECBC5EA-372A-41FC-8FF8-DAD73C4AB6FA}" srcOrd="0" destOrd="0" presId="urn:microsoft.com/office/officeart/2005/8/layout/list1"/>
    <dgm:cxn modelId="{819D4B50-F8D4-4B5C-92F0-96724C4FA1EC}" type="presOf" srcId="{C1B17BAA-389E-4A62-BE64-F9C9399388C5}" destId="{3E7AF693-A31E-442A-A955-F25C5B23E327}" srcOrd="0" destOrd="0" presId="urn:microsoft.com/office/officeart/2005/8/layout/list1"/>
    <dgm:cxn modelId="{139BE778-C031-48F9-910D-8AEC2B0A5B34}" type="presOf" srcId="{E53F5B22-03C9-4FE9-AFB2-0A125C173527}" destId="{48CDB306-3EC6-4BB8-9086-C4CDF9DF5B76}" srcOrd="0" destOrd="0" presId="urn:microsoft.com/office/officeart/2005/8/layout/list1"/>
    <dgm:cxn modelId="{D5D628C1-F84C-4CD5-ACBB-DAB80CAC70A9}" srcId="{36B3F557-23C5-46F3-9B1B-99CE5C34F883}" destId="{0C75DF78-94D4-4CF0-88FA-C867F80DCC02}" srcOrd="1" destOrd="0" parTransId="{3E7F09C5-4547-4BF7-A4EF-EC67E35D485A}" sibTransId="{38802973-2DAD-43D0-9A5B-CE70AD5CA89C}"/>
    <dgm:cxn modelId="{2F6515C9-1D2C-4F29-BBE7-DB64CC5D9C91}" type="presOf" srcId="{36B3F557-23C5-46F3-9B1B-99CE5C34F883}" destId="{181B35D8-78B8-4941-AB1F-016379C7C79A}" srcOrd="0" destOrd="0" presId="urn:microsoft.com/office/officeart/2005/8/layout/list1"/>
    <dgm:cxn modelId="{91498ADE-2E80-4ECE-BBDF-79186FCF886E}" type="presOf" srcId="{AEDAFEE5-21E1-4851-A63C-F3C717E2DC55}" destId="{ED99A689-677F-4B54-9C9E-D8483DF16BB9}" srcOrd="0" destOrd="0" presId="urn:microsoft.com/office/officeart/2005/8/layout/list1"/>
    <dgm:cxn modelId="{E99881F2-7B6C-4C0B-A495-0F1B161C5B6F}" type="presOf" srcId="{A3D5868E-4063-4B0B-A60F-7A9BB8550FCD}" destId="{B6A96E67-AEDF-4398-9E2D-591A7B2FA258}" srcOrd="0" destOrd="0" presId="urn:microsoft.com/office/officeart/2005/8/layout/list1"/>
    <dgm:cxn modelId="{CB2CF989-0CFE-4E31-B9AB-01F46FB5A9A2}" type="presParOf" srcId="{181B35D8-78B8-4941-AB1F-016379C7C79A}" destId="{1ECC18C2-027B-4076-9870-ACE6E105E6E7}" srcOrd="0" destOrd="0" presId="urn:microsoft.com/office/officeart/2005/8/layout/list1"/>
    <dgm:cxn modelId="{D6A7011C-5131-45F8-9499-496AB0B7D7F0}" type="presParOf" srcId="{1ECC18C2-027B-4076-9870-ACE6E105E6E7}" destId="{ED99A689-677F-4B54-9C9E-D8483DF16BB9}" srcOrd="0" destOrd="0" presId="urn:microsoft.com/office/officeart/2005/8/layout/list1"/>
    <dgm:cxn modelId="{4A3FD68F-5146-4146-92D7-7FFDBFEE6EBD}" type="presParOf" srcId="{1ECC18C2-027B-4076-9870-ACE6E105E6E7}" destId="{2108D9AD-4AEE-4CDD-B400-68415E5AA533}" srcOrd="1" destOrd="0" presId="urn:microsoft.com/office/officeart/2005/8/layout/list1"/>
    <dgm:cxn modelId="{848FA840-98AF-46BD-905E-9A8CA0DD5E87}" type="presParOf" srcId="{181B35D8-78B8-4941-AB1F-016379C7C79A}" destId="{E30CAE25-0E93-4691-B5E1-969ED45D6150}" srcOrd="1" destOrd="0" presId="urn:microsoft.com/office/officeart/2005/8/layout/list1"/>
    <dgm:cxn modelId="{1D9809D2-92C9-4B61-9FBE-408C33CDB5DF}" type="presParOf" srcId="{181B35D8-78B8-4941-AB1F-016379C7C79A}" destId="{3E7AF693-A31E-442A-A955-F25C5B23E327}" srcOrd="2" destOrd="0" presId="urn:microsoft.com/office/officeart/2005/8/layout/list1"/>
    <dgm:cxn modelId="{DD8A8F24-BBBF-4A4A-A15E-C415E28FE364}" type="presParOf" srcId="{181B35D8-78B8-4941-AB1F-016379C7C79A}" destId="{088C1076-7173-46FD-9BCE-97DC522830EA}" srcOrd="3" destOrd="0" presId="urn:microsoft.com/office/officeart/2005/8/layout/list1"/>
    <dgm:cxn modelId="{8BAAEB1E-76FA-4EF7-A036-5F4299218EB2}" type="presParOf" srcId="{181B35D8-78B8-4941-AB1F-016379C7C79A}" destId="{498E415B-2303-4042-8CEB-E6C17C9800D3}" srcOrd="4" destOrd="0" presId="urn:microsoft.com/office/officeart/2005/8/layout/list1"/>
    <dgm:cxn modelId="{67EEBDBA-BB3E-490C-826E-D840F213F1A0}" type="presParOf" srcId="{498E415B-2303-4042-8CEB-E6C17C9800D3}" destId="{EA6C886D-54BC-490A-BDC0-36DF48B4EB76}" srcOrd="0" destOrd="0" presId="urn:microsoft.com/office/officeart/2005/8/layout/list1"/>
    <dgm:cxn modelId="{66B44D82-88FB-4BAD-9B85-515840CFA3F2}" type="presParOf" srcId="{498E415B-2303-4042-8CEB-E6C17C9800D3}" destId="{36B1298A-84D1-40E4-B41C-1DF942C7585E}" srcOrd="1" destOrd="0" presId="urn:microsoft.com/office/officeart/2005/8/layout/list1"/>
    <dgm:cxn modelId="{33D47A7C-2F66-4DEE-9EA3-7048CA3F8750}" type="presParOf" srcId="{181B35D8-78B8-4941-AB1F-016379C7C79A}" destId="{09E8F487-400D-4894-B51E-93E3F6F5912A}" srcOrd="5" destOrd="0" presId="urn:microsoft.com/office/officeart/2005/8/layout/list1"/>
    <dgm:cxn modelId="{594E7C6F-3F9A-4DB6-B64F-828927B9C273}" type="presParOf" srcId="{181B35D8-78B8-4941-AB1F-016379C7C79A}" destId="{4ECBC5EA-372A-41FC-8FF8-DAD73C4AB6FA}" srcOrd="6" destOrd="0" presId="urn:microsoft.com/office/officeart/2005/8/layout/list1"/>
    <dgm:cxn modelId="{3F56FC62-E255-4C50-B0F3-FF14AE612EE1}" type="presParOf" srcId="{181B35D8-78B8-4941-AB1F-016379C7C79A}" destId="{6778788B-14A5-4E6F-A55A-48648D1B6DBA}" srcOrd="7" destOrd="0" presId="urn:microsoft.com/office/officeart/2005/8/layout/list1"/>
    <dgm:cxn modelId="{AB6553CA-3CAA-4E96-B258-B6638F8493FA}" type="presParOf" srcId="{181B35D8-78B8-4941-AB1F-016379C7C79A}" destId="{F5095247-70A9-4DC6-9D3F-C2494FC624F0}" srcOrd="8" destOrd="0" presId="urn:microsoft.com/office/officeart/2005/8/layout/list1"/>
    <dgm:cxn modelId="{E39EDA59-0F88-40C4-89EF-D87C26CBE1EF}" type="presParOf" srcId="{F5095247-70A9-4DC6-9D3F-C2494FC624F0}" destId="{48CDB306-3EC6-4BB8-9086-C4CDF9DF5B76}" srcOrd="0" destOrd="0" presId="urn:microsoft.com/office/officeart/2005/8/layout/list1"/>
    <dgm:cxn modelId="{48AE83E9-154E-4AF2-A7F6-BDA2622A9694}" type="presParOf" srcId="{F5095247-70A9-4DC6-9D3F-C2494FC624F0}" destId="{01759F66-75BA-48C8-899C-076B7F9617DC}" srcOrd="1" destOrd="0" presId="urn:microsoft.com/office/officeart/2005/8/layout/list1"/>
    <dgm:cxn modelId="{A2845074-65F6-49FE-AA0C-C44800E7AB67}" type="presParOf" srcId="{181B35D8-78B8-4941-AB1F-016379C7C79A}" destId="{AACC0856-3B3E-4B5D-BD8B-E2A8926955FB}" srcOrd="9" destOrd="0" presId="urn:microsoft.com/office/officeart/2005/8/layout/list1"/>
    <dgm:cxn modelId="{AFBC9465-C33C-410B-8396-46521B42C9AD}" type="presParOf" srcId="{181B35D8-78B8-4941-AB1F-016379C7C79A}" destId="{B6A96E67-AEDF-4398-9E2D-591A7B2FA25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31999B-6958-4AD1-B74B-00B77C0354F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D831658-94F5-460D-967F-3EFEC72C79D0}">
      <dgm:prSet/>
      <dgm:spPr/>
      <dgm:t>
        <a:bodyPr/>
        <a:lstStyle/>
        <a:p>
          <a:r>
            <a:rPr lang="en-US"/>
            <a:t>Depending on the clinical syndrome that is appropriate</a:t>
          </a:r>
        </a:p>
      </dgm:t>
    </dgm:pt>
    <dgm:pt modelId="{F165ED6A-A295-4F53-BA95-B53FA18131E5}" type="parTrans" cxnId="{33F9BDA8-4E82-4DE8-8055-11C91C4D2E02}">
      <dgm:prSet/>
      <dgm:spPr/>
      <dgm:t>
        <a:bodyPr/>
        <a:lstStyle/>
        <a:p>
          <a:endParaRPr lang="en-US"/>
        </a:p>
      </dgm:t>
    </dgm:pt>
    <dgm:pt modelId="{38FDBA21-455F-4868-AE53-0331EBF0A458}" type="sibTrans" cxnId="{33F9BDA8-4E82-4DE8-8055-11C91C4D2E02}">
      <dgm:prSet/>
      <dgm:spPr/>
      <dgm:t>
        <a:bodyPr/>
        <a:lstStyle/>
        <a:p>
          <a:endParaRPr lang="en-US"/>
        </a:p>
      </dgm:t>
    </dgm:pt>
    <dgm:pt modelId="{77A3643E-4FD8-46A0-BD47-019915C36256}">
      <dgm:prSet/>
      <dgm:spPr>
        <a:solidFill>
          <a:srgbClr val="005D28"/>
        </a:solidFill>
      </dgm:spPr>
      <dgm:t>
        <a:bodyPr/>
        <a:lstStyle/>
        <a:p>
          <a:r>
            <a:rPr lang="en-US"/>
            <a:t>Conventional community-acquired pneumonia see SA community-acquired pneumonia guidelines</a:t>
          </a:r>
        </a:p>
      </dgm:t>
    </dgm:pt>
    <dgm:pt modelId="{FC73C68A-4ECE-4818-9666-57E9C2A87202}" type="parTrans" cxnId="{905EFD37-A1D5-48D8-BD2C-64D4BAD27A45}">
      <dgm:prSet/>
      <dgm:spPr/>
      <dgm:t>
        <a:bodyPr/>
        <a:lstStyle/>
        <a:p>
          <a:endParaRPr lang="en-US"/>
        </a:p>
      </dgm:t>
    </dgm:pt>
    <dgm:pt modelId="{39F8E004-4806-46B2-BCE0-925E802F7B47}" type="sibTrans" cxnId="{905EFD37-A1D5-48D8-BD2C-64D4BAD27A45}">
      <dgm:prSet/>
      <dgm:spPr/>
      <dgm:t>
        <a:bodyPr/>
        <a:lstStyle/>
        <a:p>
          <a:endParaRPr lang="en-US"/>
        </a:p>
      </dgm:t>
    </dgm:pt>
    <dgm:pt modelId="{8812A91D-08FE-4F06-BCEE-B3D99E13E39F}">
      <dgm:prSet/>
      <dgm:spPr/>
      <dgm:t>
        <a:bodyPr/>
        <a:lstStyle/>
        <a:p>
          <a:r>
            <a:rPr lang="en-US"/>
            <a:t>Atypical pneumonia (see above guidelines)</a:t>
          </a:r>
        </a:p>
      </dgm:t>
    </dgm:pt>
    <dgm:pt modelId="{8136672D-50D0-46BD-BD40-B0D936BF5123}" type="parTrans" cxnId="{70A8AB47-F0FD-4658-ACBB-CE7A71C4868D}">
      <dgm:prSet/>
      <dgm:spPr/>
      <dgm:t>
        <a:bodyPr/>
        <a:lstStyle/>
        <a:p>
          <a:endParaRPr lang="en-US"/>
        </a:p>
      </dgm:t>
    </dgm:pt>
    <dgm:pt modelId="{9CAEC63E-A380-4110-AA11-12DDDB6E2982}" type="sibTrans" cxnId="{70A8AB47-F0FD-4658-ACBB-CE7A71C4868D}">
      <dgm:prSet/>
      <dgm:spPr/>
      <dgm:t>
        <a:bodyPr/>
        <a:lstStyle/>
        <a:p>
          <a:endParaRPr lang="en-US"/>
        </a:p>
      </dgm:t>
    </dgm:pt>
    <dgm:pt modelId="{82031DAC-661F-4923-883E-7036B1785093}" type="pres">
      <dgm:prSet presAssocID="{A931999B-6958-4AD1-B74B-00B77C0354F5}" presName="linear" presStyleCnt="0">
        <dgm:presLayoutVars>
          <dgm:animLvl val="lvl"/>
          <dgm:resizeHandles val="exact"/>
        </dgm:presLayoutVars>
      </dgm:prSet>
      <dgm:spPr/>
    </dgm:pt>
    <dgm:pt modelId="{31AE7AEA-4944-4277-84D4-688040FE919F}" type="pres">
      <dgm:prSet presAssocID="{1D831658-94F5-460D-967F-3EFEC72C79D0}" presName="parentText" presStyleLbl="node1" presStyleIdx="0" presStyleCnt="3">
        <dgm:presLayoutVars>
          <dgm:chMax val="0"/>
          <dgm:bulletEnabled val="1"/>
        </dgm:presLayoutVars>
      </dgm:prSet>
      <dgm:spPr/>
    </dgm:pt>
    <dgm:pt modelId="{2BFB4DE6-20B1-42A6-86FD-CF3D49D29ACA}" type="pres">
      <dgm:prSet presAssocID="{38FDBA21-455F-4868-AE53-0331EBF0A458}" presName="spacer" presStyleCnt="0"/>
      <dgm:spPr/>
    </dgm:pt>
    <dgm:pt modelId="{868A0D56-D4AF-4E74-B031-0F66E181A852}" type="pres">
      <dgm:prSet presAssocID="{77A3643E-4FD8-46A0-BD47-019915C36256}" presName="parentText" presStyleLbl="node1" presStyleIdx="1" presStyleCnt="3">
        <dgm:presLayoutVars>
          <dgm:chMax val="0"/>
          <dgm:bulletEnabled val="1"/>
        </dgm:presLayoutVars>
      </dgm:prSet>
      <dgm:spPr/>
    </dgm:pt>
    <dgm:pt modelId="{7ADA0938-5D74-4728-9252-10921E95B468}" type="pres">
      <dgm:prSet presAssocID="{39F8E004-4806-46B2-BCE0-925E802F7B47}" presName="spacer" presStyleCnt="0"/>
      <dgm:spPr/>
    </dgm:pt>
    <dgm:pt modelId="{995A39AF-A153-4939-B1A8-DFE71B17450C}" type="pres">
      <dgm:prSet presAssocID="{8812A91D-08FE-4F06-BCEE-B3D99E13E39F}" presName="parentText" presStyleLbl="node1" presStyleIdx="2" presStyleCnt="3">
        <dgm:presLayoutVars>
          <dgm:chMax val="0"/>
          <dgm:bulletEnabled val="1"/>
        </dgm:presLayoutVars>
      </dgm:prSet>
      <dgm:spPr/>
    </dgm:pt>
  </dgm:ptLst>
  <dgm:cxnLst>
    <dgm:cxn modelId="{3C2E412A-6388-4FC7-BCB3-A88995F999C2}" type="presOf" srcId="{8812A91D-08FE-4F06-BCEE-B3D99E13E39F}" destId="{995A39AF-A153-4939-B1A8-DFE71B17450C}" srcOrd="0" destOrd="0" presId="urn:microsoft.com/office/officeart/2005/8/layout/vList2"/>
    <dgm:cxn modelId="{905EFD37-A1D5-48D8-BD2C-64D4BAD27A45}" srcId="{A931999B-6958-4AD1-B74B-00B77C0354F5}" destId="{77A3643E-4FD8-46A0-BD47-019915C36256}" srcOrd="1" destOrd="0" parTransId="{FC73C68A-4ECE-4818-9666-57E9C2A87202}" sibTransId="{39F8E004-4806-46B2-BCE0-925E802F7B47}"/>
    <dgm:cxn modelId="{70A8AB47-F0FD-4658-ACBB-CE7A71C4868D}" srcId="{A931999B-6958-4AD1-B74B-00B77C0354F5}" destId="{8812A91D-08FE-4F06-BCEE-B3D99E13E39F}" srcOrd="2" destOrd="0" parTransId="{8136672D-50D0-46BD-BD40-B0D936BF5123}" sibTransId="{9CAEC63E-A380-4110-AA11-12DDDB6E2982}"/>
    <dgm:cxn modelId="{9C9B6489-C3EA-4A9E-813A-50D26C4F45DC}" type="presOf" srcId="{A931999B-6958-4AD1-B74B-00B77C0354F5}" destId="{82031DAC-661F-4923-883E-7036B1785093}" srcOrd="0" destOrd="0" presId="urn:microsoft.com/office/officeart/2005/8/layout/vList2"/>
    <dgm:cxn modelId="{5B01E192-12BF-4488-9185-007376E53D9A}" type="presOf" srcId="{1D831658-94F5-460D-967F-3EFEC72C79D0}" destId="{31AE7AEA-4944-4277-84D4-688040FE919F}" srcOrd="0" destOrd="0" presId="urn:microsoft.com/office/officeart/2005/8/layout/vList2"/>
    <dgm:cxn modelId="{33F9BDA8-4E82-4DE8-8055-11C91C4D2E02}" srcId="{A931999B-6958-4AD1-B74B-00B77C0354F5}" destId="{1D831658-94F5-460D-967F-3EFEC72C79D0}" srcOrd="0" destOrd="0" parTransId="{F165ED6A-A295-4F53-BA95-B53FA18131E5}" sibTransId="{38FDBA21-455F-4868-AE53-0331EBF0A458}"/>
    <dgm:cxn modelId="{33182DDF-9CF2-45D7-B9AA-5C0E68A5DECC}" type="presOf" srcId="{77A3643E-4FD8-46A0-BD47-019915C36256}" destId="{868A0D56-D4AF-4E74-B031-0F66E181A852}" srcOrd="0" destOrd="0" presId="urn:microsoft.com/office/officeart/2005/8/layout/vList2"/>
    <dgm:cxn modelId="{A2B03E51-4BFA-4946-9C26-8EB96A742B12}" type="presParOf" srcId="{82031DAC-661F-4923-883E-7036B1785093}" destId="{31AE7AEA-4944-4277-84D4-688040FE919F}" srcOrd="0" destOrd="0" presId="urn:microsoft.com/office/officeart/2005/8/layout/vList2"/>
    <dgm:cxn modelId="{AC7EA8E5-98B3-47FC-B794-ED75207FB4EA}" type="presParOf" srcId="{82031DAC-661F-4923-883E-7036B1785093}" destId="{2BFB4DE6-20B1-42A6-86FD-CF3D49D29ACA}" srcOrd="1" destOrd="0" presId="urn:microsoft.com/office/officeart/2005/8/layout/vList2"/>
    <dgm:cxn modelId="{40A573BD-7B2D-4747-9A5B-06634D9ECC15}" type="presParOf" srcId="{82031DAC-661F-4923-883E-7036B1785093}" destId="{868A0D56-D4AF-4E74-B031-0F66E181A852}" srcOrd="2" destOrd="0" presId="urn:microsoft.com/office/officeart/2005/8/layout/vList2"/>
    <dgm:cxn modelId="{763A7B04-FBE2-40DA-8EC8-78026A552128}" type="presParOf" srcId="{82031DAC-661F-4923-883E-7036B1785093}" destId="{7ADA0938-5D74-4728-9252-10921E95B468}" srcOrd="3" destOrd="0" presId="urn:microsoft.com/office/officeart/2005/8/layout/vList2"/>
    <dgm:cxn modelId="{3D9AF953-1576-4E8C-949F-FDB943912EC1}" type="presParOf" srcId="{82031DAC-661F-4923-883E-7036B1785093}" destId="{995A39AF-A153-4939-B1A8-DFE71B17450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279970-F940-4972-9EB3-0AA97152F8E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4998BE7-114E-4BD7-8BEA-B8D9EE41DA63}">
      <dgm:prSet/>
      <dgm:spPr/>
      <dgm:t>
        <a:bodyPr/>
        <a:lstStyle/>
        <a:p>
          <a:r>
            <a:rPr lang="en-US"/>
            <a:t>Sleep in own room and use own bathroom (if possible)</a:t>
          </a:r>
        </a:p>
      </dgm:t>
    </dgm:pt>
    <dgm:pt modelId="{CA9BBE4E-5A9F-48E6-A430-0D94253DECA3}" type="parTrans" cxnId="{6B226E95-860C-4DB4-BA84-7BC077039E9C}">
      <dgm:prSet/>
      <dgm:spPr/>
      <dgm:t>
        <a:bodyPr/>
        <a:lstStyle/>
        <a:p>
          <a:endParaRPr lang="en-US"/>
        </a:p>
      </dgm:t>
    </dgm:pt>
    <dgm:pt modelId="{9528A28E-FD92-49BF-8FBA-1BDD857771A0}" type="sibTrans" cxnId="{6B226E95-860C-4DB4-BA84-7BC077039E9C}">
      <dgm:prSet/>
      <dgm:spPr/>
      <dgm:t>
        <a:bodyPr/>
        <a:lstStyle/>
        <a:p>
          <a:endParaRPr lang="en-US"/>
        </a:p>
      </dgm:t>
    </dgm:pt>
    <dgm:pt modelId="{F75BAEA2-DCE7-45A4-8DE1-97543D43B029}">
      <dgm:prSet/>
      <dgm:spPr/>
      <dgm:t>
        <a:bodyPr/>
        <a:lstStyle/>
        <a:p>
          <a:r>
            <a:rPr lang="en-US"/>
            <a:t>Use surgical mask, maintain at least 1m distance from other members</a:t>
          </a:r>
        </a:p>
      </dgm:t>
    </dgm:pt>
    <dgm:pt modelId="{6B65E27F-6CB1-4F2B-826B-70D6891B2252}" type="parTrans" cxnId="{C1C9B408-2A71-4CB3-ACEB-A630C917206A}">
      <dgm:prSet/>
      <dgm:spPr/>
      <dgm:t>
        <a:bodyPr/>
        <a:lstStyle/>
        <a:p>
          <a:endParaRPr lang="en-US"/>
        </a:p>
      </dgm:t>
    </dgm:pt>
    <dgm:pt modelId="{1BB95EC5-83E8-4C8E-8E77-6B63399E8707}" type="sibTrans" cxnId="{C1C9B408-2A71-4CB3-ACEB-A630C917206A}">
      <dgm:prSet/>
      <dgm:spPr/>
      <dgm:t>
        <a:bodyPr/>
        <a:lstStyle/>
        <a:p>
          <a:endParaRPr lang="en-US"/>
        </a:p>
      </dgm:t>
    </dgm:pt>
    <dgm:pt modelId="{403C0246-5BE2-4D84-B1A6-00EA58382304}">
      <dgm:prSet/>
      <dgm:spPr/>
      <dgm:t>
        <a:bodyPr/>
        <a:lstStyle/>
        <a:p>
          <a:r>
            <a:rPr lang="en-US"/>
            <a:t>Wash hands with soap or alcohol-based solution</a:t>
          </a:r>
        </a:p>
      </dgm:t>
    </dgm:pt>
    <dgm:pt modelId="{3324BE88-D686-4341-AC44-BB15447181BD}" type="parTrans" cxnId="{AFA0E303-C619-4293-A03B-F1645DC851E4}">
      <dgm:prSet/>
      <dgm:spPr/>
      <dgm:t>
        <a:bodyPr/>
        <a:lstStyle/>
        <a:p>
          <a:endParaRPr lang="en-US"/>
        </a:p>
      </dgm:t>
    </dgm:pt>
    <dgm:pt modelId="{81E98AA7-77F1-4B17-9B5F-B1EE2DAFE179}" type="sibTrans" cxnId="{AFA0E303-C619-4293-A03B-F1645DC851E4}">
      <dgm:prSet/>
      <dgm:spPr/>
      <dgm:t>
        <a:bodyPr/>
        <a:lstStyle/>
        <a:p>
          <a:endParaRPr lang="en-US"/>
        </a:p>
      </dgm:t>
    </dgm:pt>
    <dgm:pt modelId="{D1656957-00D8-4B02-BE12-BBED025A51C5}">
      <dgm:prSet/>
      <dgm:spPr/>
      <dgm:t>
        <a:bodyPr/>
        <a:lstStyle/>
        <a:p>
          <a:r>
            <a:rPr lang="en-US"/>
            <a:t>Practice cough etiquette (elbow crease)</a:t>
          </a:r>
        </a:p>
      </dgm:t>
    </dgm:pt>
    <dgm:pt modelId="{C42E1184-D8D4-4DC1-8AC8-6DE00ECAB58A}" type="parTrans" cxnId="{4EFE0DE9-DF81-4A68-A529-DF4FF6587898}">
      <dgm:prSet/>
      <dgm:spPr/>
      <dgm:t>
        <a:bodyPr/>
        <a:lstStyle/>
        <a:p>
          <a:endParaRPr lang="en-US"/>
        </a:p>
      </dgm:t>
    </dgm:pt>
    <dgm:pt modelId="{27B249AA-E12F-4376-BD8D-BFB216B7A8BA}" type="sibTrans" cxnId="{4EFE0DE9-DF81-4A68-A529-DF4FF6587898}">
      <dgm:prSet/>
      <dgm:spPr/>
      <dgm:t>
        <a:bodyPr/>
        <a:lstStyle/>
        <a:p>
          <a:endParaRPr lang="en-US"/>
        </a:p>
      </dgm:t>
    </dgm:pt>
    <dgm:pt modelId="{D62343B2-42CC-4EF3-90EA-92C028494DEA}">
      <dgm:prSet/>
      <dgm:spPr/>
      <dgm:t>
        <a:bodyPr/>
        <a:lstStyle/>
        <a:p>
          <a:r>
            <a:rPr lang="en-US"/>
            <a:t>Frequently clean hard surfaces and objects at patient’s disposal</a:t>
          </a:r>
        </a:p>
      </dgm:t>
    </dgm:pt>
    <dgm:pt modelId="{2FEC64A2-25F8-4176-A6CE-FA34A6B59AD0}" type="parTrans" cxnId="{799670B0-7B42-46C7-BA74-F0353E565D92}">
      <dgm:prSet/>
      <dgm:spPr/>
      <dgm:t>
        <a:bodyPr/>
        <a:lstStyle/>
        <a:p>
          <a:endParaRPr lang="en-US"/>
        </a:p>
      </dgm:t>
    </dgm:pt>
    <dgm:pt modelId="{F223EF20-01A4-4740-9343-2B28C276072E}" type="sibTrans" cxnId="{799670B0-7B42-46C7-BA74-F0353E565D92}">
      <dgm:prSet/>
      <dgm:spPr/>
      <dgm:t>
        <a:bodyPr/>
        <a:lstStyle/>
        <a:p>
          <a:endParaRPr lang="en-US"/>
        </a:p>
      </dgm:t>
    </dgm:pt>
    <dgm:pt modelId="{C9B81046-A74F-47AF-878E-91AE728060BC}">
      <dgm:prSet/>
      <dgm:spPr/>
      <dgm:t>
        <a:bodyPr/>
        <a:lstStyle/>
        <a:p>
          <a:r>
            <a:rPr lang="en-US"/>
            <a:t>Use own dishes, cups, spoons, forks etc.</a:t>
          </a:r>
        </a:p>
      </dgm:t>
    </dgm:pt>
    <dgm:pt modelId="{4E891FC5-68BB-44EA-A551-D1481B96B420}" type="parTrans" cxnId="{198E135B-87D6-4658-A190-6746A02C1887}">
      <dgm:prSet/>
      <dgm:spPr/>
      <dgm:t>
        <a:bodyPr/>
        <a:lstStyle/>
        <a:p>
          <a:endParaRPr lang="en-US"/>
        </a:p>
      </dgm:t>
    </dgm:pt>
    <dgm:pt modelId="{609CD9A6-61EF-412A-9A65-952062151433}" type="sibTrans" cxnId="{198E135B-87D6-4658-A190-6746A02C1887}">
      <dgm:prSet/>
      <dgm:spPr/>
      <dgm:t>
        <a:bodyPr/>
        <a:lstStyle/>
        <a:p>
          <a:endParaRPr lang="en-US"/>
        </a:p>
      </dgm:t>
    </dgm:pt>
    <dgm:pt modelId="{7AF6F6A6-6105-4C2D-B020-9A8B9F87B230}">
      <dgm:prSet/>
      <dgm:spPr/>
      <dgm:t>
        <a:bodyPr/>
        <a:lstStyle/>
        <a:p>
          <a:r>
            <a:rPr lang="en-US"/>
            <a:t>Patient should know who to call if condition worsens</a:t>
          </a:r>
        </a:p>
      </dgm:t>
    </dgm:pt>
    <dgm:pt modelId="{3C97F0FF-A1F7-49DF-B7DB-55A68062D832}" type="parTrans" cxnId="{F520870C-38A0-4400-95D2-08B21185EC21}">
      <dgm:prSet/>
      <dgm:spPr/>
      <dgm:t>
        <a:bodyPr/>
        <a:lstStyle/>
        <a:p>
          <a:endParaRPr lang="en-US"/>
        </a:p>
      </dgm:t>
    </dgm:pt>
    <dgm:pt modelId="{5E867908-68C6-4390-B425-4F30D7CCFDDE}" type="sibTrans" cxnId="{F520870C-38A0-4400-95D2-08B21185EC21}">
      <dgm:prSet/>
      <dgm:spPr/>
      <dgm:t>
        <a:bodyPr/>
        <a:lstStyle/>
        <a:p>
          <a:endParaRPr lang="en-US"/>
        </a:p>
      </dgm:t>
    </dgm:pt>
    <dgm:pt modelId="{711CEA4A-7596-4C40-BBDA-7607CB645823}" type="pres">
      <dgm:prSet presAssocID="{EB279970-F940-4972-9EB3-0AA97152F8E8}" presName="root" presStyleCnt="0">
        <dgm:presLayoutVars>
          <dgm:dir/>
          <dgm:resizeHandles val="exact"/>
        </dgm:presLayoutVars>
      </dgm:prSet>
      <dgm:spPr/>
    </dgm:pt>
    <dgm:pt modelId="{EBF3BB7C-B6D2-4141-95FC-9CD94894B244}" type="pres">
      <dgm:prSet presAssocID="{D4998BE7-114E-4BD7-8BEA-B8D9EE41DA63}" presName="compNode" presStyleCnt="0"/>
      <dgm:spPr/>
    </dgm:pt>
    <dgm:pt modelId="{D80A7469-8E15-4D90-9D2C-A14CD78D5352}" type="pres">
      <dgm:prSet presAssocID="{D4998BE7-114E-4BD7-8BEA-B8D9EE41DA63}" presName="bgRect" presStyleLbl="bgShp" presStyleIdx="0" presStyleCnt="7"/>
      <dgm:spPr/>
    </dgm:pt>
    <dgm:pt modelId="{08FB771D-0AE3-4C96-9415-828963F44634}" type="pres">
      <dgm:prSet presAssocID="{D4998BE7-114E-4BD7-8BEA-B8D9EE41DA63}"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ed"/>
        </a:ext>
      </dgm:extLst>
    </dgm:pt>
    <dgm:pt modelId="{C941E364-E476-436F-83BD-7058F9351BCB}" type="pres">
      <dgm:prSet presAssocID="{D4998BE7-114E-4BD7-8BEA-B8D9EE41DA63}" presName="spaceRect" presStyleCnt="0"/>
      <dgm:spPr/>
    </dgm:pt>
    <dgm:pt modelId="{97AA488A-7D40-44FA-A917-45C17C0D430B}" type="pres">
      <dgm:prSet presAssocID="{D4998BE7-114E-4BD7-8BEA-B8D9EE41DA63}" presName="parTx" presStyleLbl="revTx" presStyleIdx="0" presStyleCnt="7">
        <dgm:presLayoutVars>
          <dgm:chMax val="0"/>
          <dgm:chPref val="0"/>
        </dgm:presLayoutVars>
      </dgm:prSet>
      <dgm:spPr/>
    </dgm:pt>
    <dgm:pt modelId="{323957CA-6DC9-47FB-A88D-D131B3D680AC}" type="pres">
      <dgm:prSet presAssocID="{9528A28E-FD92-49BF-8FBA-1BDD857771A0}" presName="sibTrans" presStyleCnt="0"/>
      <dgm:spPr/>
    </dgm:pt>
    <dgm:pt modelId="{36C3AEC5-3F7C-444F-8131-AACC41BCAD28}" type="pres">
      <dgm:prSet presAssocID="{F75BAEA2-DCE7-45A4-8DE1-97543D43B029}" presName="compNode" presStyleCnt="0"/>
      <dgm:spPr/>
    </dgm:pt>
    <dgm:pt modelId="{11763E79-B66B-41C4-8C78-2DE862A10450}" type="pres">
      <dgm:prSet presAssocID="{F75BAEA2-DCE7-45A4-8DE1-97543D43B029}" presName="bgRect" presStyleLbl="bgShp" presStyleIdx="1" presStyleCnt="7"/>
      <dgm:spPr/>
    </dgm:pt>
    <dgm:pt modelId="{59BE36E2-F830-4CA1-989E-33CE76FC48A1}" type="pres">
      <dgm:prSet presAssocID="{F75BAEA2-DCE7-45A4-8DE1-97543D43B02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tethoscope"/>
        </a:ext>
      </dgm:extLst>
    </dgm:pt>
    <dgm:pt modelId="{2C2D4764-5524-4159-BE5F-EC7FC194430B}" type="pres">
      <dgm:prSet presAssocID="{F75BAEA2-DCE7-45A4-8DE1-97543D43B029}" presName="spaceRect" presStyleCnt="0"/>
      <dgm:spPr/>
    </dgm:pt>
    <dgm:pt modelId="{0DFB1EE5-5E16-4358-B0DC-822BFB60F839}" type="pres">
      <dgm:prSet presAssocID="{F75BAEA2-DCE7-45A4-8DE1-97543D43B029}" presName="parTx" presStyleLbl="revTx" presStyleIdx="1" presStyleCnt="7">
        <dgm:presLayoutVars>
          <dgm:chMax val="0"/>
          <dgm:chPref val="0"/>
        </dgm:presLayoutVars>
      </dgm:prSet>
      <dgm:spPr/>
    </dgm:pt>
    <dgm:pt modelId="{1DCFF9DA-29B5-440D-B6B7-FA9C42DC13D0}" type="pres">
      <dgm:prSet presAssocID="{1BB95EC5-83E8-4C8E-8E77-6B63399E8707}" presName="sibTrans" presStyleCnt="0"/>
      <dgm:spPr/>
    </dgm:pt>
    <dgm:pt modelId="{F89475F7-7545-43AB-9A92-354C1912991A}" type="pres">
      <dgm:prSet presAssocID="{403C0246-5BE2-4D84-B1A6-00EA58382304}" presName="compNode" presStyleCnt="0"/>
      <dgm:spPr/>
    </dgm:pt>
    <dgm:pt modelId="{70D30E60-7711-436D-AF47-688C8092EF45}" type="pres">
      <dgm:prSet presAssocID="{403C0246-5BE2-4D84-B1A6-00EA58382304}" presName="bgRect" presStyleLbl="bgShp" presStyleIdx="2" presStyleCnt="7"/>
      <dgm:spPr/>
    </dgm:pt>
    <dgm:pt modelId="{31269583-D85A-47AA-ACFD-2A63C21AABB7}" type="pres">
      <dgm:prSet presAssocID="{403C0246-5BE2-4D84-B1A6-00EA5838230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nk"/>
        </a:ext>
      </dgm:extLst>
    </dgm:pt>
    <dgm:pt modelId="{EB97CA50-C6E7-4413-84D1-DD539CDA4CD7}" type="pres">
      <dgm:prSet presAssocID="{403C0246-5BE2-4D84-B1A6-00EA58382304}" presName="spaceRect" presStyleCnt="0"/>
      <dgm:spPr/>
    </dgm:pt>
    <dgm:pt modelId="{279EFB95-2F85-4514-B01F-3CC8E70D903C}" type="pres">
      <dgm:prSet presAssocID="{403C0246-5BE2-4D84-B1A6-00EA58382304}" presName="parTx" presStyleLbl="revTx" presStyleIdx="2" presStyleCnt="7">
        <dgm:presLayoutVars>
          <dgm:chMax val="0"/>
          <dgm:chPref val="0"/>
        </dgm:presLayoutVars>
      </dgm:prSet>
      <dgm:spPr/>
    </dgm:pt>
    <dgm:pt modelId="{C53742F4-6E4C-46CD-A70B-78BCB297484C}" type="pres">
      <dgm:prSet presAssocID="{81E98AA7-77F1-4B17-9B5F-B1EE2DAFE179}" presName="sibTrans" presStyleCnt="0"/>
      <dgm:spPr/>
    </dgm:pt>
    <dgm:pt modelId="{FA933522-1F0A-4FBC-9FCE-E5ED801D2B2C}" type="pres">
      <dgm:prSet presAssocID="{D1656957-00D8-4B02-BE12-BBED025A51C5}" presName="compNode" presStyleCnt="0"/>
      <dgm:spPr/>
    </dgm:pt>
    <dgm:pt modelId="{A0F38B77-AD57-4C96-BC75-AAB0F253CB01}" type="pres">
      <dgm:prSet presAssocID="{D1656957-00D8-4B02-BE12-BBED025A51C5}" presName="bgRect" presStyleLbl="bgShp" presStyleIdx="3" presStyleCnt="7"/>
      <dgm:spPr/>
    </dgm:pt>
    <dgm:pt modelId="{81084D8F-394C-4E4B-94F0-E46DF0491F12}" type="pres">
      <dgm:prSet presAssocID="{D1656957-00D8-4B02-BE12-BBED025A51C5}"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242C4B0F-6545-4141-9183-9A32820E0D82}" type="pres">
      <dgm:prSet presAssocID="{D1656957-00D8-4B02-BE12-BBED025A51C5}" presName="spaceRect" presStyleCnt="0"/>
      <dgm:spPr/>
    </dgm:pt>
    <dgm:pt modelId="{7A1AAB05-DAC4-4804-B862-2961836AE7DE}" type="pres">
      <dgm:prSet presAssocID="{D1656957-00D8-4B02-BE12-BBED025A51C5}" presName="parTx" presStyleLbl="revTx" presStyleIdx="3" presStyleCnt="7">
        <dgm:presLayoutVars>
          <dgm:chMax val="0"/>
          <dgm:chPref val="0"/>
        </dgm:presLayoutVars>
      </dgm:prSet>
      <dgm:spPr/>
    </dgm:pt>
    <dgm:pt modelId="{7B4C37C3-D6B2-4FA4-86B8-5499E57AFC18}" type="pres">
      <dgm:prSet presAssocID="{27B249AA-E12F-4376-BD8D-BFB216B7A8BA}" presName="sibTrans" presStyleCnt="0"/>
      <dgm:spPr/>
    </dgm:pt>
    <dgm:pt modelId="{CCBB8D51-037F-414B-82E3-E4330EA2A0A2}" type="pres">
      <dgm:prSet presAssocID="{D62343B2-42CC-4EF3-90EA-92C028494DEA}" presName="compNode" presStyleCnt="0"/>
      <dgm:spPr/>
    </dgm:pt>
    <dgm:pt modelId="{B0B29CB2-D928-43A6-BCC7-1554F72D56D9}" type="pres">
      <dgm:prSet presAssocID="{D62343B2-42CC-4EF3-90EA-92C028494DEA}" presName="bgRect" presStyleLbl="bgShp" presStyleIdx="4" presStyleCnt="7"/>
      <dgm:spPr/>
    </dgm:pt>
    <dgm:pt modelId="{E9C9230B-8E17-4CFE-8617-912C89B5EC04}" type="pres">
      <dgm:prSet presAssocID="{D62343B2-42CC-4EF3-90EA-92C028494DEA}"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p and bucket"/>
        </a:ext>
      </dgm:extLst>
    </dgm:pt>
    <dgm:pt modelId="{38C36123-E9F4-4F60-9514-CE951C8BC666}" type="pres">
      <dgm:prSet presAssocID="{D62343B2-42CC-4EF3-90EA-92C028494DEA}" presName="spaceRect" presStyleCnt="0"/>
      <dgm:spPr/>
    </dgm:pt>
    <dgm:pt modelId="{55E1F766-07FE-4D30-B95E-1158BFD460CC}" type="pres">
      <dgm:prSet presAssocID="{D62343B2-42CC-4EF3-90EA-92C028494DEA}" presName="parTx" presStyleLbl="revTx" presStyleIdx="4" presStyleCnt="7">
        <dgm:presLayoutVars>
          <dgm:chMax val="0"/>
          <dgm:chPref val="0"/>
        </dgm:presLayoutVars>
      </dgm:prSet>
      <dgm:spPr/>
    </dgm:pt>
    <dgm:pt modelId="{662B7D53-28BF-4253-B25B-DE2F45FC54D4}" type="pres">
      <dgm:prSet presAssocID="{F223EF20-01A4-4740-9343-2B28C276072E}" presName="sibTrans" presStyleCnt="0"/>
      <dgm:spPr/>
    </dgm:pt>
    <dgm:pt modelId="{D8946546-FF7A-4C3C-8FD7-4F81FDEDBF36}" type="pres">
      <dgm:prSet presAssocID="{C9B81046-A74F-47AF-878E-91AE728060BC}" presName="compNode" presStyleCnt="0"/>
      <dgm:spPr/>
    </dgm:pt>
    <dgm:pt modelId="{45A7447D-2A72-4103-9C3C-14004E2C87B2}" type="pres">
      <dgm:prSet presAssocID="{C9B81046-A74F-47AF-878E-91AE728060BC}" presName="bgRect" presStyleLbl="bgShp" presStyleIdx="5" presStyleCnt="7"/>
      <dgm:spPr/>
    </dgm:pt>
    <dgm:pt modelId="{89FD5430-F7BA-4F4C-A304-7173171CBFF3}" type="pres">
      <dgm:prSet presAssocID="{C9B81046-A74F-47AF-878E-91AE728060BC}"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poon"/>
        </a:ext>
      </dgm:extLst>
    </dgm:pt>
    <dgm:pt modelId="{91B5EFD6-3694-4285-885D-C7D5D9418781}" type="pres">
      <dgm:prSet presAssocID="{C9B81046-A74F-47AF-878E-91AE728060BC}" presName="spaceRect" presStyleCnt="0"/>
      <dgm:spPr/>
    </dgm:pt>
    <dgm:pt modelId="{054B1976-215C-4C6D-A375-85700F351391}" type="pres">
      <dgm:prSet presAssocID="{C9B81046-A74F-47AF-878E-91AE728060BC}" presName="parTx" presStyleLbl="revTx" presStyleIdx="5" presStyleCnt="7">
        <dgm:presLayoutVars>
          <dgm:chMax val="0"/>
          <dgm:chPref val="0"/>
        </dgm:presLayoutVars>
      </dgm:prSet>
      <dgm:spPr/>
    </dgm:pt>
    <dgm:pt modelId="{EADBA0A0-55AF-49C7-9C76-3D76D480A83F}" type="pres">
      <dgm:prSet presAssocID="{609CD9A6-61EF-412A-9A65-952062151433}" presName="sibTrans" presStyleCnt="0"/>
      <dgm:spPr/>
    </dgm:pt>
    <dgm:pt modelId="{0CABD4F0-B320-4141-94F9-AEAB13B2961F}" type="pres">
      <dgm:prSet presAssocID="{7AF6F6A6-6105-4C2D-B020-9A8B9F87B230}" presName="compNode" presStyleCnt="0"/>
      <dgm:spPr/>
    </dgm:pt>
    <dgm:pt modelId="{DF43E411-46FA-4A78-B5B7-4B44F787C9D2}" type="pres">
      <dgm:prSet presAssocID="{7AF6F6A6-6105-4C2D-B020-9A8B9F87B230}" presName="bgRect" presStyleLbl="bgShp" presStyleIdx="6" presStyleCnt="7"/>
      <dgm:spPr/>
    </dgm:pt>
    <dgm:pt modelId="{DEE50B9A-B8A6-4B9F-9FE1-99BCB3E4D3A3}" type="pres">
      <dgm:prSet presAssocID="{7AF6F6A6-6105-4C2D-B020-9A8B9F87B23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octor"/>
        </a:ext>
      </dgm:extLst>
    </dgm:pt>
    <dgm:pt modelId="{2A88A20F-798B-4052-9559-974F9F5644DB}" type="pres">
      <dgm:prSet presAssocID="{7AF6F6A6-6105-4C2D-B020-9A8B9F87B230}" presName="spaceRect" presStyleCnt="0"/>
      <dgm:spPr/>
    </dgm:pt>
    <dgm:pt modelId="{E80BFFB6-A841-4769-A68B-74D53A2BB00F}" type="pres">
      <dgm:prSet presAssocID="{7AF6F6A6-6105-4C2D-B020-9A8B9F87B230}" presName="parTx" presStyleLbl="revTx" presStyleIdx="6" presStyleCnt="7">
        <dgm:presLayoutVars>
          <dgm:chMax val="0"/>
          <dgm:chPref val="0"/>
        </dgm:presLayoutVars>
      </dgm:prSet>
      <dgm:spPr/>
    </dgm:pt>
  </dgm:ptLst>
  <dgm:cxnLst>
    <dgm:cxn modelId="{AFA0E303-C619-4293-A03B-F1645DC851E4}" srcId="{EB279970-F940-4972-9EB3-0AA97152F8E8}" destId="{403C0246-5BE2-4D84-B1A6-00EA58382304}" srcOrd="2" destOrd="0" parTransId="{3324BE88-D686-4341-AC44-BB15447181BD}" sibTransId="{81E98AA7-77F1-4B17-9B5F-B1EE2DAFE179}"/>
    <dgm:cxn modelId="{C1C9B408-2A71-4CB3-ACEB-A630C917206A}" srcId="{EB279970-F940-4972-9EB3-0AA97152F8E8}" destId="{F75BAEA2-DCE7-45A4-8DE1-97543D43B029}" srcOrd="1" destOrd="0" parTransId="{6B65E27F-6CB1-4F2B-826B-70D6891B2252}" sibTransId="{1BB95EC5-83E8-4C8E-8E77-6B63399E8707}"/>
    <dgm:cxn modelId="{F520870C-38A0-4400-95D2-08B21185EC21}" srcId="{EB279970-F940-4972-9EB3-0AA97152F8E8}" destId="{7AF6F6A6-6105-4C2D-B020-9A8B9F87B230}" srcOrd="6" destOrd="0" parTransId="{3C97F0FF-A1F7-49DF-B7DB-55A68062D832}" sibTransId="{5E867908-68C6-4390-B425-4F30D7CCFDDE}"/>
    <dgm:cxn modelId="{198E135B-87D6-4658-A190-6746A02C1887}" srcId="{EB279970-F940-4972-9EB3-0AA97152F8E8}" destId="{C9B81046-A74F-47AF-878E-91AE728060BC}" srcOrd="5" destOrd="0" parTransId="{4E891FC5-68BB-44EA-A551-D1481B96B420}" sibTransId="{609CD9A6-61EF-412A-9A65-952062151433}"/>
    <dgm:cxn modelId="{F1CD954B-5708-4AC0-A96B-712D538EED91}" type="presOf" srcId="{C9B81046-A74F-47AF-878E-91AE728060BC}" destId="{054B1976-215C-4C6D-A375-85700F351391}" srcOrd="0" destOrd="0" presId="urn:microsoft.com/office/officeart/2018/2/layout/IconVerticalSolidList"/>
    <dgm:cxn modelId="{F7AC8B78-8143-4943-8690-7101ACE9A3D5}" type="presOf" srcId="{D1656957-00D8-4B02-BE12-BBED025A51C5}" destId="{7A1AAB05-DAC4-4804-B862-2961836AE7DE}" srcOrd="0" destOrd="0" presId="urn:microsoft.com/office/officeart/2018/2/layout/IconVerticalSolidList"/>
    <dgm:cxn modelId="{C855E684-49EA-428A-9528-AF10C0D7D230}" type="presOf" srcId="{F75BAEA2-DCE7-45A4-8DE1-97543D43B029}" destId="{0DFB1EE5-5E16-4358-B0DC-822BFB60F839}" srcOrd="0" destOrd="0" presId="urn:microsoft.com/office/officeart/2018/2/layout/IconVerticalSolidList"/>
    <dgm:cxn modelId="{E4F1B88C-0E7A-4BFB-879F-E68A10465BFB}" type="presOf" srcId="{7AF6F6A6-6105-4C2D-B020-9A8B9F87B230}" destId="{E80BFFB6-A841-4769-A68B-74D53A2BB00F}" srcOrd="0" destOrd="0" presId="urn:microsoft.com/office/officeart/2018/2/layout/IconVerticalSolidList"/>
    <dgm:cxn modelId="{B9A01993-9370-45C4-B21D-794CC36CBA19}" type="presOf" srcId="{D4998BE7-114E-4BD7-8BEA-B8D9EE41DA63}" destId="{97AA488A-7D40-44FA-A917-45C17C0D430B}" srcOrd="0" destOrd="0" presId="urn:microsoft.com/office/officeart/2018/2/layout/IconVerticalSolidList"/>
    <dgm:cxn modelId="{6B226E95-860C-4DB4-BA84-7BC077039E9C}" srcId="{EB279970-F940-4972-9EB3-0AA97152F8E8}" destId="{D4998BE7-114E-4BD7-8BEA-B8D9EE41DA63}" srcOrd="0" destOrd="0" parTransId="{CA9BBE4E-5A9F-48E6-A430-0D94253DECA3}" sibTransId="{9528A28E-FD92-49BF-8FBA-1BDD857771A0}"/>
    <dgm:cxn modelId="{5E651A9A-C657-41D5-8C2A-9AC2460FA3E9}" type="presOf" srcId="{D62343B2-42CC-4EF3-90EA-92C028494DEA}" destId="{55E1F766-07FE-4D30-B95E-1158BFD460CC}" srcOrd="0" destOrd="0" presId="urn:microsoft.com/office/officeart/2018/2/layout/IconVerticalSolidList"/>
    <dgm:cxn modelId="{B5BFF9A9-FEDA-4A6F-935F-414E3155E66D}" type="presOf" srcId="{EB279970-F940-4972-9EB3-0AA97152F8E8}" destId="{711CEA4A-7596-4C40-BBDA-7607CB645823}" srcOrd="0" destOrd="0" presId="urn:microsoft.com/office/officeart/2018/2/layout/IconVerticalSolidList"/>
    <dgm:cxn modelId="{799670B0-7B42-46C7-BA74-F0353E565D92}" srcId="{EB279970-F940-4972-9EB3-0AA97152F8E8}" destId="{D62343B2-42CC-4EF3-90EA-92C028494DEA}" srcOrd="4" destOrd="0" parTransId="{2FEC64A2-25F8-4176-A6CE-FA34A6B59AD0}" sibTransId="{F223EF20-01A4-4740-9343-2B28C276072E}"/>
    <dgm:cxn modelId="{9C3B24E2-BBDA-46D7-A596-C70B0099ADF3}" type="presOf" srcId="{403C0246-5BE2-4D84-B1A6-00EA58382304}" destId="{279EFB95-2F85-4514-B01F-3CC8E70D903C}" srcOrd="0" destOrd="0" presId="urn:microsoft.com/office/officeart/2018/2/layout/IconVerticalSolidList"/>
    <dgm:cxn modelId="{4EFE0DE9-DF81-4A68-A529-DF4FF6587898}" srcId="{EB279970-F940-4972-9EB3-0AA97152F8E8}" destId="{D1656957-00D8-4B02-BE12-BBED025A51C5}" srcOrd="3" destOrd="0" parTransId="{C42E1184-D8D4-4DC1-8AC8-6DE00ECAB58A}" sibTransId="{27B249AA-E12F-4376-BD8D-BFB216B7A8BA}"/>
    <dgm:cxn modelId="{4EFA5E45-F904-4319-BBD3-775213D8063F}" type="presParOf" srcId="{711CEA4A-7596-4C40-BBDA-7607CB645823}" destId="{EBF3BB7C-B6D2-4141-95FC-9CD94894B244}" srcOrd="0" destOrd="0" presId="urn:microsoft.com/office/officeart/2018/2/layout/IconVerticalSolidList"/>
    <dgm:cxn modelId="{7998EF4A-329F-4936-8B07-AD35983BF389}" type="presParOf" srcId="{EBF3BB7C-B6D2-4141-95FC-9CD94894B244}" destId="{D80A7469-8E15-4D90-9D2C-A14CD78D5352}" srcOrd="0" destOrd="0" presId="urn:microsoft.com/office/officeart/2018/2/layout/IconVerticalSolidList"/>
    <dgm:cxn modelId="{43C6B37E-A417-4906-90F3-A49EEA77ED1D}" type="presParOf" srcId="{EBF3BB7C-B6D2-4141-95FC-9CD94894B244}" destId="{08FB771D-0AE3-4C96-9415-828963F44634}" srcOrd="1" destOrd="0" presId="urn:microsoft.com/office/officeart/2018/2/layout/IconVerticalSolidList"/>
    <dgm:cxn modelId="{76DA813A-9F20-4E4D-B35E-03420D8B5F1F}" type="presParOf" srcId="{EBF3BB7C-B6D2-4141-95FC-9CD94894B244}" destId="{C941E364-E476-436F-83BD-7058F9351BCB}" srcOrd="2" destOrd="0" presId="urn:microsoft.com/office/officeart/2018/2/layout/IconVerticalSolidList"/>
    <dgm:cxn modelId="{5DD9E7D1-4362-4BA0-BB45-03BD54574192}" type="presParOf" srcId="{EBF3BB7C-B6D2-4141-95FC-9CD94894B244}" destId="{97AA488A-7D40-44FA-A917-45C17C0D430B}" srcOrd="3" destOrd="0" presId="urn:microsoft.com/office/officeart/2018/2/layout/IconVerticalSolidList"/>
    <dgm:cxn modelId="{DBAC5F6A-B3C8-4F0F-AF93-931FF92A37D4}" type="presParOf" srcId="{711CEA4A-7596-4C40-BBDA-7607CB645823}" destId="{323957CA-6DC9-47FB-A88D-D131B3D680AC}" srcOrd="1" destOrd="0" presId="urn:microsoft.com/office/officeart/2018/2/layout/IconVerticalSolidList"/>
    <dgm:cxn modelId="{2B8B3D26-FEA8-434A-B07E-DC06C7111DAC}" type="presParOf" srcId="{711CEA4A-7596-4C40-BBDA-7607CB645823}" destId="{36C3AEC5-3F7C-444F-8131-AACC41BCAD28}" srcOrd="2" destOrd="0" presId="urn:microsoft.com/office/officeart/2018/2/layout/IconVerticalSolidList"/>
    <dgm:cxn modelId="{0C3AA67E-F453-4077-A0EE-39D294ED4CC7}" type="presParOf" srcId="{36C3AEC5-3F7C-444F-8131-AACC41BCAD28}" destId="{11763E79-B66B-41C4-8C78-2DE862A10450}" srcOrd="0" destOrd="0" presId="urn:microsoft.com/office/officeart/2018/2/layout/IconVerticalSolidList"/>
    <dgm:cxn modelId="{C618EBD6-0A8B-4C8A-8EB2-07AC1AF9BF89}" type="presParOf" srcId="{36C3AEC5-3F7C-444F-8131-AACC41BCAD28}" destId="{59BE36E2-F830-4CA1-989E-33CE76FC48A1}" srcOrd="1" destOrd="0" presId="urn:microsoft.com/office/officeart/2018/2/layout/IconVerticalSolidList"/>
    <dgm:cxn modelId="{4AFF0573-4BD4-4B43-B9D7-AE508A31C7D7}" type="presParOf" srcId="{36C3AEC5-3F7C-444F-8131-AACC41BCAD28}" destId="{2C2D4764-5524-4159-BE5F-EC7FC194430B}" srcOrd="2" destOrd="0" presId="urn:microsoft.com/office/officeart/2018/2/layout/IconVerticalSolidList"/>
    <dgm:cxn modelId="{72A8636F-7143-44B9-94AA-42160F10D5A8}" type="presParOf" srcId="{36C3AEC5-3F7C-444F-8131-AACC41BCAD28}" destId="{0DFB1EE5-5E16-4358-B0DC-822BFB60F839}" srcOrd="3" destOrd="0" presId="urn:microsoft.com/office/officeart/2018/2/layout/IconVerticalSolidList"/>
    <dgm:cxn modelId="{367D7ED0-7DE0-4640-A6E7-3D7CA83F4536}" type="presParOf" srcId="{711CEA4A-7596-4C40-BBDA-7607CB645823}" destId="{1DCFF9DA-29B5-440D-B6B7-FA9C42DC13D0}" srcOrd="3" destOrd="0" presId="urn:microsoft.com/office/officeart/2018/2/layout/IconVerticalSolidList"/>
    <dgm:cxn modelId="{A3B07543-545B-40F5-BB7D-BF460E8D6233}" type="presParOf" srcId="{711CEA4A-7596-4C40-BBDA-7607CB645823}" destId="{F89475F7-7545-43AB-9A92-354C1912991A}" srcOrd="4" destOrd="0" presId="urn:microsoft.com/office/officeart/2018/2/layout/IconVerticalSolidList"/>
    <dgm:cxn modelId="{6538FB0B-6C29-4788-B26E-0F981CFB198E}" type="presParOf" srcId="{F89475F7-7545-43AB-9A92-354C1912991A}" destId="{70D30E60-7711-436D-AF47-688C8092EF45}" srcOrd="0" destOrd="0" presId="urn:microsoft.com/office/officeart/2018/2/layout/IconVerticalSolidList"/>
    <dgm:cxn modelId="{8CA4598F-2E51-448A-918B-8C354C373779}" type="presParOf" srcId="{F89475F7-7545-43AB-9A92-354C1912991A}" destId="{31269583-D85A-47AA-ACFD-2A63C21AABB7}" srcOrd="1" destOrd="0" presId="urn:microsoft.com/office/officeart/2018/2/layout/IconVerticalSolidList"/>
    <dgm:cxn modelId="{D1E2735A-B3FA-4595-8F28-061D064C0033}" type="presParOf" srcId="{F89475F7-7545-43AB-9A92-354C1912991A}" destId="{EB97CA50-C6E7-4413-84D1-DD539CDA4CD7}" srcOrd="2" destOrd="0" presId="urn:microsoft.com/office/officeart/2018/2/layout/IconVerticalSolidList"/>
    <dgm:cxn modelId="{32FE5406-6777-4FA6-BBF4-E5387461568C}" type="presParOf" srcId="{F89475F7-7545-43AB-9A92-354C1912991A}" destId="{279EFB95-2F85-4514-B01F-3CC8E70D903C}" srcOrd="3" destOrd="0" presId="urn:microsoft.com/office/officeart/2018/2/layout/IconVerticalSolidList"/>
    <dgm:cxn modelId="{783A6B56-C93F-4BBC-BAE5-30A07062923A}" type="presParOf" srcId="{711CEA4A-7596-4C40-BBDA-7607CB645823}" destId="{C53742F4-6E4C-46CD-A70B-78BCB297484C}" srcOrd="5" destOrd="0" presId="urn:microsoft.com/office/officeart/2018/2/layout/IconVerticalSolidList"/>
    <dgm:cxn modelId="{ABA9904D-8572-457C-BC12-59F9899081AF}" type="presParOf" srcId="{711CEA4A-7596-4C40-BBDA-7607CB645823}" destId="{FA933522-1F0A-4FBC-9FCE-E5ED801D2B2C}" srcOrd="6" destOrd="0" presId="urn:microsoft.com/office/officeart/2018/2/layout/IconVerticalSolidList"/>
    <dgm:cxn modelId="{D2C4C307-3313-454F-A91F-E0B0F969DC48}" type="presParOf" srcId="{FA933522-1F0A-4FBC-9FCE-E5ED801D2B2C}" destId="{A0F38B77-AD57-4C96-BC75-AAB0F253CB01}" srcOrd="0" destOrd="0" presId="urn:microsoft.com/office/officeart/2018/2/layout/IconVerticalSolidList"/>
    <dgm:cxn modelId="{30A49379-6C3F-4E72-A80A-EFFD917C5089}" type="presParOf" srcId="{FA933522-1F0A-4FBC-9FCE-E5ED801D2B2C}" destId="{81084D8F-394C-4E4B-94F0-E46DF0491F12}" srcOrd="1" destOrd="0" presId="urn:microsoft.com/office/officeart/2018/2/layout/IconVerticalSolidList"/>
    <dgm:cxn modelId="{CFEEB298-94EF-48DE-A9FE-DAE848F501BE}" type="presParOf" srcId="{FA933522-1F0A-4FBC-9FCE-E5ED801D2B2C}" destId="{242C4B0F-6545-4141-9183-9A32820E0D82}" srcOrd="2" destOrd="0" presId="urn:microsoft.com/office/officeart/2018/2/layout/IconVerticalSolidList"/>
    <dgm:cxn modelId="{F71C5902-CDA6-479F-9AF8-BD64BF7A50EA}" type="presParOf" srcId="{FA933522-1F0A-4FBC-9FCE-E5ED801D2B2C}" destId="{7A1AAB05-DAC4-4804-B862-2961836AE7DE}" srcOrd="3" destOrd="0" presId="urn:microsoft.com/office/officeart/2018/2/layout/IconVerticalSolidList"/>
    <dgm:cxn modelId="{8DCBFDAF-2FCD-4397-8A2A-472A59025FE5}" type="presParOf" srcId="{711CEA4A-7596-4C40-BBDA-7607CB645823}" destId="{7B4C37C3-D6B2-4FA4-86B8-5499E57AFC18}" srcOrd="7" destOrd="0" presId="urn:microsoft.com/office/officeart/2018/2/layout/IconVerticalSolidList"/>
    <dgm:cxn modelId="{06371C7A-F204-445F-B752-FCF21F229956}" type="presParOf" srcId="{711CEA4A-7596-4C40-BBDA-7607CB645823}" destId="{CCBB8D51-037F-414B-82E3-E4330EA2A0A2}" srcOrd="8" destOrd="0" presId="urn:microsoft.com/office/officeart/2018/2/layout/IconVerticalSolidList"/>
    <dgm:cxn modelId="{2D194699-D249-484A-B832-8445238105B0}" type="presParOf" srcId="{CCBB8D51-037F-414B-82E3-E4330EA2A0A2}" destId="{B0B29CB2-D928-43A6-BCC7-1554F72D56D9}" srcOrd="0" destOrd="0" presId="urn:microsoft.com/office/officeart/2018/2/layout/IconVerticalSolidList"/>
    <dgm:cxn modelId="{0C50E706-E45E-4898-9F21-89767CCEF315}" type="presParOf" srcId="{CCBB8D51-037F-414B-82E3-E4330EA2A0A2}" destId="{E9C9230B-8E17-4CFE-8617-912C89B5EC04}" srcOrd="1" destOrd="0" presId="urn:microsoft.com/office/officeart/2018/2/layout/IconVerticalSolidList"/>
    <dgm:cxn modelId="{01A3D3F7-4CD6-45D0-95BD-EDCBDA946A5C}" type="presParOf" srcId="{CCBB8D51-037F-414B-82E3-E4330EA2A0A2}" destId="{38C36123-E9F4-4F60-9514-CE951C8BC666}" srcOrd="2" destOrd="0" presId="urn:microsoft.com/office/officeart/2018/2/layout/IconVerticalSolidList"/>
    <dgm:cxn modelId="{46EFBAEB-21CD-4FCA-BCE7-C8F0F45ABF26}" type="presParOf" srcId="{CCBB8D51-037F-414B-82E3-E4330EA2A0A2}" destId="{55E1F766-07FE-4D30-B95E-1158BFD460CC}" srcOrd="3" destOrd="0" presId="urn:microsoft.com/office/officeart/2018/2/layout/IconVerticalSolidList"/>
    <dgm:cxn modelId="{A9DDDA33-1F5F-42ED-821D-51A6D21D6F7E}" type="presParOf" srcId="{711CEA4A-7596-4C40-BBDA-7607CB645823}" destId="{662B7D53-28BF-4253-B25B-DE2F45FC54D4}" srcOrd="9" destOrd="0" presId="urn:microsoft.com/office/officeart/2018/2/layout/IconVerticalSolidList"/>
    <dgm:cxn modelId="{BB53B0E6-99F6-4DE7-B2F4-2CC899932EF4}" type="presParOf" srcId="{711CEA4A-7596-4C40-BBDA-7607CB645823}" destId="{D8946546-FF7A-4C3C-8FD7-4F81FDEDBF36}" srcOrd="10" destOrd="0" presId="urn:microsoft.com/office/officeart/2018/2/layout/IconVerticalSolidList"/>
    <dgm:cxn modelId="{85E2B886-7129-43E9-BDDE-0671E97DA621}" type="presParOf" srcId="{D8946546-FF7A-4C3C-8FD7-4F81FDEDBF36}" destId="{45A7447D-2A72-4103-9C3C-14004E2C87B2}" srcOrd="0" destOrd="0" presId="urn:microsoft.com/office/officeart/2018/2/layout/IconVerticalSolidList"/>
    <dgm:cxn modelId="{787AA222-7D59-4016-9F53-9F03796897EE}" type="presParOf" srcId="{D8946546-FF7A-4C3C-8FD7-4F81FDEDBF36}" destId="{89FD5430-F7BA-4F4C-A304-7173171CBFF3}" srcOrd="1" destOrd="0" presId="urn:microsoft.com/office/officeart/2018/2/layout/IconVerticalSolidList"/>
    <dgm:cxn modelId="{77CE6315-7370-4ED8-8C26-8C764E757BCF}" type="presParOf" srcId="{D8946546-FF7A-4C3C-8FD7-4F81FDEDBF36}" destId="{91B5EFD6-3694-4285-885D-C7D5D9418781}" srcOrd="2" destOrd="0" presId="urn:microsoft.com/office/officeart/2018/2/layout/IconVerticalSolidList"/>
    <dgm:cxn modelId="{0D45F604-7BDC-4674-AA64-DCABC4423AA9}" type="presParOf" srcId="{D8946546-FF7A-4C3C-8FD7-4F81FDEDBF36}" destId="{054B1976-215C-4C6D-A375-85700F351391}" srcOrd="3" destOrd="0" presId="urn:microsoft.com/office/officeart/2018/2/layout/IconVerticalSolidList"/>
    <dgm:cxn modelId="{3DA4BFB5-0ED6-4F2B-AE30-744A0E251AD3}" type="presParOf" srcId="{711CEA4A-7596-4C40-BBDA-7607CB645823}" destId="{EADBA0A0-55AF-49C7-9C76-3D76D480A83F}" srcOrd="11" destOrd="0" presId="urn:microsoft.com/office/officeart/2018/2/layout/IconVerticalSolidList"/>
    <dgm:cxn modelId="{3263BD3D-8F8E-43B6-9AFE-D2F5C8F07A4A}" type="presParOf" srcId="{711CEA4A-7596-4C40-BBDA-7607CB645823}" destId="{0CABD4F0-B320-4141-94F9-AEAB13B2961F}" srcOrd="12" destOrd="0" presId="urn:microsoft.com/office/officeart/2018/2/layout/IconVerticalSolidList"/>
    <dgm:cxn modelId="{64AD9337-8744-4A0D-A80E-8438B8C087A5}" type="presParOf" srcId="{0CABD4F0-B320-4141-94F9-AEAB13B2961F}" destId="{DF43E411-46FA-4A78-B5B7-4B44F787C9D2}" srcOrd="0" destOrd="0" presId="urn:microsoft.com/office/officeart/2018/2/layout/IconVerticalSolidList"/>
    <dgm:cxn modelId="{8E427973-44D9-4765-943C-194EC249F3B8}" type="presParOf" srcId="{0CABD4F0-B320-4141-94F9-AEAB13B2961F}" destId="{DEE50B9A-B8A6-4B9F-9FE1-99BCB3E4D3A3}" srcOrd="1" destOrd="0" presId="urn:microsoft.com/office/officeart/2018/2/layout/IconVerticalSolidList"/>
    <dgm:cxn modelId="{F3C738DD-F6AF-4468-B055-5BA967B8DDE5}" type="presParOf" srcId="{0CABD4F0-B320-4141-94F9-AEAB13B2961F}" destId="{2A88A20F-798B-4052-9559-974F9F5644DB}" srcOrd="2" destOrd="0" presId="urn:microsoft.com/office/officeart/2018/2/layout/IconVerticalSolidList"/>
    <dgm:cxn modelId="{69608D74-35CD-4C0F-BD46-18F08F001456}" type="presParOf" srcId="{0CABD4F0-B320-4141-94F9-AEAB13B2961F}" destId="{E80BFFB6-A841-4769-A68B-74D53A2BB00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DA22C3-B596-436C-B0EF-1948003D57CC}"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7B44DEF2-E4DA-4417-9116-4967AE4438C5}">
      <dgm:prSet/>
      <dgm:spPr/>
      <dgm:t>
        <a:bodyPr/>
        <a:lstStyle/>
        <a:p>
          <a:r>
            <a:rPr lang="en-ZA"/>
            <a:t>The goal is to reduce morbidity and mortality and minimise transmission</a:t>
          </a:r>
          <a:endParaRPr lang="en-US"/>
        </a:p>
      </dgm:t>
    </dgm:pt>
    <dgm:pt modelId="{3E73BB42-5FBF-4A7B-B6F1-CEAFEF083D1E}" type="parTrans" cxnId="{D19EC75C-4CA7-405E-82E2-89496D9FEFD2}">
      <dgm:prSet/>
      <dgm:spPr/>
      <dgm:t>
        <a:bodyPr/>
        <a:lstStyle/>
        <a:p>
          <a:endParaRPr lang="en-US"/>
        </a:p>
      </dgm:t>
    </dgm:pt>
    <dgm:pt modelId="{1086F41C-5F83-40BC-9E1B-D179C9F12E6E}" type="sibTrans" cxnId="{D19EC75C-4CA7-405E-82E2-89496D9FEFD2}">
      <dgm:prSet/>
      <dgm:spPr/>
      <dgm:t>
        <a:bodyPr/>
        <a:lstStyle/>
        <a:p>
          <a:endParaRPr lang="en-US"/>
        </a:p>
      </dgm:t>
    </dgm:pt>
    <dgm:pt modelId="{868B5842-224B-4EDE-8BD4-FE9281BA969E}">
      <dgm:prSet/>
      <dgm:spPr/>
      <dgm:t>
        <a:bodyPr/>
        <a:lstStyle/>
        <a:p>
          <a:r>
            <a:rPr lang="en-ZA"/>
            <a:t>Triaging patients and early identification of severe cases that may need hospital or ICU admission is important in morbidity and mortality</a:t>
          </a:r>
          <a:endParaRPr lang="en-US"/>
        </a:p>
      </dgm:t>
    </dgm:pt>
    <dgm:pt modelId="{5F0386CA-4E50-496F-95CE-64FD10FB6802}" type="parTrans" cxnId="{B0C1B251-B055-439E-BEA7-6EEDBD361B68}">
      <dgm:prSet/>
      <dgm:spPr/>
      <dgm:t>
        <a:bodyPr/>
        <a:lstStyle/>
        <a:p>
          <a:endParaRPr lang="en-US"/>
        </a:p>
      </dgm:t>
    </dgm:pt>
    <dgm:pt modelId="{5AD105BB-644A-4500-8E18-65F9160207B6}" type="sibTrans" cxnId="{B0C1B251-B055-439E-BEA7-6EEDBD361B68}">
      <dgm:prSet/>
      <dgm:spPr/>
      <dgm:t>
        <a:bodyPr/>
        <a:lstStyle/>
        <a:p>
          <a:endParaRPr lang="en-US"/>
        </a:p>
      </dgm:t>
    </dgm:pt>
    <dgm:pt modelId="{41652971-0A61-4133-A305-BE57F88DE8CF}">
      <dgm:prSet/>
      <dgm:spPr/>
      <dgm:t>
        <a:bodyPr/>
        <a:lstStyle/>
        <a:p>
          <a:r>
            <a:rPr lang="en-ZA"/>
            <a:t>Prevent transmission of coronavirus</a:t>
          </a:r>
          <a:endParaRPr lang="en-US"/>
        </a:p>
      </dgm:t>
    </dgm:pt>
    <dgm:pt modelId="{790271DB-E861-4F7D-A185-E323BA6828B2}" type="parTrans" cxnId="{769325F4-89D3-4F7F-8560-338CB1881D2B}">
      <dgm:prSet/>
      <dgm:spPr/>
      <dgm:t>
        <a:bodyPr/>
        <a:lstStyle/>
        <a:p>
          <a:endParaRPr lang="en-US"/>
        </a:p>
      </dgm:t>
    </dgm:pt>
    <dgm:pt modelId="{B572C361-CB7A-489E-B8CE-17BA8D52E1C4}" type="sibTrans" cxnId="{769325F4-89D3-4F7F-8560-338CB1881D2B}">
      <dgm:prSet/>
      <dgm:spPr/>
      <dgm:t>
        <a:bodyPr/>
        <a:lstStyle/>
        <a:p>
          <a:endParaRPr lang="en-US"/>
        </a:p>
      </dgm:t>
    </dgm:pt>
    <dgm:pt modelId="{09C734C8-E8B8-4225-9F40-53D8581AC7B8}">
      <dgm:prSet/>
      <dgm:spPr/>
      <dgm:t>
        <a:bodyPr/>
        <a:lstStyle/>
        <a:p>
          <a:r>
            <a:rPr lang="en-ZA"/>
            <a:t>Contact tracing</a:t>
          </a:r>
          <a:endParaRPr lang="en-US"/>
        </a:p>
      </dgm:t>
    </dgm:pt>
    <dgm:pt modelId="{36B4A8E6-DCCA-4908-9E8A-8EC212DBC6D9}" type="parTrans" cxnId="{CE9D2A22-4F8C-4271-B3A2-9CE336092642}">
      <dgm:prSet/>
      <dgm:spPr/>
      <dgm:t>
        <a:bodyPr/>
        <a:lstStyle/>
        <a:p>
          <a:endParaRPr lang="en-US"/>
        </a:p>
      </dgm:t>
    </dgm:pt>
    <dgm:pt modelId="{6C27FADE-BC9E-455C-A670-F608D2866F6E}" type="sibTrans" cxnId="{CE9D2A22-4F8C-4271-B3A2-9CE336092642}">
      <dgm:prSet/>
      <dgm:spPr/>
      <dgm:t>
        <a:bodyPr/>
        <a:lstStyle/>
        <a:p>
          <a:endParaRPr lang="en-US"/>
        </a:p>
      </dgm:t>
    </dgm:pt>
    <dgm:pt modelId="{8355B72F-BD7E-481D-99A5-AA27D76B6C42}">
      <dgm:prSet/>
      <dgm:spPr/>
      <dgm:t>
        <a:bodyPr/>
        <a:lstStyle/>
        <a:p>
          <a:r>
            <a:rPr lang="en-ZA"/>
            <a:t>Patient’s education on cough hygiene and IPC at home</a:t>
          </a:r>
          <a:endParaRPr lang="en-US"/>
        </a:p>
      </dgm:t>
    </dgm:pt>
    <dgm:pt modelId="{F59B00AE-6098-4B4D-81BA-D52059A4C2B3}" type="parTrans" cxnId="{F925CEDB-9091-4DD2-AE73-39EA200FE758}">
      <dgm:prSet/>
      <dgm:spPr/>
      <dgm:t>
        <a:bodyPr/>
        <a:lstStyle/>
        <a:p>
          <a:endParaRPr lang="en-US"/>
        </a:p>
      </dgm:t>
    </dgm:pt>
    <dgm:pt modelId="{567B103C-A5FD-45B9-A327-D88201CE171D}" type="sibTrans" cxnId="{F925CEDB-9091-4DD2-AE73-39EA200FE758}">
      <dgm:prSet/>
      <dgm:spPr/>
      <dgm:t>
        <a:bodyPr/>
        <a:lstStyle/>
        <a:p>
          <a:endParaRPr lang="en-US"/>
        </a:p>
      </dgm:t>
    </dgm:pt>
    <dgm:pt modelId="{B94EDF64-604A-4D93-9584-1F3D682445EA}" type="pres">
      <dgm:prSet presAssocID="{E2DA22C3-B596-436C-B0EF-1948003D57CC}" presName="root" presStyleCnt="0">
        <dgm:presLayoutVars>
          <dgm:dir/>
          <dgm:resizeHandles val="exact"/>
        </dgm:presLayoutVars>
      </dgm:prSet>
      <dgm:spPr/>
    </dgm:pt>
    <dgm:pt modelId="{F4126C5F-A91E-43B3-94AE-15B86E157F80}" type="pres">
      <dgm:prSet presAssocID="{7B44DEF2-E4DA-4417-9116-4967AE4438C5}" presName="compNode" presStyleCnt="0"/>
      <dgm:spPr/>
    </dgm:pt>
    <dgm:pt modelId="{150457CE-A157-4822-A3F0-97196A01A1D9}" type="pres">
      <dgm:prSet presAssocID="{7B44DEF2-E4DA-4417-9116-4967AE4438C5}" presName="bgRect" presStyleLbl="bgShp" presStyleIdx="0" presStyleCnt="5"/>
      <dgm:spPr/>
    </dgm:pt>
    <dgm:pt modelId="{19B760C8-06B7-4CB4-AF0F-410481A63E7E}" type="pres">
      <dgm:prSet presAssocID="{7B44DEF2-E4DA-4417-9116-4967AE4438C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st Aid Kit"/>
        </a:ext>
      </dgm:extLst>
    </dgm:pt>
    <dgm:pt modelId="{59F047F5-6372-4FDE-81F7-531ECF7EEB50}" type="pres">
      <dgm:prSet presAssocID="{7B44DEF2-E4DA-4417-9116-4967AE4438C5}" presName="spaceRect" presStyleCnt="0"/>
      <dgm:spPr/>
    </dgm:pt>
    <dgm:pt modelId="{1675482E-6E9A-4C0A-A41E-19D34D392E60}" type="pres">
      <dgm:prSet presAssocID="{7B44DEF2-E4DA-4417-9116-4967AE4438C5}" presName="parTx" presStyleLbl="revTx" presStyleIdx="0" presStyleCnt="5">
        <dgm:presLayoutVars>
          <dgm:chMax val="0"/>
          <dgm:chPref val="0"/>
        </dgm:presLayoutVars>
      </dgm:prSet>
      <dgm:spPr/>
    </dgm:pt>
    <dgm:pt modelId="{A67588E4-CCAC-4279-9948-84C3A2E72A11}" type="pres">
      <dgm:prSet presAssocID="{1086F41C-5F83-40BC-9E1B-D179C9F12E6E}" presName="sibTrans" presStyleCnt="0"/>
      <dgm:spPr/>
    </dgm:pt>
    <dgm:pt modelId="{6C93981B-053F-4F2E-B236-3BC81DD1560C}" type="pres">
      <dgm:prSet presAssocID="{868B5842-224B-4EDE-8BD4-FE9281BA969E}" presName="compNode" presStyleCnt="0"/>
      <dgm:spPr/>
    </dgm:pt>
    <dgm:pt modelId="{4BC7C5B8-ABAD-421B-B627-BBE7F212A142}" type="pres">
      <dgm:prSet presAssocID="{868B5842-224B-4EDE-8BD4-FE9281BA969E}" presName="bgRect" presStyleLbl="bgShp" presStyleIdx="1" presStyleCnt="5"/>
      <dgm:spPr/>
    </dgm:pt>
    <dgm:pt modelId="{92C66EEB-672E-4431-ACA3-B02DA2718576}" type="pres">
      <dgm:prSet presAssocID="{868B5842-224B-4EDE-8BD4-FE9281BA969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A1791419-BD17-4DE8-BD7A-278A51CCAC28}" type="pres">
      <dgm:prSet presAssocID="{868B5842-224B-4EDE-8BD4-FE9281BA969E}" presName="spaceRect" presStyleCnt="0"/>
      <dgm:spPr/>
    </dgm:pt>
    <dgm:pt modelId="{54274F74-88AC-4FFE-B929-BC4E72F1666D}" type="pres">
      <dgm:prSet presAssocID="{868B5842-224B-4EDE-8BD4-FE9281BA969E}" presName="parTx" presStyleLbl="revTx" presStyleIdx="1" presStyleCnt="5">
        <dgm:presLayoutVars>
          <dgm:chMax val="0"/>
          <dgm:chPref val="0"/>
        </dgm:presLayoutVars>
      </dgm:prSet>
      <dgm:spPr/>
    </dgm:pt>
    <dgm:pt modelId="{0D3E68F1-C3F6-4A14-908E-7B488F21D9DA}" type="pres">
      <dgm:prSet presAssocID="{5AD105BB-644A-4500-8E18-65F9160207B6}" presName="sibTrans" presStyleCnt="0"/>
      <dgm:spPr/>
    </dgm:pt>
    <dgm:pt modelId="{CD1EDE58-2CA5-45F3-9542-21739878D1D9}" type="pres">
      <dgm:prSet presAssocID="{41652971-0A61-4133-A305-BE57F88DE8CF}" presName="compNode" presStyleCnt="0"/>
      <dgm:spPr/>
    </dgm:pt>
    <dgm:pt modelId="{4681B48B-A6EE-4DBB-996C-E91DFE976F6C}" type="pres">
      <dgm:prSet presAssocID="{41652971-0A61-4133-A305-BE57F88DE8CF}" presName="bgRect" presStyleLbl="bgShp" presStyleIdx="2" presStyleCnt="5"/>
      <dgm:spPr/>
    </dgm:pt>
    <dgm:pt modelId="{E79008A1-8DFF-44B3-BEB4-B3DA6C241797}" type="pres">
      <dgm:prSet presAssocID="{41652971-0A61-4133-A305-BE57F88DE8CF}" presName="iconRect" presStyleLbl="node1" presStyleIdx="2" presStyleCnt="5" custLinFactNeighborX="11143" custLinFactNeighborY="891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edle"/>
        </a:ext>
      </dgm:extLst>
    </dgm:pt>
    <dgm:pt modelId="{8EAC9FDE-925D-4DEC-8C75-E749444550A4}" type="pres">
      <dgm:prSet presAssocID="{41652971-0A61-4133-A305-BE57F88DE8CF}" presName="spaceRect" presStyleCnt="0"/>
      <dgm:spPr/>
    </dgm:pt>
    <dgm:pt modelId="{3BA28092-95B6-4E3C-91E7-261DE781910A}" type="pres">
      <dgm:prSet presAssocID="{41652971-0A61-4133-A305-BE57F88DE8CF}" presName="parTx" presStyleLbl="revTx" presStyleIdx="2" presStyleCnt="5">
        <dgm:presLayoutVars>
          <dgm:chMax val="0"/>
          <dgm:chPref val="0"/>
        </dgm:presLayoutVars>
      </dgm:prSet>
      <dgm:spPr/>
    </dgm:pt>
    <dgm:pt modelId="{C7B6F396-368F-45A2-8213-709CE7C8B009}" type="pres">
      <dgm:prSet presAssocID="{B572C361-CB7A-489E-B8CE-17BA8D52E1C4}" presName="sibTrans" presStyleCnt="0"/>
      <dgm:spPr/>
    </dgm:pt>
    <dgm:pt modelId="{6605A79A-0577-46BD-BD5F-A8091FA2AAA1}" type="pres">
      <dgm:prSet presAssocID="{09C734C8-E8B8-4225-9F40-53D8581AC7B8}" presName="compNode" presStyleCnt="0"/>
      <dgm:spPr/>
    </dgm:pt>
    <dgm:pt modelId="{695E1678-D9EB-484C-9A38-773272293A55}" type="pres">
      <dgm:prSet presAssocID="{09C734C8-E8B8-4225-9F40-53D8581AC7B8}" presName="bgRect" presStyleLbl="bgShp" presStyleIdx="3" presStyleCnt="5"/>
      <dgm:spPr/>
    </dgm:pt>
    <dgm:pt modelId="{0A472EAA-E1C5-43E0-B7E0-07725CD76985}" type="pres">
      <dgm:prSet presAssocID="{09C734C8-E8B8-4225-9F40-53D8581AC7B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mail"/>
        </a:ext>
      </dgm:extLst>
    </dgm:pt>
    <dgm:pt modelId="{9E683DAD-EFC6-4C47-B22E-E44E2DFF4E6A}" type="pres">
      <dgm:prSet presAssocID="{09C734C8-E8B8-4225-9F40-53D8581AC7B8}" presName="spaceRect" presStyleCnt="0"/>
      <dgm:spPr/>
    </dgm:pt>
    <dgm:pt modelId="{A5356976-8D4E-4351-A089-4FE01953B5E8}" type="pres">
      <dgm:prSet presAssocID="{09C734C8-E8B8-4225-9F40-53D8581AC7B8}" presName="parTx" presStyleLbl="revTx" presStyleIdx="3" presStyleCnt="5">
        <dgm:presLayoutVars>
          <dgm:chMax val="0"/>
          <dgm:chPref val="0"/>
        </dgm:presLayoutVars>
      </dgm:prSet>
      <dgm:spPr/>
    </dgm:pt>
    <dgm:pt modelId="{D03388C5-3332-4874-95F3-A2794CF48097}" type="pres">
      <dgm:prSet presAssocID="{6C27FADE-BC9E-455C-A670-F608D2866F6E}" presName="sibTrans" presStyleCnt="0"/>
      <dgm:spPr/>
    </dgm:pt>
    <dgm:pt modelId="{E1C759DB-D2FD-455D-8E68-81F1B9335489}" type="pres">
      <dgm:prSet presAssocID="{8355B72F-BD7E-481D-99A5-AA27D76B6C42}" presName="compNode" presStyleCnt="0"/>
      <dgm:spPr/>
    </dgm:pt>
    <dgm:pt modelId="{68544C95-97DF-4519-B217-0334A2C33B9E}" type="pres">
      <dgm:prSet presAssocID="{8355B72F-BD7E-481D-99A5-AA27D76B6C42}" presName="bgRect" presStyleLbl="bgShp" presStyleIdx="4" presStyleCnt="5"/>
      <dgm:spPr/>
    </dgm:pt>
    <dgm:pt modelId="{98B698D8-FB00-4428-B62F-D051AF3705C2}" type="pres">
      <dgm:prSet presAssocID="{8355B72F-BD7E-481D-99A5-AA27D76B6C4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oothbrush"/>
        </a:ext>
      </dgm:extLst>
    </dgm:pt>
    <dgm:pt modelId="{D7374F00-5D96-4DDE-8753-8194812DCCC7}" type="pres">
      <dgm:prSet presAssocID="{8355B72F-BD7E-481D-99A5-AA27D76B6C42}" presName="spaceRect" presStyleCnt="0"/>
      <dgm:spPr/>
    </dgm:pt>
    <dgm:pt modelId="{4EB30FCC-1DA1-40D2-AA05-2EAA6E5FD58B}" type="pres">
      <dgm:prSet presAssocID="{8355B72F-BD7E-481D-99A5-AA27D76B6C42}" presName="parTx" presStyleLbl="revTx" presStyleIdx="4" presStyleCnt="5">
        <dgm:presLayoutVars>
          <dgm:chMax val="0"/>
          <dgm:chPref val="0"/>
        </dgm:presLayoutVars>
      </dgm:prSet>
      <dgm:spPr/>
    </dgm:pt>
  </dgm:ptLst>
  <dgm:cxnLst>
    <dgm:cxn modelId="{3303C721-58DD-4C58-9F21-3280D0B634E6}" type="presOf" srcId="{7B44DEF2-E4DA-4417-9116-4967AE4438C5}" destId="{1675482E-6E9A-4C0A-A41E-19D34D392E60}" srcOrd="0" destOrd="0" presId="urn:microsoft.com/office/officeart/2018/2/layout/IconVerticalSolidList"/>
    <dgm:cxn modelId="{CE9D2A22-4F8C-4271-B3A2-9CE336092642}" srcId="{E2DA22C3-B596-436C-B0EF-1948003D57CC}" destId="{09C734C8-E8B8-4225-9F40-53D8581AC7B8}" srcOrd="3" destOrd="0" parTransId="{36B4A8E6-DCCA-4908-9E8A-8EC212DBC6D9}" sibTransId="{6C27FADE-BC9E-455C-A670-F608D2866F6E}"/>
    <dgm:cxn modelId="{D19EC75C-4CA7-405E-82E2-89496D9FEFD2}" srcId="{E2DA22C3-B596-436C-B0EF-1948003D57CC}" destId="{7B44DEF2-E4DA-4417-9116-4967AE4438C5}" srcOrd="0" destOrd="0" parTransId="{3E73BB42-5FBF-4A7B-B6F1-CEAFEF083D1E}" sibTransId="{1086F41C-5F83-40BC-9E1B-D179C9F12E6E}"/>
    <dgm:cxn modelId="{DA18BD62-2FFB-4B66-BCF9-7B462A5BAA0C}" type="presOf" srcId="{09C734C8-E8B8-4225-9F40-53D8581AC7B8}" destId="{A5356976-8D4E-4351-A089-4FE01953B5E8}" srcOrd="0" destOrd="0" presId="urn:microsoft.com/office/officeart/2018/2/layout/IconVerticalSolidList"/>
    <dgm:cxn modelId="{B0C1B251-B055-439E-BEA7-6EEDBD361B68}" srcId="{E2DA22C3-B596-436C-B0EF-1948003D57CC}" destId="{868B5842-224B-4EDE-8BD4-FE9281BA969E}" srcOrd="1" destOrd="0" parTransId="{5F0386CA-4E50-496F-95CE-64FD10FB6802}" sibTransId="{5AD105BB-644A-4500-8E18-65F9160207B6}"/>
    <dgm:cxn modelId="{9D70F293-E839-4441-9537-DC45BE893715}" type="presOf" srcId="{41652971-0A61-4133-A305-BE57F88DE8CF}" destId="{3BA28092-95B6-4E3C-91E7-261DE781910A}" srcOrd="0" destOrd="0" presId="urn:microsoft.com/office/officeart/2018/2/layout/IconVerticalSolidList"/>
    <dgm:cxn modelId="{79ED189D-6F94-4933-8E6A-A9A30BE9500A}" type="presOf" srcId="{E2DA22C3-B596-436C-B0EF-1948003D57CC}" destId="{B94EDF64-604A-4D93-9584-1F3D682445EA}" srcOrd="0" destOrd="0" presId="urn:microsoft.com/office/officeart/2018/2/layout/IconVerticalSolidList"/>
    <dgm:cxn modelId="{5EBCD1C3-27AB-4E2B-BE5F-6178F2AC7694}" type="presOf" srcId="{868B5842-224B-4EDE-8BD4-FE9281BA969E}" destId="{54274F74-88AC-4FFE-B929-BC4E72F1666D}" srcOrd="0" destOrd="0" presId="urn:microsoft.com/office/officeart/2018/2/layout/IconVerticalSolidList"/>
    <dgm:cxn modelId="{F925CEDB-9091-4DD2-AE73-39EA200FE758}" srcId="{E2DA22C3-B596-436C-B0EF-1948003D57CC}" destId="{8355B72F-BD7E-481D-99A5-AA27D76B6C42}" srcOrd="4" destOrd="0" parTransId="{F59B00AE-6098-4B4D-81BA-D52059A4C2B3}" sibTransId="{567B103C-A5FD-45B9-A327-D88201CE171D}"/>
    <dgm:cxn modelId="{AAC0E2E1-218E-4441-9523-D6B8A4C17235}" type="presOf" srcId="{8355B72F-BD7E-481D-99A5-AA27D76B6C42}" destId="{4EB30FCC-1DA1-40D2-AA05-2EAA6E5FD58B}" srcOrd="0" destOrd="0" presId="urn:microsoft.com/office/officeart/2018/2/layout/IconVerticalSolidList"/>
    <dgm:cxn modelId="{769325F4-89D3-4F7F-8560-338CB1881D2B}" srcId="{E2DA22C3-B596-436C-B0EF-1948003D57CC}" destId="{41652971-0A61-4133-A305-BE57F88DE8CF}" srcOrd="2" destOrd="0" parTransId="{790271DB-E861-4F7D-A185-E323BA6828B2}" sibTransId="{B572C361-CB7A-489E-B8CE-17BA8D52E1C4}"/>
    <dgm:cxn modelId="{FFE68F98-E426-41E9-A1A2-A0D2E66D8AEF}" type="presParOf" srcId="{B94EDF64-604A-4D93-9584-1F3D682445EA}" destId="{F4126C5F-A91E-43B3-94AE-15B86E157F80}" srcOrd="0" destOrd="0" presId="urn:microsoft.com/office/officeart/2018/2/layout/IconVerticalSolidList"/>
    <dgm:cxn modelId="{2A3B1B4F-FFC6-44D6-9743-E189DCE9F4B5}" type="presParOf" srcId="{F4126C5F-A91E-43B3-94AE-15B86E157F80}" destId="{150457CE-A157-4822-A3F0-97196A01A1D9}" srcOrd="0" destOrd="0" presId="urn:microsoft.com/office/officeart/2018/2/layout/IconVerticalSolidList"/>
    <dgm:cxn modelId="{190378AF-8902-4E81-B66E-B74FAFE616AC}" type="presParOf" srcId="{F4126C5F-A91E-43B3-94AE-15B86E157F80}" destId="{19B760C8-06B7-4CB4-AF0F-410481A63E7E}" srcOrd="1" destOrd="0" presId="urn:microsoft.com/office/officeart/2018/2/layout/IconVerticalSolidList"/>
    <dgm:cxn modelId="{6CC2DE25-A3AA-4543-B1CC-BDB17FA463B4}" type="presParOf" srcId="{F4126C5F-A91E-43B3-94AE-15B86E157F80}" destId="{59F047F5-6372-4FDE-81F7-531ECF7EEB50}" srcOrd="2" destOrd="0" presId="urn:microsoft.com/office/officeart/2018/2/layout/IconVerticalSolidList"/>
    <dgm:cxn modelId="{7C9D9B8B-1194-4B8B-870E-80179DB2B80C}" type="presParOf" srcId="{F4126C5F-A91E-43B3-94AE-15B86E157F80}" destId="{1675482E-6E9A-4C0A-A41E-19D34D392E60}" srcOrd="3" destOrd="0" presId="urn:microsoft.com/office/officeart/2018/2/layout/IconVerticalSolidList"/>
    <dgm:cxn modelId="{FC3694B9-25A4-4BA5-B4EA-82FD147CEA3C}" type="presParOf" srcId="{B94EDF64-604A-4D93-9584-1F3D682445EA}" destId="{A67588E4-CCAC-4279-9948-84C3A2E72A11}" srcOrd="1" destOrd="0" presId="urn:microsoft.com/office/officeart/2018/2/layout/IconVerticalSolidList"/>
    <dgm:cxn modelId="{63F8B845-2D77-49BF-AFAE-F85A3672E1B0}" type="presParOf" srcId="{B94EDF64-604A-4D93-9584-1F3D682445EA}" destId="{6C93981B-053F-4F2E-B236-3BC81DD1560C}" srcOrd="2" destOrd="0" presId="urn:microsoft.com/office/officeart/2018/2/layout/IconVerticalSolidList"/>
    <dgm:cxn modelId="{4CD54514-25E5-4B4B-BCF6-57C2B2821B06}" type="presParOf" srcId="{6C93981B-053F-4F2E-B236-3BC81DD1560C}" destId="{4BC7C5B8-ABAD-421B-B627-BBE7F212A142}" srcOrd="0" destOrd="0" presId="urn:microsoft.com/office/officeart/2018/2/layout/IconVerticalSolidList"/>
    <dgm:cxn modelId="{ADF0DD86-FB1D-408E-AC06-3D44EAA72369}" type="presParOf" srcId="{6C93981B-053F-4F2E-B236-3BC81DD1560C}" destId="{92C66EEB-672E-4431-ACA3-B02DA2718576}" srcOrd="1" destOrd="0" presId="urn:microsoft.com/office/officeart/2018/2/layout/IconVerticalSolidList"/>
    <dgm:cxn modelId="{9BFFABC5-3C45-4B25-8F71-3E86FD167E53}" type="presParOf" srcId="{6C93981B-053F-4F2E-B236-3BC81DD1560C}" destId="{A1791419-BD17-4DE8-BD7A-278A51CCAC28}" srcOrd="2" destOrd="0" presId="urn:microsoft.com/office/officeart/2018/2/layout/IconVerticalSolidList"/>
    <dgm:cxn modelId="{8BC1414B-6036-463B-BEDC-85E711DB6B76}" type="presParOf" srcId="{6C93981B-053F-4F2E-B236-3BC81DD1560C}" destId="{54274F74-88AC-4FFE-B929-BC4E72F1666D}" srcOrd="3" destOrd="0" presId="urn:microsoft.com/office/officeart/2018/2/layout/IconVerticalSolidList"/>
    <dgm:cxn modelId="{9311235C-22E1-474E-AFCA-8BFBE7B0AFF0}" type="presParOf" srcId="{B94EDF64-604A-4D93-9584-1F3D682445EA}" destId="{0D3E68F1-C3F6-4A14-908E-7B488F21D9DA}" srcOrd="3" destOrd="0" presId="urn:microsoft.com/office/officeart/2018/2/layout/IconVerticalSolidList"/>
    <dgm:cxn modelId="{1BEF250A-EC10-4468-9618-CE26154039AB}" type="presParOf" srcId="{B94EDF64-604A-4D93-9584-1F3D682445EA}" destId="{CD1EDE58-2CA5-45F3-9542-21739878D1D9}" srcOrd="4" destOrd="0" presId="urn:microsoft.com/office/officeart/2018/2/layout/IconVerticalSolidList"/>
    <dgm:cxn modelId="{E099DD4E-6E76-4B53-BB13-8F5F6BE03692}" type="presParOf" srcId="{CD1EDE58-2CA5-45F3-9542-21739878D1D9}" destId="{4681B48B-A6EE-4DBB-996C-E91DFE976F6C}" srcOrd="0" destOrd="0" presId="urn:microsoft.com/office/officeart/2018/2/layout/IconVerticalSolidList"/>
    <dgm:cxn modelId="{382E4AC6-583E-47BE-B2E1-2293BFBD7D5D}" type="presParOf" srcId="{CD1EDE58-2CA5-45F3-9542-21739878D1D9}" destId="{E79008A1-8DFF-44B3-BEB4-B3DA6C241797}" srcOrd="1" destOrd="0" presId="urn:microsoft.com/office/officeart/2018/2/layout/IconVerticalSolidList"/>
    <dgm:cxn modelId="{E220164E-7C9F-4614-B780-B79CF6A97145}" type="presParOf" srcId="{CD1EDE58-2CA5-45F3-9542-21739878D1D9}" destId="{8EAC9FDE-925D-4DEC-8C75-E749444550A4}" srcOrd="2" destOrd="0" presId="urn:microsoft.com/office/officeart/2018/2/layout/IconVerticalSolidList"/>
    <dgm:cxn modelId="{2C052E3C-EEF1-4131-BB94-B054BB121C05}" type="presParOf" srcId="{CD1EDE58-2CA5-45F3-9542-21739878D1D9}" destId="{3BA28092-95B6-4E3C-91E7-261DE781910A}" srcOrd="3" destOrd="0" presId="urn:microsoft.com/office/officeart/2018/2/layout/IconVerticalSolidList"/>
    <dgm:cxn modelId="{AE44CA1E-2C9C-4EF4-9FC7-1804FCF01A66}" type="presParOf" srcId="{B94EDF64-604A-4D93-9584-1F3D682445EA}" destId="{C7B6F396-368F-45A2-8213-709CE7C8B009}" srcOrd="5" destOrd="0" presId="urn:microsoft.com/office/officeart/2018/2/layout/IconVerticalSolidList"/>
    <dgm:cxn modelId="{7D59AAFD-6666-43B9-AAC9-811DC5B9A1E9}" type="presParOf" srcId="{B94EDF64-604A-4D93-9584-1F3D682445EA}" destId="{6605A79A-0577-46BD-BD5F-A8091FA2AAA1}" srcOrd="6" destOrd="0" presId="urn:microsoft.com/office/officeart/2018/2/layout/IconVerticalSolidList"/>
    <dgm:cxn modelId="{55FC6895-AA3E-4F22-B4AB-53DC4B0BBDF4}" type="presParOf" srcId="{6605A79A-0577-46BD-BD5F-A8091FA2AAA1}" destId="{695E1678-D9EB-484C-9A38-773272293A55}" srcOrd="0" destOrd="0" presId="urn:microsoft.com/office/officeart/2018/2/layout/IconVerticalSolidList"/>
    <dgm:cxn modelId="{44A16C7A-26BA-4297-AB7C-D2E45CE5B2ED}" type="presParOf" srcId="{6605A79A-0577-46BD-BD5F-A8091FA2AAA1}" destId="{0A472EAA-E1C5-43E0-B7E0-07725CD76985}" srcOrd="1" destOrd="0" presId="urn:microsoft.com/office/officeart/2018/2/layout/IconVerticalSolidList"/>
    <dgm:cxn modelId="{C477049A-6042-40B5-9121-F4BFD177AC1E}" type="presParOf" srcId="{6605A79A-0577-46BD-BD5F-A8091FA2AAA1}" destId="{9E683DAD-EFC6-4C47-B22E-E44E2DFF4E6A}" srcOrd="2" destOrd="0" presId="urn:microsoft.com/office/officeart/2018/2/layout/IconVerticalSolidList"/>
    <dgm:cxn modelId="{DCED0EA0-D94C-45B1-9508-580E844E657D}" type="presParOf" srcId="{6605A79A-0577-46BD-BD5F-A8091FA2AAA1}" destId="{A5356976-8D4E-4351-A089-4FE01953B5E8}" srcOrd="3" destOrd="0" presId="urn:microsoft.com/office/officeart/2018/2/layout/IconVerticalSolidList"/>
    <dgm:cxn modelId="{C62AA346-E4DC-465F-8F57-680EC899F5D3}" type="presParOf" srcId="{B94EDF64-604A-4D93-9584-1F3D682445EA}" destId="{D03388C5-3332-4874-95F3-A2794CF48097}" srcOrd="7" destOrd="0" presId="urn:microsoft.com/office/officeart/2018/2/layout/IconVerticalSolidList"/>
    <dgm:cxn modelId="{74CC9058-F373-46B0-851F-642D6A985416}" type="presParOf" srcId="{B94EDF64-604A-4D93-9584-1F3D682445EA}" destId="{E1C759DB-D2FD-455D-8E68-81F1B9335489}" srcOrd="8" destOrd="0" presId="urn:microsoft.com/office/officeart/2018/2/layout/IconVerticalSolidList"/>
    <dgm:cxn modelId="{881D0DC6-E0AD-4B55-AAAC-EA4BC3EDB7BA}" type="presParOf" srcId="{E1C759DB-D2FD-455D-8E68-81F1B9335489}" destId="{68544C95-97DF-4519-B217-0334A2C33B9E}" srcOrd="0" destOrd="0" presId="urn:microsoft.com/office/officeart/2018/2/layout/IconVerticalSolidList"/>
    <dgm:cxn modelId="{0B36D8E7-AFBD-448A-B6BF-492A3BA63DD9}" type="presParOf" srcId="{E1C759DB-D2FD-455D-8E68-81F1B9335489}" destId="{98B698D8-FB00-4428-B62F-D051AF3705C2}" srcOrd="1" destOrd="0" presId="urn:microsoft.com/office/officeart/2018/2/layout/IconVerticalSolidList"/>
    <dgm:cxn modelId="{97996BC3-60AC-46C0-BEE8-0266DE47CF20}" type="presParOf" srcId="{E1C759DB-D2FD-455D-8E68-81F1B9335489}" destId="{D7374F00-5D96-4DDE-8753-8194812DCCC7}" srcOrd="2" destOrd="0" presId="urn:microsoft.com/office/officeart/2018/2/layout/IconVerticalSolidList"/>
    <dgm:cxn modelId="{13046213-5876-47D2-A51A-BF3C783F1681}" type="presParOf" srcId="{E1C759DB-D2FD-455D-8E68-81F1B9335489}" destId="{4EB30FCC-1DA1-40D2-AA05-2EAA6E5FD58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B1C17-61CA-43BA-B3F2-7F62CDBA3A1C}">
      <dsp:nvSpPr>
        <dsp:cNvPr id="0" name=""/>
        <dsp:cNvSpPr/>
      </dsp:nvSpPr>
      <dsp:spPr>
        <a:xfrm>
          <a:off x="0" y="602359"/>
          <a:ext cx="5653279" cy="5653279"/>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5B70B9-D113-46BF-8A39-DFB1ED2468A5}">
      <dsp:nvSpPr>
        <dsp:cNvPr id="0" name=""/>
        <dsp:cNvSpPr/>
      </dsp:nvSpPr>
      <dsp:spPr>
        <a:xfrm>
          <a:off x="537061" y="1139420"/>
          <a:ext cx="2204778" cy="22047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a:t>Updated case definition for a suspected COVID-19 (Section 3.1 of the guidelines)</a:t>
          </a:r>
          <a:endParaRPr lang="en-US" sz="1800" kern="1200"/>
        </a:p>
      </dsp:txBody>
      <dsp:txXfrm>
        <a:off x="644689" y="1247048"/>
        <a:ext cx="1989522" cy="1989522"/>
      </dsp:txXfrm>
    </dsp:sp>
    <dsp:sp modelId="{BE850D14-96F4-4CCF-806B-51C8660DF785}">
      <dsp:nvSpPr>
        <dsp:cNvPr id="0" name=""/>
        <dsp:cNvSpPr/>
      </dsp:nvSpPr>
      <dsp:spPr>
        <a:xfrm>
          <a:off x="2911438" y="1139420"/>
          <a:ext cx="2204778" cy="220477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a:t>New guidance on SARS-CoV-2 sampling and on repeat testing (Section 3.2)</a:t>
          </a:r>
          <a:endParaRPr lang="en-US" sz="1800" kern="1200"/>
        </a:p>
      </dsp:txBody>
      <dsp:txXfrm>
        <a:off x="3019066" y="1247048"/>
        <a:ext cx="1989522" cy="1989522"/>
      </dsp:txXfrm>
    </dsp:sp>
    <dsp:sp modelId="{E6A95ECF-69C6-4571-8B9D-D4217DE465E8}">
      <dsp:nvSpPr>
        <dsp:cNvPr id="0" name=""/>
        <dsp:cNvSpPr/>
      </dsp:nvSpPr>
      <dsp:spPr>
        <a:xfrm>
          <a:off x="537061" y="3513797"/>
          <a:ext cx="2204778" cy="220477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a:t>Recommendation against the use of rapid antibody-based tests for the routine diagnosis of acute COVID-19 (Section 3.2)</a:t>
          </a:r>
          <a:endParaRPr lang="en-US" sz="1800" kern="1200"/>
        </a:p>
      </dsp:txBody>
      <dsp:txXfrm>
        <a:off x="644689" y="3621425"/>
        <a:ext cx="1989522" cy="1989522"/>
      </dsp:txXfrm>
    </dsp:sp>
    <dsp:sp modelId="{C4089DB8-7869-4C25-B7FD-C64AD4F76EA3}">
      <dsp:nvSpPr>
        <dsp:cNvPr id="0" name=""/>
        <dsp:cNvSpPr/>
      </dsp:nvSpPr>
      <dsp:spPr>
        <a:xfrm>
          <a:off x="2911438" y="3513797"/>
          <a:ext cx="2204778" cy="220477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a:t>Removal of the requirement that mild disease in high-risk individuals requires hospitalization (Section 4.1)</a:t>
          </a:r>
          <a:endParaRPr lang="en-US" sz="1800" kern="1200"/>
        </a:p>
      </dsp:txBody>
      <dsp:txXfrm>
        <a:off x="3019066" y="3621425"/>
        <a:ext cx="1989522" cy="19895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AFCE2-F171-4186-9C36-10F4616BF7E2}">
      <dsp:nvSpPr>
        <dsp:cNvPr id="0" name=""/>
        <dsp:cNvSpPr/>
      </dsp:nvSpPr>
      <dsp:spPr>
        <a:xfrm>
          <a:off x="400120" y="49929"/>
          <a:ext cx="970542" cy="97054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895D0C-E733-43AB-9304-70B2915139DD}">
      <dsp:nvSpPr>
        <dsp:cNvPr id="0" name=""/>
        <dsp:cNvSpPr/>
      </dsp:nvSpPr>
      <dsp:spPr>
        <a:xfrm>
          <a:off x="603934" y="253742"/>
          <a:ext cx="562914" cy="5629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A97C46-304C-4847-8CA2-E3486EAE3F58}">
      <dsp:nvSpPr>
        <dsp:cNvPr id="0" name=""/>
        <dsp:cNvSpPr/>
      </dsp:nvSpPr>
      <dsp:spPr>
        <a:xfrm>
          <a:off x="1578636" y="49929"/>
          <a:ext cx="2287706" cy="970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ZA" sz="1400" kern="1200" cap="none"/>
            <a:t>Data providing preliminary support for the intervention’s efficacy and safety are available, at least from laboratory or animal studies</a:t>
          </a:r>
          <a:endParaRPr lang="en-US" sz="1400" kern="1200" cap="none"/>
        </a:p>
      </dsp:txBody>
      <dsp:txXfrm>
        <a:off x="1578636" y="49929"/>
        <a:ext cx="2287706" cy="970542"/>
      </dsp:txXfrm>
    </dsp:sp>
    <dsp:sp modelId="{EEBF7A5D-5955-477D-A00B-C4BEC86C1787}">
      <dsp:nvSpPr>
        <dsp:cNvPr id="0" name=""/>
        <dsp:cNvSpPr/>
      </dsp:nvSpPr>
      <dsp:spPr>
        <a:xfrm>
          <a:off x="4264958" y="49929"/>
          <a:ext cx="970542" cy="97054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C54013-9BDD-45E0-A16C-656082B13558}">
      <dsp:nvSpPr>
        <dsp:cNvPr id="0" name=""/>
        <dsp:cNvSpPr/>
      </dsp:nvSpPr>
      <dsp:spPr>
        <a:xfrm>
          <a:off x="4468772" y="253742"/>
          <a:ext cx="562914" cy="5629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EEA3B6-BE5B-4EF7-90B4-80AB053FB7C1}">
      <dsp:nvSpPr>
        <dsp:cNvPr id="0" name=""/>
        <dsp:cNvSpPr/>
      </dsp:nvSpPr>
      <dsp:spPr>
        <a:xfrm>
          <a:off x="5443474" y="49929"/>
          <a:ext cx="2287706" cy="970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ZA" sz="1400" kern="1200" cap="none"/>
            <a:t>Ethics’ approval should be in place</a:t>
          </a:r>
          <a:endParaRPr lang="en-US" sz="1400" kern="1200" cap="none"/>
        </a:p>
      </dsp:txBody>
      <dsp:txXfrm>
        <a:off x="5443474" y="49929"/>
        <a:ext cx="2287706" cy="970542"/>
      </dsp:txXfrm>
    </dsp:sp>
    <dsp:sp modelId="{9A126761-CE77-4183-ADB8-4CED03822302}">
      <dsp:nvSpPr>
        <dsp:cNvPr id="0" name=""/>
        <dsp:cNvSpPr/>
      </dsp:nvSpPr>
      <dsp:spPr>
        <a:xfrm>
          <a:off x="400120" y="1796156"/>
          <a:ext cx="970542" cy="97054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2B349F-B805-4710-AEB0-FE09615C6EE1}">
      <dsp:nvSpPr>
        <dsp:cNvPr id="0" name=""/>
        <dsp:cNvSpPr/>
      </dsp:nvSpPr>
      <dsp:spPr>
        <a:xfrm>
          <a:off x="603934" y="1999970"/>
          <a:ext cx="562914" cy="5629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96451F-2B07-48CA-98D8-F0FD8E6440DF}">
      <dsp:nvSpPr>
        <dsp:cNvPr id="0" name=""/>
        <dsp:cNvSpPr/>
      </dsp:nvSpPr>
      <dsp:spPr>
        <a:xfrm>
          <a:off x="1578636" y="1796156"/>
          <a:ext cx="2287706" cy="970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ZA" sz="1400" kern="1200" cap="none"/>
            <a:t>The patient’s informed consent should be obtained before treatment administration</a:t>
          </a:r>
          <a:endParaRPr lang="en-US" sz="1400" kern="1200" cap="none"/>
        </a:p>
      </dsp:txBody>
      <dsp:txXfrm>
        <a:off x="1578636" y="1796156"/>
        <a:ext cx="2287706" cy="970542"/>
      </dsp:txXfrm>
    </dsp:sp>
    <dsp:sp modelId="{3442C478-E06E-4D3E-8799-8E4E86F8703A}">
      <dsp:nvSpPr>
        <dsp:cNvPr id="0" name=""/>
        <dsp:cNvSpPr/>
      </dsp:nvSpPr>
      <dsp:spPr>
        <a:xfrm>
          <a:off x="4264958" y="1796156"/>
          <a:ext cx="970542" cy="97054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257536-4DF3-4AB0-959F-E10E7722E768}">
      <dsp:nvSpPr>
        <dsp:cNvPr id="0" name=""/>
        <dsp:cNvSpPr/>
      </dsp:nvSpPr>
      <dsp:spPr>
        <a:xfrm>
          <a:off x="4468772" y="1999970"/>
          <a:ext cx="562914" cy="5629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F62CBE-71BC-487C-A76F-E70C13E41A81}">
      <dsp:nvSpPr>
        <dsp:cNvPr id="0" name=""/>
        <dsp:cNvSpPr/>
      </dsp:nvSpPr>
      <dsp:spPr>
        <a:xfrm>
          <a:off x="5443474" y="1796156"/>
          <a:ext cx="2287706" cy="970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ZA" sz="1400" kern="1200" cap="none"/>
            <a:t>Adequate resources are required before implementation</a:t>
          </a:r>
          <a:endParaRPr lang="en-US" sz="1400" kern="1200" cap="none"/>
        </a:p>
      </dsp:txBody>
      <dsp:txXfrm>
        <a:off x="5443474" y="1796156"/>
        <a:ext cx="2287706" cy="970542"/>
      </dsp:txXfrm>
    </dsp:sp>
    <dsp:sp modelId="{35D64D1A-0BC5-4C9B-98FD-62F1FBDBD2ED}">
      <dsp:nvSpPr>
        <dsp:cNvPr id="0" name=""/>
        <dsp:cNvSpPr/>
      </dsp:nvSpPr>
      <dsp:spPr>
        <a:xfrm>
          <a:off x="400120" y="3542384"/>
          <a:ext cx="970542" cy="97054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FED1C3-5631-4AAE-986C-1F6372BE3773}">
      <dsp:nvSpPr>
        <dsp:cNvPr id="0" name=""/>
        <dsp:cNvSpPr/>
      </dsp:nvSpPr>
      <dsp:spPr>
        <a:xfrm>
          <a:off x="603934" y="3746198"/>
          <a:ext cx="562914" cy="56291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5E688F-AAB0-4C3A-9DD5-8F5F42C4F841}">
      <dsp:nvSpPr>
        <dsp:cNvPr id="0" name=""/>
        <dsp:cNvSpPr/>
      </dsp:nvSpPr>
      <dsp:spPr>
        <a:xfrm>
          <a:off x="1578636" y="3542384"/>
          <a:ext cx="2287706" cy="970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ZA" sz="1400" kern="1200" cap="none"/>
            <a:t>The results of the intervention are documented and shared with the wider medical and scientific community</a:t>
          </a:r>
          <a:endParaRPr lang="en-US" sz="1400" kern="1200" cap="none"/>
        </a:p>
      </dsp:txBody>
      <dsp:txXfrm>
        <a:off x="1578636" y="3542384"/>
        <a:ext cx="2287706" cy="970542"/>
      </dsp:txXfrm>
    </dsp:sp>
    <dsp:sp modelId="{E7E31715-53F2-4425-81CD-A823413E7DB7}">
      <dsp:nvSpPr>
        <dsp:cNvPr id="0" name=""/>
        <dsp:cNvSpPr/>
      </dsp:nvSpPr>
      <dsp:spPr>
        <a:xfrm>
          <a:off x="4264958" y="3542384"/>
          <a:ext cx="970542" cy="97054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D6AF1C-6EC5-491F-8D28-BD101740E8DD}">
      <dsp:nvSpPr>
        <dsp:cNvPr id="0" name=""/>
        <dsp:cNvSpPr/>
      </dsp:nvSpPr>
      <dsp:spPr>
        <a:xfrm>
          <a:off x="4468772" y="3746198"/>
          <a:ext cx="562914" cy="56291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3442A4-7716-4E81-805F-3F1338FD59FF}">
      <dsp:nvSpPr>
        <dsp:cNvPr id="0" name=""/>
        <dsp:cNvSpPr/>
      </dsp:nvSpPr>
      <dsp:spPr>
        <a:xfrm>
          <a:off x="5443474" y="3542384"/>
          <a:ext cx="2287706" cy="970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ZA" sz="1400" kern="1200" cap="none"/>
            <a:t>Therapies outside clinical trials should include hospitalized patients, not those on ambulatory care </a:t>
          </a:r>
          <a:endParaRPr lang="en-US" sz="1400" kern="1200" cap="none"/>
        </a:p>
      </dsp:txBody>
      <dsp:txXfrm>
        <a:off x="5443474" y="3542384"/>
        <a:ext cx="2287706" cy="9705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900D7-E5C7-401A-990C-053300AA2337}">
      <dsp:nvSpPr>
        <dsp:cNvPr id="0" name=""/>
        <dsp:cNvSpPr/>
      </dsp:nvSpPr>
      <dsp:spPr>
        <a:xfrm>
          <a:off x="2675" y="0"/>
          <a:ext cx="3587859" cy="32099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a:t>Patients requiring inhaled corticosteroids for the chronic management of asthma or COPD, or a topical nasal corticosteroids for allergic rhinitis, should not discontinue these therapies due to COVID-19 related concerns</a:t>
          </a:r>
          <a:endParaRPr lang="en-US" sz="2200" kern="1200"/>
        </a:p>
      </dsp:txBody>
      <dsp:txXfrm>
        <a:off x="96690" y="94015"/>
        <a:ext cx="3399829" cy="3021872"/>
      </dsp:txXfrm>
    </dsp:sp>
    <dsp:sp modelId="{637305F9-E416-49F6-B6EF-CBB7C8A4E867}">
      <dsp:nvSpPr>
        <dsp:cNvPr id="0" name=""/>
        <dsp:cNvSpPr/>
      </dsp:nvSpPr>
      <dsp:spPr>
        <a:xfrm>
          <a:off x="4193295" y="0"/>
          <a:ext cx="3587859" cy="32099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a:t>Similarly, patients who require a short course of oral corticosteroids for an asthma or COPD exacerbation should be given this therapy, notwithstanding concerns relating to corticosteroids and COVID-19.</a:t>
          </a:r>
          <a:endParaRPr lang="en-US" sz="2200" kern="1200"/>
        </a:p>
      </dsp:txBody>
      <dsp:txXfrm>
        <a:off x="4287310" y="94015"/>
        <a:ext cx="3399829" cy="30218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1AAD0-6AF7-4CA9-ABDB-9FA020397FF6}">
      <dsp:nvSpPr>
        <dsp:cNvPr id="0" name=""/>
        <dsp:cNvSpPr/>
      </dsp:nvSpPr>
      <dsp:spPr>
        <a:xfrm>
          <a:off x="36496" y="953958"/>
          <a:ext cx="1087106" cy="1087106"/>
        </a:xfrm>
        <a:prstGeom prst="ellipse">
          <a:avLst/>
        </a:prstGeom>
        <a:solidFill>
          <a:srgbClr val="005D28"/>
        </a:solidFill>
        <a:ln>
          <a:noFill/>
        </a:ln>
        <a:effectLst/>
      </dsp:spPr>
      <dsp:style>
        <a:lnRef idx="0">
          <a:scrgbClr r="0" g="0" b="0"/>
        </a:lnRef>
        <a:fillRef idx="1">
          <a:scrgbClr r="0" g="0" b="0"/>
        </a:fillRef>
        <a:effectRef idx="0">
          <a:scrgbClr r="0" g="0" b="0"/>
        </a:effectRef>
        <a:fontRef idx="minor"/>
      </dsp:style>
    </dsp:sp>
    <dsp:sp modelId="{EE81126C-FD3A-41DF-A309-6F93CB515154}">
      <dsp:nvSpPr>
        <dsp:cNvPr id="0" name=""/>
        <dsp:cNvSpPr/>
      </dsp:nvSpPr>
      <dsp:spPr>
        <a:xfrm>
          <a:off x="264788" y="1182251"/>
          <a:ext cx="630521" cy="6305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FD9D98-4FD5-4E32-B51F-33589D4F4620}">
      <dsp:nvSpPr>
        <dsp:cNvPr id="0" name=""/>
        <dsp:cNvSpPr/>
      </dsp:nvSpPr>
      <dsp:spPr>
        <a:xfrm>
          <a:off x="1356554" y="953958"/>
          <a:ext cx="2562466" cy="1087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ZA" sz="1600" kern="1200"/>
            <a:t>Provide </a:t>
          </a:r>
          <a:r>
            <a:rPr lang="en-ZA" sz="1600" b="1" kern="1200"/>
            <a:t>supplemental oxygen immediately in patients with poor saturation </a:t>
          </a:r>
          <a:r>
            <a:rPr lang="en-ZA" sz="1600" kern="1200"/>
            <a:t>aiming at achieving at least oxygen saturation of 90% or higher</a:t>
          </a:r>
          <a:endParaRPr lang="en-US" sz="1600" kern="1200"/>
        </a:p>
      </dsp:txBody>
      <dsp:txXfrm>
        <a:off x="1356554" y="953958"/>
        <a:ext cx="2562466" cy="1087106"/>
      </dsp:txXfrm>
    </dsp:sp>
    <dsp:sp modelId="{6BC2069F-1F80-4FC2-BB56-23722EA67265}">
      <dsp:nvSpPr>
        <dsp:cNvPr id="0" name=""/>
        <dsp:cNvSpPr/>
      </dsp:nvSpPr>
      <dsp:spPr>
        <a:xfrm>
          <a:off x="4365510" y="953958"/>
          <a:ext cx="1087106" cy="1087106"/>
        </a:xfrm>
        <a:prstGeom prst="ellipse">
          <a:avLst/>
        </a:prstGeom>
        <a:solidFill>
          <a:schemeClr val="accent2"/>
        </a:solidFill>
        <a:ln>
          <a:noFill/>
        </a:ln>
        <a:effectLst/>
      </dsp:spPr>
      <dsp:style>
        <a:lnRef idx="0">
          <a:scrgbClr r="0" g="0" b="0"/>
        </a:lnRef>
        <a:fillRef idx="1">
          <a:scrgbClr r="0" g="0" b="0"/>
        </a:fillRef>
        <a:effectRef idx="0">
          <a:scrgbClr r="0" g="0" b="0"/>
        </a:effectRef>
        <a:fontRef idx="minor"/>
      </dsp:style>
    </dsp:sp>
    <dsp:sp modelId="{DF574F36-C0CF-4F66-9C7C-025D72AFA473}">
      <dsp:nvSpPr>
        <dsp:cNvPr id="0" name=""/>
        <dsp:cNvSpPr/>
      </dsp:nvSpPr>
      <dsp:spPr>
        <a:xfrm>
          <a:off x="4593803" y="1182251"/>
          <a:ext cx="630521" cy="6305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431EB8-25A8-4F61-B492-404BA98B0EA7}">
      <dsp:nvSpPr>
        <dsp:cNvPr id="0" name=""/>
        <dsp:cNvSpPr/>
      </dsp:nvSpPr>
      <dsp:spPr>
        <a:xfrm>
          <a:off x="5685568" y="953958"/>
          <a:ext cx="2562466" cy="1087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ZA" sz="1600" kern="1200"/>
            <a:t>Use </a:t>
          </a:r>
          <a:r>
            <a:rPr lang="en-ZA" sz="1600" b="1" kern="1200"/>
            <a:t>conservative fluid management </a:t>
          </a:r>
          <a:r>
            <a:rPr lang="en-ZA" sz="1600" kern="1200"/>
            <a:t>because aggressive fluid resuscitation may worsen oxygenation, especially in settings where there is limited availability of mechanical ventilation</a:t>
          </a:r>
          <a:endParaRPr lang="en-US" sz="1600" kern="1200"/>
        </a:p>
      </dsp:txBody>
      <dsp:txXfrm>
        <a:off x="5685568" y="953958"/>
        <a:ext cx="2562466" cy="1087106"/>
      </dsp:txXfrm>
    </dsp:sp>
    <dsp:sp modelId="{D5B9B20D-BAAA-4B13-BA4C-282BBC1BAF11}">
      <dsp:nvSpPr>
        <dsp:cNvPr id="0" name=""/>
        <dsp:cNvSpPr/>
      </dsp:nvSpPr>
      <dsp:spPr>
        <a:xfrm>
          <a:off x="36496" y="2877164"/>
          <a:ext cx="1087106" cy="1087106"/>
        </a:xfrm>
        <a:prstGeom prst="ellipse">
          <a:avLst/>
        </a:prstGeom>
        <a:solidFill>
          <a:schemeClr val="accent2"/>
        </a:solidFill>
        <a:ln>
          <a:noFill/>
        </a:ln>
        <a:effectLst/>
      </dsp:spPr>
      <dsp:style>
        <a:lnRef idx="0">
          <a:scrgbClr r="0" g="0" b="0"/>
        </a:lnRef>
        <a:fillRef idx="1">
          <a:scrgbClr r="0" g="0" b="0"/>
        </a:fillRef>
        <a:effectRef idx="0">
          <a:scrgbClr r="0" g="0" b="0"/>
        </a:effectRef>
        <a:fontRef idx="minor"/>
      </dsp:style>
    </dsp:sp>
    <dsp:sp modelId="{BD4BFB24-589A-4D78-8E21-4AF29020B9F5}">
      <dsp:nvSpPr>
        <dsp:cNvPr id="0" name=""/>
        <dsp:cNvSpPr/>
      </dsp:nvSpPr>
      <dsp:spPr>
        <a:xfrm>
          <a:off x="264788" y="3105456"/>
          <a:ext cx="630521" cy="6305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C16ABF-AAAC-4EAD-BB7B-B39883965001}">
      <dsp:nvSpPr>
        <dsp:cNvPr id="0" name=""/>
        <dsp:cNvSpPr/>
      </dsp:nvSpPr>
      <dsp:spPr>
        <a:xfrm>
          <a:off x="1356554" y="2877164"/>
          <a:ext cx="2562466" cy="1087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ZA" sz="1600" b="1" kern="1200"/>
            <a:t>Empiric treatment </a:t>
          </a:r>
          <a:r>
            <a:rPr lang="en-ZA" sz="1600" kern="1200"/>
            <a:t>as per NEMLC Standard Treatment Guidelines</a:t>
          </a:r>
          <a:endParaRPr lang="en-US" sz="1600" kern="1200"/>
        </a:p>
      </dsp:txBody>
      <dsp:txXfrm>
        <a:off x="1356554" y="2877164"/>
        <a:ext cx="2562466" cy="1087106"/>
      </dsp:txXfrm>
    </dsp:sp>
    <dsp:sp modelId="{EDAA9F35-A75F-4531-9A3B-322DA2C39BFD}">
      <dsp:nvSpPr>
        <dsp:cNvPr id="0" name=""/>
        <dsp:cNvSpPr/>
      </dsp:nvSpPr>
      <dsp:spPr>
        <a:xfrm>
          <a:off x="4365510" y="2877164"/>
          <a:ext cx="1087106" cy="1087106"/>
        </a:xfrm>
        <a:prstGeom prst="ellipse">
          <a:avLst/>
        </a:prstGeom>
        <a:solidFill>
          <a:srgbClr val="005D28"/>
        </a:solidFill>
        <a:ln>
          <a:noFill/>
        </a:ln>
        <a:effectLst/>
      </dsp:spPr>
      <dsp:style>
        <a:lnRef idx="0">
          <a:scrgbClr r="0" g="0" b="0"/>
        </a:lnRef>
        <a:fillRef idx="1">
          <a:scrgbClr r="0" g="0" b="0"/>
        </a:fillRef>
        <a:effectRef idx="0">
          <a:scrgbClr r="0" g="0" b="0"/>
        </a:effectRef>
        <a:fontRef idx="minor"/>
      </dsp:style>
    </dsp:sp>
    <dsp:sp modelId="{0F32931C-203C-41A6-A434-01270BE33834}">
      <dsp:nvSpPr>
        <dsp:cNvPr id="0" name=""/>
        <dsp:cNvSpPr/>
      </dsp:nvSpPr>
      <dsp:spPr>
        <a:xfrm>
          <a:off x="4593803" y="3105456"/>
          <a:ext cx="630521" cy="6305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2D8A9C-752E-4955-92B2-5C3BD57A84F3}">
      <dsp:nvSpPr>
        <dsp:cNvPr id="0" name=""/>
        <dsp:cNvSpPr/>
      </dsp:nvSpPr>
      <dsp:spPr>
        <a:xfrm>
          <a:off x="5685568" y="2877164"/>
          <a:ext cx="2562466" cy="1087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ZA" sz="1600" b="1" kern="1200"/>
            <a:t>Close clinical monitoring </a:t>
          </a:r>
          <a:r>
            <a:rPr lang="en-ZA" sz="1600" kern="1200"/>
            <a:t>is very important</a:t>
          </a:r>
          <a:endParaRPr lang="en-US" sz="1600" kern="1200"/>
        </a:p>
      </dsp:txBody>
      <dsp:txXfrm>
        <a:off x="5685568" y="2877164"/>
        <a:ext cx="2562466" cy="10871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C4509-99EB-4FE5-A115-8B9A5DD0465D}">
      <dsp:nvSpPr>
        <dsp:cNvPr id="0" name=""/>
        <dsp:cNvSpPr/>
      </dsp:nvSpPr>
      <dsp:spPr>
        <a:xfrm>
          <a:off x="4321" y="211872"/>
          <a:ext cx="8275887" cy="4494484"/>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ZA" sz="2400" kern="1200"/>
            <a:t>Provide supplemental oxygen immediately in patients with poor saturation using:</a:t>
          </a:r>
        </a:p>
        <a:p>
          <a:pPr marL="0" lvl="0" indent="0" algn="l" defTabSz="1066800">
            <a:lnSpc>
              <a:spcPct val="90000"/>
            </a:lnSpc>
            <a:spcBef>
              <a:spcPct val="0"/>
            </a:spcBef>
            <a:spcAft>
              <a:spcPct val="35000"/>
            </a:spcAft>
            <a:buNone/>
          </a:pPr>
          <a:r>
            <a:rPr lang="en-ZA" sz="2400" kern="1200"/>
            <a:t>1.  A nasal canula (Oxygen dose 1 – 5 L/min) or </a:t>
          </a:r>
        </a:p>
        <a:p>
          <a:pPr marL="0" lvl="0" indent="0" algn="l" defTabSz="1066800">
            <a:lnSpc>
              <a:spcPct val="90000"/>
            </a:lnSpc>
            <a:spcBef>
              <a:spcPct val="0"/>
            </a:spcBef>
            <a:spcAft>
              <a:spcPct val="35000"/>
            </a:spcAft>
            <a:buNone/>
          </a:pPr>
          <a:r>
            <a:rPr lang="en-ZA" sz="2400" kern="1200"/>
            <a:t>2. A face mask (6 – 10 L/min) or </a:t>
          </a:r>
        </a:p>
        <a:p>
          <a:pPr marL="0" lvl="0" indent="0" algn="l" defTabSz="1066800">
            <a:lnSpc>
              <a:spcPct val="90000"/>
            </a:lnSpc>
            <a:spcBef>
              <a:spcPct val="0"/>
            </a:spcBef>
            <a:spcAft>
              <a:spcPct val="35000"/>
            </a:spcAft>
            <a:buNone/>
          </a:pPr>
          <a:r>
            <a:rPr lang="en-ZA" sz="2400" kern="1200"/>
            <a:t>3. A face mask with reservoir bag (10 – 15 L/min) </a:t>
          </a:r>
        </a:p>
        <a:p>
          <a:pPr marL="0" lvl="0" indent="0" algn="l" defTabSz="1066800">
            <a:lnSpc>
              <a:spcPct val="90000"/>
            </a:lnSpc>
            <a:spcBef>
              <a:spcPct val="0"/>
            </a:spcBef>
            <a:spcAft>
              <a:spcPct val="35000"/>
            </a:spcAft>
            <a:buNone/>
          </a:pPr>
          <a:endParaRPr lang="en-ZA" sz="2400" kern="1200"/>
        </a:p>
        <a:p>
          <a:pPr marL="0" lvl="0" indent="0" algn="l" defTabSz="1066800">
            <a:lnSpc>
              <a:spcPct val="90000"/>
            </a:lnSpc>
            <a:spcBef>
              <a:spcPct val="0"/>
            </a:spcBef>
            <a:spcAft>
              <a:spcPct val="35000"/>
            </a:spcAft>
            <a:buNone/>
          </a:pPr>
          <a:r>
            <a:rPr lang="en-ZA" sz="2400" kern="1200"/>
            <a:t>This is the intervention that will save most lives.</a:t>
          </a:r>
          <a:endParaRPr lang="en-US" sz="2400" kern="1200"/>
        </a:p>
      </dsp:txBody>
      <dsp:txXfrm>
        <a:off x="4321" y="211872"/>
        <a:ext cx="8275887" cy="449448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D8668-339F-413C-826C-E92D1248A981}">
      <dsp:nvSpPr>
        <dsp:cNvPr id="0" name=""/>
        <dsp:cNvSpPr/>
      </dsp:nvSpPr>
      <dsp:spPr>
        <a:xfrm>
          <a:off x="0" y="531"/>
          <a:ext cx="8555615"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8184FF-9115-46A4-9398-9C08C36569EB}">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043226-1ED0-40A0-86FC-10122DBAB7DF}">
      <dsp:nvSpPr>
        <dsp:cNvPr id="0" name=""/>
        <dsp:cNvSpPr/>
      </dsp:nvSpPr>
      <dsp:spPr>
        <a:xfrm>
          <a:off x="1435590" y="531"/>
          <a:ext cx="712002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90000"/>
            </a:lnSpc>
            <a:spcBef>
              <a:spcPct val="0"/>
            </a:spcBef>
            <a:spcAft>
              <a:spcPct val="35000"/>
            </a:spcAft>
            <a:buNone/>
          </a:pPr>
          <a:r>
            <a:rPr lang="en-ZA" sz="2100" b="1" kern="1200"/>
            <a:t>Recognise severe hypoxemic respiratory failure when a patient with respiratory distress is failing standard oxygen therapy.</a:t>
          </a:r>
          <a:endParaRPr lang="en-US" sz="2100" kern="1200"/>
        </a:p>
      </dsp:txBody>
      <dsp:txXfrm>
        <a:off x="1435590" y="531"/>
        <a:ext cx="7120024" cy="1242935"/>
      </dsp:txXfrm>
    </dsp:sp>
    <dsp:sp modelId="{33D2A29C-82FB-4CDA-846C-E6A33C326AA7}">
      <dsp:nvSpPr>
        <dsp:cNvPr id="0" name=""/>
        <dsp:cNvSpPr/>
      </dsp:nvSpPr>
      <dsp:spPr>
        <a:xfrm>
          <a:off x="0" y="1554201"/>
          <a:ext cx="8555615"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C03940-39CE-4A2B-915A-1491C4F4E63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6BE982-9931-466F-A400-B7FC80F46782}">
      <dsp:nvSpPr>
        <dsp:cNvPr id="0" name=""/>
        <dsp:cNvSpPr/>
      </dsp:nvSpPr>
      <dsp:spPr>
        <a:xfrm>
          <a:off x="1435590" y="1554201"/>
          <a:ext cx="712002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90000"/>
            </a:lnSpc>
            <a:spcBef>
              <a:spcPct val="0"/>
            </a:spcBef>
            <a:spcAft>
              <a:spcPct val="35000"/>
            </a:spcAft>
            <a:buNone/>
          </a:pPr>
          <a:r>
            <a:rPr lang="en-ZA" sz="2100" kern="1200"/>
            <a:t>Patients may continue to have increased work of breathing or hypoxemia (spO2 &lt;90 %, PaO2 &lt; 60 mmHg [&lt;8.0 kPa]) even when oxygen is delivered via a face mask with reservoir bag.</a:t>
          </a:r>
          <a:endParaRPr lang="en-US" sz="2100" kern="1200"/>
        </a:p>
      </dsp:txBody>
      <dsp:txXfrm>
        <a:off x="1435590" y="1554201"/>
        <a:ext cx="7120024" cy="1242935"/>
      </dsp:txXfrm>
    </dsp:sp>
    <dsp:sp modelId="{C703B1D7-BD19-4ECF-962B-BFBD277ED3EE}">
      <dsp:nvSpPr>
        <dsp:cNvPr id="0" name=""/>
        <dsp:cNvSpPr/>
      </dsp:nvSpPr>
      <dsp:spPr>
        <a:xfrm>
          <a:off x="0" y="3107870"/>
          <a:ext cx="8555615"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CE9E38-3020-47D0-B014-9C48A04BF7BE}">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544763-E7E8-4265-93DC-346FD8C5DA63}">
      <dsp:nvSpPr>
        <dsp:cNvPr id="0" name=""/>
        <dsp:cNvSpPr/>
      </dsp:nvSpPr>
      <dsp:spPr>
        <a:xfrm>
          <a:off x="1435590" y="3107870"/>
          <a:ext cx="712002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90000"/>
            </a:lnSpc>
            <a:spcBef>
              <a:spcPct val="0"/>
            </a:spcBef>
            <a:spcAft>
              <a:spcPct val="35000"/>
            </a:spcAft>
            <a:buNone/>
          </a:pPr>
          <a:r>
            <a:rPr lang="en-ZA" sz="2100" kern="1200"/>
            <a:t>Hypoxemic respiratory failure in ARDS commonly results from intrapulmonary ventilation-perfusion mismatch or shunt and usually requires mechanical ventilation.</a:t>
          </a:r>
          <a:endParaRPr lang="en-US" sz="2100" kern="1200"/>
        </a:p>
      </dsp:txBody>
      <dsp:txXfrm>
        <a:off x="1435590" y="3107870"/>
        <a:ext cx="7120024" cy="124293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1718A-8A10-4F4A-99FB-67C93F6E5C54}">
      <dsp:nvSpPr>
        <dsp:cNvPr id="0" name=""/>
        <dsp:cNvSpPr/>
      </dsp:nvSpPr>
      <dsp:spPr>
        <a:xfrm>
          <a:off x="0" y="1805"/>
          <a:ext cx="8555615"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594728-6AF4-4237-B193-FAC32F0A0304}">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DA59FC-7696-4B32-9410-0FB5886B4EDD}">
      <dsp:nvSpPr>
        <dsp:cNvPr id="0" name=""/>
        <dsp:cNvSpPr/>
      </dsp:nvSpPr>
      <dsp:spPr>
        <a:xfrm>
          <a:off x="1057183" y="1805"/>
          <a:ext cx="7498431"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90000"/>
            </a:lnSpc>
            <a:spcBef>
              <a:spcPct val="0"/>
            </a:spcBef>
            <a:spcAft>
              <a:spcPct val="35000"/>
            </a:spcAft>
            <a:buNone/>
          </a:pPr>
          <a:r>
            <a:rPr lang="en-ZA" sz="1800" kern="1200"/>
            <a:t>Individualise ventilatory strategies based on respiratory mechanics and disease progression.</a:t>
          </a:r>
          <a:endParaRPr lang="en-US" sz="1800" kern="1200"/>
        </a:p>
      </dsp:txBody>
      <dsp:txXfrm>
        <a:off x="1057183" y="1805"/>
        <a:ext cx="7498431" cy="915310"/>
      </dsp:txXfrm>
    </dsp:sp>
    <dsp:sp modelId="{BA0DD8D9-E909-4FD8-91EA-0573FFC76F07}">
      <dsp:nvSpPr>
        <dsp:cNvPr id="0" name=""/>
        <dsp:cNvSpPr/>
      </dsp:nvSpPr>
      <dsp:spPr>
        <a:xfrm>
          <a:off x="0" y="1145944"/>
          <a:ext cx="8555615"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45BD21-5F81-4321-BBE6-BD6A87213672}">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ADC7FB-19C3-4A60-A92A-56CE1A9CB27E}">
      <dsp:nvSpPr>
        <dsp:cNvPr id="0" name=""/>
        <dsp:cNvSpPr/>
      </dsp:nvSpPr>
      <dsp:spPr>
        <a:xfrm>
          <a:off x="1057183" y="1145944"/>
          <a:ext cx="7498431"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90000"/>
            </a:lnSpc>
            <a:spcBef>
              <a:spcPct val="0"/>
            </a:spcBef>
            <a:spcAft>
              <a:spcPct val="35000"/>
            </a:spcAft>
            <a:buNone/>
          </a:pPr>
          <a:r>
            <a:rPr lang="en-ZA" sz="1800" kern="1200"/>
            <a:t>Use lung-protective ventilation strategies for patients with established ARDS who have low lung compliance.</a:t>
          </a:r>
          <a:endParaRPr lang="en-US" sz="1800" kern="1200"/>
        </a:p>
      </dsp:txBody>
      <dsp:txXfrm>
        <a:off x="1057183" y="1145944"/>
        <a:ext cx="7498431" cy="915310"/>
      </dsp:txXfrm>
    </dsp:sp>
    <dsp:sp modelId="{C87824D0-1069-4B34-BBF7-B47EF2368C0C}">
      <dsp:nvSpPr>
        <dsp:cNvPr id="0" name=""/>
        <dsp:cNvSpPr/>
      </dsp:nvSpPr>
      <dsp:spPr>
        <a:xfrm>
          <a:off x="0" y="2290082"/>
          <a:ext cx="8555615"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E4E6D2-9710-485C-A6B8-A565196E255F}">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08062E-C997-4902-B76C-1AA722A8B738}">
      <dsp:nvSpPr>
        <dsp:cNvPr id="0" name=""/>
        <dsp:cNvSpPr/>
      </dsp:nvSpPr>
      <dsp:spPr>
        <a:xfrm>
          <a:off x="1057183" y="2290082"/>
          <a:ext cx="7498431"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90000"/>
            </a:lnSpc>
            <a:spcBef>
              <a:spcPct val="0"/>
            </a:spcBef>
            <a:spcAft>
              <a:spcPct val="35000"/>
            </a:spcAft>
            <a:buNone/>
          </a:pPr>
          <a:r>
            <a:rPr lang="en-ZA" sz="1800" kern="1200"/>
            <a:t>Aim for an initial tidal volume of 4 – 6 ml/kg.</a:t>
          </a:r>
          <a:endParaRPr lang="en-US" sz="1800" kern="1200"/>
        </a:p>
      </dsp:txBody>
      <dsp:txXfrm>
        <a:off x="1057183" y="2290082"/>
        <a:ext cx="7498431" cy="915310"/>
      </dsp:txXfrm>
    </dsp:sp>
    <dsp:sp modelId="{43110132-884A-467B-B02D-A5EBA027BEA4}">
      <dsp:nvSpPr>
        <dsp:cNvPr id="0" name=""/>
        <dsp:cNvSpPr/>
      </dsp:nvSpPr>
      <dsp:spPr>
        <a:xfrm>
          <a:off x="0" y="3434221"/>
          <a:ext cx="8555615"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B85446-C998-44B3-864D-15E73A866728}">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5BE8DE-BF4D-43CF-88B6-0BECFF378506}">
      <dsp:nvSpPr>
        <dsp:cNvPr id="0" name=""/>
        <dsp:cNvSpPr/>
      </dsp:nvSpPr>
      <dsp:spPr>
        <a:xfrm>
          <a:off x="1057183" y="3434221"/>
          <a:ext cx="7498431"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90000"/>
            </a:lnSpc>
            <a:spcBef>
              <a:spcPct val="0"/>
            </a:spcBef>
            <a:spcAft>
              <a:spcPct val="35000"/>
            </a:spcAft>
            <a:buNone/>
          </a:pPr>
          <a:r>
            <a:rPr lang="en-ZA" sz="1800" kern="1200"/>
            <a:t>Strive to achieve the lowest plateau pressure possible. Plateau pressures above 30 cm H20 are associated with an increased risk of pulmonary injury.</a:t>
          </a:r>
          <a:endParaRPr lang="en-US" sz="1800" kern="1200"/>
        </a:p>
      </dsp:txBody>
      <dsp:txXfrm>
        <a:off x="1057183" y="3434221"/>
        <a:ext cx="7498431" cy="91531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C26F2-7E38-4C86-B253-CFBE5C92CDC6}">
      <dsp:nvSpPr>
        <dsp:cNvPr id="0" name=""/>
        <dsp:cNvSpPr/>
      </dsp:nvSpPr>
      <dsp:spPr>
        <a:xfrm>
          <a:off x="0" y="3275482"/>
          <a:ext cx="1971675" cy="107508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156464" rIns="140226" bIns="156464" numCol="1" spcCol="1270" anchor="ctr" anchorCtr="0">
          <a:noAutofit/>
        </a:bodyPr>
        <a:lstStyle/>
        <a:p>
          <a:pPr marL="0" lvl="0" indent="0" algn="ctr" defTabSz="977900">
            <a:lnSpc>
              <a:spcPct val="90000"/>
            </a:lnSpc>
            <a:spcBef>
              <a:spcPct val="0"/>
            </a:spcBef>
            <a:spcAft>
              <a:spcPct val="35000"/>
            </a:spcAft>
            <a:buNone/>
          </a:pPr>
          <a:r>
            <a:rPr lang="en-ZA" sz="2200" kern="1200"/>
            <a:t>Severe case</a:t>
          </a:r>
        </a:p>
      </dsp:txBody>
      <dsp:txXfrm>
        <a:off x="0" y="3275482"/>
        <a:ext cx="1971675" cy="1075086"/>
      </dsp:txXfrm>
    </dsp:sp>
    <dsp:sp modelId="{7439895D-CC32-46A3-89B9-E33035452006}">
      <dsp:nvSpPr>
        <dsp:cNvPr id="0" name=""/>
        <dsp:cNvSpPr/>
      </dsp:nvSpPr>
      <dsp:spPr>
        <a:xfrm>
          <a:off x="1971675" y="3275482"/>
          <a:ext cx="5915025" cy="1075086"/>
        </a:xfrm>
        <a:prstGeom prst="rect">
          <a:avLst/>
        </a:prstGeom>
        <a:solidFill>
          <a:schemeClr val="accent2">
            <a:lumMod val="60000"/>
            <a:lumOff val="4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279400" rIns="119985" bIns="279400" numCol="1" spcCol="1270" anchor="ctr" anchorCtr="0">
          <a:noAutofit/>
        </a:bodyPr>
        <a:lstStyle/>
        <a:p>
          <a:pPr marL="0" lvl="0" indent="0" algn="l" defTabSz="977900">
            <a:lnSpc>
              <a:spcPct val="90000"/>
            </a:lnSpc>
            <a:spcBef>
              <a:spcPct val="0"/>
            </a:spcBef>
            <a:spcAft>
              <a:spcPct val="35000"/>
            </a:spcAft>
            <a:buNone/>
          </a:pPr>
          <a:r>
            <a:rPr lang="en-ZA" sz="2200" kern="1200"/>
            <a:t>De-isolate 14 days after clinical stability achieved</a:t>
          </a:r>
        </a:p>
      </dsp:txBody>
      <dsp:txXfrm>
        <a:off x="1971675" y="3275482"/>
        <a:ext cx="5915025" cy="1075086"/>
      </dsp:txXfrm>
    </dsp:sp>
    <dsp:sp modelId="{B76C213D-0243-47B8-B462-B8FBAE7A5776}">
      <dsp:nvSpPr>
        <dsp:cNvPr id="0" name=""/>
        <dsp:cNvSpPr/>
      </dsp:nvSpPr>
      <dsp:spPr>
        <a:xfrm rot="10800000">
          <a:off x="0" y="1638125"/>
          <a:ext cx="1971675" cy="1653482"/>
        </a:xfrm>
        <a:prstGeom prst="upArrowCallout">
          <a:avLst>
            <a:gd name="adj1" fmla="val 5000"/>
            <a:gd name="adj2" fmla="val 10000"/>
            <a:gd name="adj3" fmla="val 15000"/>
            <a:gd name="adj4" fmla="val 64977"/>
          </a:avLst>
        </a:prstGeom>
        <a:solidFill>
          <a:srgbClr val="005D2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156464" rIns="140226" bIns="156464" numCol="1" spcCol="1270" anchor="ctr" anchorCtr="0">
          <a:noAutofit/>
        </a:bodyPr>
        <a:lstStyle/>
        <a:p>
          <a:pPr marL="0" lvl="0" indent="0" algn="ctr" defTabSz="977900">
            <a:lnSpc>
              <a:spcPct val="90000"/>
            </a:lnSpc>
            <a:spcBef>
              <a:spcPct val="0"/>
            </a:spcBef>
            <a:spcAft>
              <a:spcPct val="35000"/>
            </a:spcAft>
            <a:buNone/>
          </a:pPr>
          <a:r>
            <a:rPr lang="en-ZA" sz="2200" kern="1200"/>
            <a:t>Mild case</a:t>
          </a:r>
        </a:p>
      </dsp:txBody>
      <dsp:txXfrm rot="-10800000">
        <a:off x="0" y="1638125"/>
        <a:ext cx="1971675" cy="1074763"/>
      </dsp:txXfrm>
    </dsp:sp>
    <dsp:sp modelId="{5774958E-E04B-4DD2-9FC4-A7698F271082}">
      <dsp:nvSpPr>
        <dsp:cNvPr id="0" name=""/>
        <dsp:cNvSpPr/>
      </dsp:nvSpPr>
      <dsp:spPr>
        <a:xfrm>
          <a:off x="1971675" y="1638125"/>
          <a:ext cx="5915025" cy="1074763"/>
        </a:xfrm>
        <a:prstGeom prst="rect">
          <a:avLst/>
        </a:prstGeom>
        <a:solidFill>
          <a:schemeClr val="accent6">
            <a:alpha val="9000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279400" rIns="119985" bIns="279400" numCol="1" spcCol="1270" anchor="ctr" anchorCtr="0">
          <a:noAutofit/>
        </a:bodyPr>
        <a:lstStyle/>
        <a:p>
          <a:pPr marL="0" lvl="0" indent="0" algn="l" defTabSz="977900">
            <a:lnSpc>
              <a:spcPct val="90000"/>
            </a:lnSpc>
            <a:spcBef>
              <a:spcPct val="0"/>
            </a:spcBef>
            <a:spcAft>
              <a:spcPct val="35000"/>
            </a:spcAft>
            <a:buNone/>
          </a:pPr>
          <a:r>
            <a:rPr lang="en-ZA" sz="2200" kern="1200"/>
            <a:t>De-isolate 14 days after symptom onset</a:t>
          </a:r>
        </a:p>
      </dsp:txBody>
      <dsp:txXfrm>
        <a:off x="1971675" y="1638125"/>
        <a:ext cx="5915025" cy="1074763"/>
      </dsp:txXfrm>
    </dsp:sp>
    <dsp:sp modelId="{8C0BE730-EA5A-4492-B6CB-6457394F2847}">
      <dsp:nvSpPr>
        <dsp:cNvPr id="0" name=""/>
        <dsp:cNvSpPr/>
      </dsp:nvSpPr>
      <dsp:spPr>
        <a:xfrm rot="10800000">
          <a:off x="0" y="769"/>
          <a:ext cx="1971675" cy="1653482"/>
        </a:xfrm>
        <a:prstGeom prst="upArrowCallout">
          <a:avLst>
            <a:gd name="adj1" fmla="val 5000"/>
            <a:gd name="adj2" fmla="val 10000"/>
            <a:gd name="adj3" fmla="val 15000"/>
            <a:gd name="adj4" fmla="val 64977"/>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156464" rIns="140226" bIns="156464" numCol="1" spcCol="1270" anchor="ctr" anchorCtr="0">
          <a:noAutofit/>
        </a:bodyPr>
        <a:lstStyle/>
        <a:p>
          <a:pPr marL="0" lvl="0" indent="0" algn="ctr" defTabSz="977900">
            <a:lnSpc>
              <a:spcPct val="90000"/>
            </a:lnSpc>
            <a:spcBef>
              <a:spcPct val="0"/>
            </a:spcBef>
            <a:spcAft>
              <a:spcPct val="35000"/>
            </a:spcAft>
            <a:buNone/>
          </a:pPr>
          <a:r>
            <a:rPr lang="en-ZA" sz="2200" kern="1200"/>
            <a:t>Asymptomatic patient</a:t>
          </a:r>
        </a:p>
      </dsp:txBody>
      <dsp:txXfrm rot="-10800000">
        <a:off x="0" y="769"/>
        <a:ext cx="1971675" cy="1074763"/>
      </dsp:txXfrm>
    </dsp:sp>
    <dsp:sp modelId="{C8F28273-677A-48CE-95BA-D213708AEE53}">
      <dsp:nvSpPr>
        <dsp:cNvPr id="0" name=""/>
        <dsp:cNvSpPr/>
      </dsp:nvSpPr>
      <dsp:spPr>
        <a:xfrm>
          <a:off x="1971675" y="769"/>
          <a:ext cx="5915025" cy="1074763"/>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279400" rIns="119985" bIns="279400" numCol="1" spcCol="1270" anchor="ctr" anchorCtr="0">
          <a:noAutofit/>
        </a:bodyPr>
        <a:lstStyle/>
        <a:p>
          <a:pPr marL="0" lvl="0" indent="0" algn="l" defTabSz="977900">
            <a:lnSpc>
              <a:spcPct val="90000"/>
            </a:lnSpc>
            <a:spcBef>
              <a:spcPct val="0"/>
            </a:spcBef>
            <a:spcAft>
              <a:spcPct val="35000"/>
            </a:spcAft>
            <a:buNone/>
          </a:pPr>
          <a:r>
            <a:rPr lang="en-ZA" sz="2200" kern="1200"/>
            <a:t>De-isolate 14 days after initial positive test</a:t>
          </a:r>
        </a:p>
      </dsp:txBody>
      <dsp:txXfrm>
        <a:off x="1971675" y="769"/>
        <a:ext cx="5915025" cy="10747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B77D8-531A-4C35-A3AE-72D3E1580352}">
      <dsp:nvSpPr>
        <dsp:cNvPr id="0" name=""/>
        <dsp:cNvSpPr/>
      </dsp:nvSpPr>
      <dsp:spPr>
        <a:xfrm>
          <a:off x="0" y="596245"/>
          <a:ext cx="5665509" cy="5665509"/>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650E4F-94FE-48BB-BE56-D4C35DBD4C3C}">
      <dsp:nvSpPr>
        <dsp:cNvPr id="0" name=""/>
        <dsp:cNvSpPr/>
      </dsp:nvSpPr>
      <dsp:spPr>
        <a:xfrm>
          <a:off x="538223" y="1134468"/>
          <a:ext cx="2209548" cy="220954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kern="1200"/>
            <a:t>Guidance on patients requiring nebulized medications or inhaled or systemic steroid use for management of their comorbidities (Section 4.2)</a:t>
          </a:r>
          <a:endParaRPr lang="en-US" sz="1500" kern="1200"/>
        </a:p>
      </dsp:txBody>
      <dsp:txXfrm>
        <a:off x="646084" y="1242329"/>
        <a:ext cx="1993826" cy="1993826"/>
      </dsp:txXfrm>
    </dsp:sp>
    <dsp:sp modelId="{4CBC45E3-558C-4CEA-AF6D-988D96E83273}">
      <dsp:nvSpPr>
        <dsp:cNvPr id="0" name=""/>
        <dsp:cNvSpPr/>
      </dsp:nvSpPr>
      <dsp:spPr>
        <a:xfrm>
          <a:off x="2917737" y="1134468"/>
          <a:ext cx="2209548" cy="220954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kern="1200" dirty="0"/>
            <a:t>Updates to critical care section (Section 4.5)</a:t>
          </a:r>
          <a:endParaRPr lang="en-US" sz="1500" kern="1200" dirty="0"/>
        </a:p>
      </dsp:txBody>
      <dsp:txXfrm>
        <a:off x="3025598" y="1242329"/>
        <a:ext cx="1993826" cy="1993826"/>
      </dsp:txXfrm>
    </dsp:sp>
    <dsp:sp modelId="{892A3AC4-F41F-43B7-A6B9-5C1878399BAC}">
      <dsp:nvSpPr>
        <dsp:cNvPr id="0" name=""/>
        <dsp:cNvSpPr/>
      </dsp:nvSpPr>
      <dsp:spPr>
        <a:xfrm>
          <a:off x="538223" y="3513982"/>
          <a:ext cx="2209548" cy="220954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kern="1200"/>
            <a:t>Specific guidance on children, HIV patients, and pregnant/breastfeeding women (Section 5)</a:t>
          </a:r>
          <a:endParaRPr lang="en-US" sz="1500" kern="1200"/>
        </a:p>
      </dsp:txBody>
      <dsp:txXfrm>
        <a:off x="646084" y="3621843"/>
        <a:ext cx="1993826" cy="1993826"/>
      </dsp:txXfrm>
    </dsp:sp>
    <dsp:sp modelId="{1C178BD2-784A-4CCA-B331-37B0F2C150F0}">
      <dsp:nvSpPr>
        <dsp:cNvPr id="0" name=""/>
        <dsp:cNvSpPr/>
      </dsp:nvSpPr>
      <dsp:spPr>
        <a:xfrm>
          <a:off x="2917737" y="3513982"/>
          <a:ext cx="2209548" cy="220954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kern="1200"/>
            <a:t>Updated guidance on the forms required when testing and managing COVID-19 patients (Section 7)</a:t>
          </a:r>
          <a:endParaRPr lang="en-US" sz="1500" kern="1200"/>
        </a:p>
      </dsp:txBody>
      <dsp:txXfrm>
        <a:off x="3025598" y="3621843"/>
        <a:ext cx="1993826" cy="19938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1A820-4E7D-4E49-BB25-B8FCDBF58D8C}">
      <dsp:nvSpPr>
        <dsp:cNvPr id="0" name=""/>
        <dsp:cNvSpPr/>
      </dsp:nvSpPr>
      <dsp:spPr>
        <a:xfrm>
          <a:off x="0" y="2347"/>
          <a:ext cx="4686300" cy="1189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BE59D8-E728-4068-A145-33EFD60AB139}">
      <dsp:nvSpPr>
        <dsp:cNvPr id="0" name=""/>
        <dsp:cNvSpPr/>
      </dsp:nvSpPr>
      <dsp:spPr>
        <a:xfrm>
          <a:off x="359915" y="270053"/>
          <a:ext cx="654392" cy="654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3A6E6F-4071-476F-9EFE-FBED07BAB9BC}">
      <dsp:nvSpPr>
        <dsp:cNvPr id="0" name=""/>
        <dsp:cNvSpPr/>
      </dsp:nvSpPr>
      <dsp:spPr>
        <a:xfrm>
          <a:off x="1374223" y="2347"/>
          <a:ext cx="33120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666750">
            <a:lnSpc>
              <a:spcPct val="100000"/>
            </a:lnSpc>
            <a:spcBef>
              <a:spcPct val="0"/>
            </a:spcBef>
            <a:spcAft>
              <a:spcPct val="35000"/>
            </a:spcAft>
            <a:buNone/>
          </a:pPr>
          <a:r>
            <a:rPr lang="en-US" sz="1500" kern="1200"/>
            <a:t>Main route of transmission is respiratory droplets</a:t>
          </a:r>
        </a:p>
      </dsp:txBody>
      <dsp:txXfrm>
        <a:off x="1374223" y="2347"/>
        <a:ext cx="3312076" cy="1189803"/>
      </dsp:txXfrm>
    </dsp:sp>
    <dsp:sp modelId="{9C48B94C-2857-482F-B298-8E3E800973BA}">
      <dsp:nvSpPr>
        <dsp:cNvPr id="0" name=""/>
        <dsp:cNvSpPr/>
      </dsp:nvSpPr>
      <dsp:spPr>
        <a:xfrm>
          <a:off x="0" y="1489602"/>
          <a:ext cx="4686300" cy="1189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0EE321-513F-4B84-ADA7-480F01FD2750}">
      <dsp:nvSpPr>
        <dsp:cNvPr id="0" name=""/>
        <dsp:cNvSpPr/>
      </dsp:nvSpPr>
      <dsp:spPr>
        <a:xfrm>
          <a:off x="359915" y="1757308"/>
          <a:ext cx="654392" cy="654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894982-49E9-4283-8937-91D219059869}">
      <dsp:nvSpPr>
        <dsp:cNvPr id="0" name=""/>
        <dsp:cNvSpPr/>
      </dsp:nvSpPr>
      <dsp:spPr>
        <a:xfrm>
          <a:off x="1374223" y="1489602"/>
          <a:ext cx="33120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666750">
            <a:lnSpc>
              <a:spcPct val="100000"/>
            </a:lnSpc>
            <a:spcBef>
              <a:spcPct val="0"/>
            </a:spcBef>
            <a:spcAft>
              <a:spcPct val="35000"/>
            </a:spcAft>
            <a:buNone/>
          </a:pPr>
          <a:r>
            <a:rPr lang="en-US" sz="1500" kern="1200"/>
            <a:t>Airborne when performing aerosol-generating procedures (e.g. taking nasopharyngeal swabs, performing CPR or intubation)</a:t>
          </a:r>
        </a:p>
      </dsp:txBody>
      <dsp:txXfrm>
        <a:off x="1374223" y="1489602"/>
        <a:ext cx="3312076" cy="1189803"/>
      </dsp:txXfrm>
    </dsp:sp>
    <dsp:sp modelId="{CF0BFB50-06A5-4706-B2CD-72BAD668D06C}">
      <dsp:nvSpPr>
        <dsp:cNvPr id="0" name=""/>
        <dsp:cNvSpPr/>
      </dsp:nvSpPr>
      <dsp:spPr>
        <a:xfrm>
          <a:off x="0" y="2976856"/>
          <a:ext cx="4686300" cy="1189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DB1972-BE09-467B-BE03-0A183C591465}">
      <dsp:nvSpPr>
        <dsp:cNvPr id="0" name=""/>
        <dsp:cNvSpPr/>
      </dsp:nvSpPr>
      <dsp:spPr>
        <a:xfrm>
          <a:off x="359915" y="3244562"/>
          <a:ext cx="654392" cy="654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5D4C0D-9AF7-44F8-9911-DEC73AFACE6E}">
      <dsp:nvSpPr>
        <dsp:cNvPr id="0" name=""/>
        <dsp:cNvSpPr/>
      </dsp:nvSpPr>
      <dsp:spPr>
        <a:xfrm>
          <a:off x="1374223" y="2976856"/>
          <a:ext cx="33120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666750">
            <a:lnSpc>
              <a:spcPct val="100000"/>
            </a:lnSpc>
            <a:spcBef>
              <a:spcPct val="0"/>
            </a:spcBef>
            <a:spcAft>
              <a:spcPct val="35000"/>
            </a:spcAft>
            <a:buNone/>
          </a:pPr>
          <a:r>
            <a:rPr lang="en-US" sz="1500" kern="1200"/>
            <a:t>Excreted in stool (possibly faeco-oral)</a:t>
          </a:r>
        </a:p>
      </dsp:txBody>
      <dsp:txXfrm>
        <a:off x="1374223" y="2976856"/>
        <a:ext cx="3312076" cy="1189803"/>
      </dsp:txXfrm>
    </dsp:sp>
    <dsp:sp modelId="{D0227659-10EC-4D91-AD2F-37EC54A83643}">
      <dsp:nvSpPr>
        <dsp:cNvPr id="0" name=""/>
        <dsp:cNvSpPr/>
      </dsp:nvSpPr>
      <dsp:spPr>
        <a:xfrm>
          <a:off x="0" y="4464111"/>
          <a:ext cx="4686300" cy="1189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4DC277-EABE-4C83-9A82-BC43F51E80C9}">
      <dsp:nvSpPr>
        <dsp:cNvPr id="0" name=""/>
        <dsp:cNvSpPr/>
      </dsp:nvSpPr>
      <dsp:spPr>
        <a:xfrm>
          <a:off x="359915" y="4731817"/>
          <a:ext cx="654392" cy="654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0D5BD6-2CB5-4C07-9CB1-DA2383FB6E0B}">
      <dsp:nvSpPr>
        <dsp:cNvPr id="0" name=""/>
        <dsp:cNvSpPr/>
      </dsp:nvSpPr>
      <dsp:spPr>
        <a:xfrm>
          <a:off x="1374223" y="4464111"/>
          <a:ext cx="33120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666750">
            <a:lnSpc>
              <a:spcPct val="100000"/>
            </a:lnSpc>
            <a:spcBef>
              <a:spcPct val="0"/>
            </a:spcBef>
            <a:spcAft>
              <a:spcPct val="35000"/>
            </a:spcAft>
            <a:buNone/>
          </a:pPr>
          <a:r>
            <a:rPr lang="en-US" sz="1500" kern="1200"/>
            <a:t>No evidence of sexual transmission</a:t>
          </a:r>
        </a:p>
      </dsp:txBody>
      <dsp:txXfrm>
        <a:off x="1374223" y="4464111"/>
        <a:ext cx="3312076" cy="11898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5B015-0D14-45AB-94F1-862ADC1068B6}">
      <dsp:nvSpPr>
        <dsp:cNvPr id="0" name=""/>
        <dsp:cNvSpPr/>
      </dsp:nvSpPr>
      <dsp:spPr>
        <a:xfrm>
          <a:off x="0" y="531"/>
          <a:ext cx="78867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C3CA40-DF6E-41D3-8FCB-42E86E4B459B}">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A0209E-44A5-4411-80F2-6D6D95848BF1}">
      <dsp:nvSpPr>
        <dsp:cNvPr id="0" name=""/>
        <dsp:cNvSpPr/>
      </dsp:nvSpPr>
      <dsp:spPr>
        <a:xfrm>
          <a:off x="1435590" y="53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77900">
            <a:lnSpc>
              <a:spcPct val="90000"/>
            </a:lnSpc>
            <a:spcBef>
              <a:spcPct val="0"/>
            </a:spcBef>
            <a:spcAft>
              <a:spcPct val="35000"/>
            </a:spcAft>
            <a:buNone/>
          </a:pPr>
          <a:r>
            <a:rPr lang="en-US" sz="2200" kern="1200" dirty="0"/>
            <a:t>Polymer Chain Reaction (PCR method) </a:t>
          </a:r>
        </a:p>
      </dsp:txBody>
      <dsp:txXfrm>
        <a:off x="1435590" y="531"/>
        <a:ext cx="6451109" cy="1242935"/>
      </dsp:txXfrm>
    </dsp:sp>
    <dsp:sp modelId="{D8E1A3A4-F805-4BBF-B258-99EC602C28BE}">
      <dsp:nvSpPr>
        <dsp:cNvPr id="0" name=""/>
        <dsp:cNvSpPr/>
      </dsp:nvSpPr>
      <dsp:spPr>
        <a:xfrm>
          <a:off x="0" y="1554201"/>
          <a:ext cx="7886700" cy="1242935"/>
        </a:xfrm>
        <a:prstGeom prst="roundRect">
          <a:avLst>
            <a:gd name="adj" fmla="val 10000"/>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1C7F60FA-21D0-4CF1-8CA7-0A243AB1425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F80FEE-4890-4FCA-A854-F7EDD191C5E1}">
      <dsp:nvSpPr>
        <dsp:cNvPr id="0" name=""/>
        <dsp:cNvSpPr/>
      </dsp:nvSpPr>
      <dsp:spPr>
        <a:xfrm>
          <a:off x="1435590" y="155420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00100">
            <a:lnSpc>
              <a:spcPct val="90000"/>
            </a:lnSpc>
            <a:spcBef>
              <a:spcPct val="0"/>
            </a:spcBef>
            <a:spcAft>
              <a:spcPct val="35000"/>
            </a:spcAft>
            <a:buNone/>
          </a:pPr>
          <a:r>
            <a:rPr lang="en-US" sz="1800" kern="1200" dirty="0"/>
            <a:t>GeneXpert will be used in near future</a:t>
          </a:r>
        </a:p>
        <a:p>
          <a:pPr marL="0" lvl="0" indent="0" algn="l" defTabSz="800100">
            <a:lnSpc>
              <a:spcPct val="90000"/>
            </a:lnSpc>
            <a:spcBef>
              <a:spcPct val="0"/>
            </a:spcBef>
            <a:spcAft>
              <a:spcPct val="35000"/>
            </a:spcAft>
            <a:buNone/>
          </a:pPr>
          <a:r>
            <a:rPr lang="en-US" sz="1800" kern="1200" dirty="0">
              <a:solidFill>
                <a:prstClr val="white">
                  <a:hueOff val="0"/>
                  <a:satOff val="0"/>
                  <a:lumOff val="0"/>
                  <a:alphaOff val="0"/>
                </a:prstClr>
              </a:solidFill>
              <a:latin typeface="Calibri" panose="020F0502020204030204"/>
              <a:ea typeface="+mn-ea"/>
              <a:cs typeface="+mn-cs"/>
            </a:rPr>
            <a:t>Antibody-based tests not recommended for COVID-19 diagnosis</a:t>
          </a:r>
        </a:p>
        <a:p>
          <a:pPr marL="0" lvl="0" indent="0" algn="l" defTabSz="800100">
            <a:lnSpc>
              <a:spcPct val="90000"/>
            </a:lnSpc>
            <a:spcBef>
              <a:spcPct val="0"/>
            </a:spcBef>
            <a:spcAft>
              <a:spcPct val="35000"/>
            </a:spcAft>
            <a:buNone/>
          </a:pPr>
          <a:r>
            <a:rPr lang="en-US" sz="1800" kern="1200" dirty="0">
              <a:solidFill>
                <a:prstClr val="white">
                  <a:hueOff val="0"/>
                  <a:satOff val="0"/>
                  <a:lumOff val="0"/>
                  <a:alphaOff val="0"/>
                </a:prstClr>
              </a:solidFill>
              <a:latin typeface="Calibri" panose="020F0502020204030204"/>
              <a:ea typeface="+mn-ea"/>
              <a:cs typeface="+mn-cs"/>
            </a:rPr>
            <a:t>Point of care antigen tests not recommended</a:t>
          </a:r>
        </a:p>
      </dsp:txBody>
      <dsp:txXfrm>
        <a:off x="1435590" y="1554201"/>
        <a:ext cx="6451109" cy="1242935"/>
      </dsp:txXfrm>
    </dsp:sp>
    <dsp:sp modelId="{B13CCFC8-EB91-455D-AAD1-26760B2C14F7}">
      <dsp:nvSpPr>
        <dsp:cNvPr id="0" name=""/>
        <dsp:cNvSpPr/>
      </dsp:nvSpPr>
      <dsp:spPr>
        <a:xfrm>
          <a:off x="0" y="3107870"/>
          <a:ext cx="7886700" cy="1242935"/>
        </a:xfrm>
        <a:prstGeom prst="roundRect">
          <a:avLst>
            <a:gd name="adj" fmla="val 10000"/>
          </a:avLst>
        </a:prstGeom>
        <a:solidFill>
          <a:srgbClr val="005D28"/>
        </a:solidFill>
        <a:ln>
          <a:noFill/>
        </a:ln>
        <a:effectLst/>
      </dsp:spPr>
      <dsp:style>
        <a:lnRef idx="0">
          <a:scrgbClr r="0" g="0" b="0"/>
        </a:lnRef>
        <a:fillRef idx="1">
          <a:scrgbClr r="0" g="0" b="0"/>
        </a:fillRef>
        <a:effectRef idx="0">
          <a:scrgbClr r="0" g="0" b="0"/>
        </a:effectRef>
        <a:fontRef idx="minor"/>
      </dsp:style>
    </dsp:sp>
    <dsp:sp modelId="{0AA00EF4-A5BB-4CCE-B379-BCDFEF350A88}">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375AD9-DF50-4CFD-ACF1-6BB3746F627B}">
      <dsp:nvSpPr>
        <dsp:cNvPr id="0" name=""/>
        <dsp:cNvSpPr/>
      </dsp:nvSpPr>
      <dsp:spPr>
        <a:xfrm>
          <a:off x="1435590" y="3107870"/>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90000"/>
            </a:lnSpc>
            <a:spcBef>
              <a:spcPct val="0"/>
            </a:spcBef>
            <a:spcAft>
              <a:spcPct val="35000"/>
            </a:spcAft>
            <a:buNone/>
          </a:pPr>
          <a:r>
            <a:rPr lang="en-US" sz="1500" kern="1200" dirty="0"/>
            <a:t>Samples to be sent are: </a:t>
          </a:r>
          <a:r>
            <a:rPr lang="en-US" sz="1500" b="1" kern="1200" dirty="0"/>
            <a:t>upper respiratory tract samples </a:t>
          </a:r>
          <a:r>
            <a:rPr lang="en-US" sz="1500" kern="1200" dirty="0"/>
            <a:t>(nasopharyngeal and oropharyngeal swabs in universal transport medium) or </a:t>
          </a:r>
          <a:r>
            <a:rPr lang="en-US" sz="1500" b="1" kern="1200" dirty="0"/>
            <a:t>lower respiratory tract samples </a:t>
          </a:r>
          <a:r>
            <a:rPr lang="en-US" sz="1500" kern="1200" dirty="0"/>
            <a:t>if possible (</a:t>
          </a:r>
          <a:r>
            <a:rPr lang="en-US" sz="1500" b="1" kern="1200" dirty="0"/>
            <a:t>sputum</a:t>
          </a:r>
          <a:r>
            <a:rPr lang="en-US" sz="1500" kern="1200" dirty="0"/>
            <a:t>, tracheal aspirates, bronchoalveolar lavage fluid). Saliva may be used when directive is in place</a:t>
          </a:r>
        </a:p>
      </dsp:txBody>
      <dsp:txXfrm>
        <a:off x="1435590" y="3107870"/>
        <a:ext cx="6451109" cy="12429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735B6-F5AB-4A76-BC0B-4D9773EC6B11}">
      <dsp:nvSpPr>
        <dsp:cNvPr id="0" name=""/>
        <dsp:cNvSpPr/>
      </dsp:nvSpPr>
      <dsp:spPr>
        <a:xfrm>
          <a:off x="0" y="2364"/>
          <a:ext cx="4588002" cy="11983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CE89A8-11CD-4EE8-B547-0C7CF128FF32}">
      <dsp:nvSpPr>
        <dsp:cNvPr id="0" name=""/>
        <dsp:cNvSpPr/>
      </dsp:nvSpPr>
      <dsp:spPr>
        <a:xfrm>
          <a:off x="362489" y="271984"/>
          <a:ext cx="659071" cy="6590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9A87D5-6AC1-4500-BC3B-635C2F6A3B27}">
      <dsp:nvSpPr>
        <dsp:cNvPr id="0" name=""/>
        <dsp:cNvSpPr/>
      </dsp:nvSpPr>
      <dsp:spPr>
        <a:xfrm>
          <a:off x="1384050" y="2364"/>
          <a:ext cx="3203951"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844550">
            <a:lnSpc>
              <a:spcPct val="90000"/>
            </a:lnSpc>
            <a:spcBef>
              <a:spcPct val="0"/>
            </a:spcBef>
            <a:spcAft>
              <a:spcPct val="35000"/>
            </a:spcAft>
            <a:buNone/>
          </a:pPr>
          <a:r>
            <a:rPr lang="en-ZA" sz="1900" kern="1200"/>
            <a:t>Limited workup depending on the specific presentation</a:t>
          </a:r>
          <a:endParaRPr lang="en-US" sz="1900" kern="1200"/>
        </a:p>
      </dsp:txBody>
      <dsp:txXfrm>
        <a:off x="1384050" y="2364"/>
        <a:ext cx="3203951" cy="1198312"/>
      </dsp:txXfrm>
    </dsp:sp>
    <dsp:sp modelId="{72754BEA-A3F0-49C6-95AE-2B07D5ED9AB3}">
      <dsp:nvSpPr>
        <dsp:cNvPr id="0" name=""/>
        <dsp:cNvSpPr/>
      </dsp:nvSpPr>
      <dsp:spPr>
        <a:xfrm>
          <a:off x="0" y="1500254"/>
          <a:ext cx="4588002" cy="119831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90F639-25D1-4DC5-83CF-4CCE1D74DCDC}">
      <dsp:nvSpPr>
        <dsp:cNvPr id="0" name=""/>
        <dsp:cNvSpPr/>
      </dsp:nvSpPr>
      <dsp:spPr>
        <a:xfrm>
          <a:off x="362489" y="1769874"/>
          <a:ext cx="659071" cy="6590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B735B8-75C8-40A6-99A9-872F18BB0640}">
      <dsp:nvSpPr>
        <dsp:cNvPr id="0" name=""/>
        <dsp:cNvSpPr/>
      </dsp:nvSpPr>
      <dsp:spPr>
        <a:xfrm>
          <a:off x="1384050" y="1500254"/>
          <a:ext cx="3203951"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844550">
            <a:lnSpc>
              <a:spcPct val="90000"/>
            </a:lnSpc>
            <a:spcBef>
              <a:spcPct val="0"/>
            </a:spcBef>
            <a:spcAft>
              <a:spcPct val="35000"/>
            </a:spcAft>
            <a:buNone/>
          </a:pPr>
          <a:r>
            <a:rPr lang="en-ZA" sz="1900" kern="1200"/>
            <a:t>HIV test</a:t>
          </a:r>
          <a:endParaRPr lang="en-US" sz="1900" kern="1200"/>
        </a:p>
      </dsp:txBody>
      <dsp:txXfrm>
        <a:off x="1384050" y="1500254"/>
        <a:ext cx="3203951" cy="1198312"/>
      </dsp:txXfrm>
    </dsp:sp>
    <dsp:sp modelId="{5E72E747-5AAE-41A3-8968-F5D4379AC5C0}">
      <dsp:nvSpPr>
        <dsp:cNvPr id="0" name=""/>
        <dsp:cNvSpPr/>
      </dsp:nvSpPr>
      <dsp:spPr>
        <a:xfrm>
          <a:off x="0" y="2998145"/>
          <a:ext cx="4588002" cy="119831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09B0AD-C5A1-46BE-B378-825A586A4786}">
      <dsp:nvSpPr>
        <dsp:cNvPr id="0" name=""/>
        <dsp:cNvSpPr/>
      </dsp:nvSpPr>
      <dsp:spPr>
        <a:xfrm>
          <a:off x="362489" y="3267765"/>
          <a:ext cx="659071" cy="6590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E1E2C2-D803-435B-8346-E00B3FED7ACC}">
      <dsp:nvSpPr>
        <dsp:cNvPr id="0" name=""/>
        <dsp:cNvSpPr/>
      </dsp:nvSpPr>
      <dsp:spPr>
        <a:xfrm>
          <a:off x="1384050" y="2998145"/>
          <a:ext cx="3203951"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844550">
            <a:lnSpc>
              <a:spcPct val="90000"/>
            </a:lnSpc>
            <a:spcBef>
              <a:spcPct val="0"/>
            </a:spcBef>
            <a:spcAft>
              <a:spcPct val="35000"/>
            </a:spcAft>
            <a:buNone/>
          </a:pPr>
          <a:r>
            <a:rPr lang="en-ZA" sz="1900" kern="1200"/>
            <a:t>Sputum GeneXpert MTB/RIF Ultra if patient is HIV positive and is coughing </a:t>
          </a:r>
          <a:endParaRPr lang="en-US" sz="1900" kern="1200"/>
        </a:p>
      </dsp:txBody>
      <dsp:txXfrm>
        <a:off x="1384050" y="2998145"/>
        <a:ext cx="3203951" cy="1198312"/>
      </dsp:txXfrm>
    </dsp:sp>
    <dsp:sp modelId="{14CBD745-631C-4B45-B78C-41D3B703676F}">
      <dsp:nvSpPr>
        <dsp:cNvPr id="0" name=""/>
        <dsp:cNvSpPr/>
      </dsp:nvSpPr>
      <dsp:spPr>
        <a:xfrm>
          <a:off x="0" y="4496035"/>
          <a:ext cx="4588002" cy="119831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7550AE-69B2-45C6-8099-249664E0E5C7}">
      <dsp:nvSpPr>
        <dsp:cNvPr id="0" name=""/>
        <dsp:cNvSpPr/>
      </dsp:nvSpPr>
      <dsp:spPr>
        <a:xfrm>
          <a:off x="362489" y="4765655"/>
          <a:ext cx="659071" cy="6590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42B419-8C2D-4B10-A064-875B9866AE18}">
      <dsp:nvSpPr>
        <dsp:cNvPr id="0" name=""/>
        <dsp:cNvSpPr/>
      </dsp:nvSpPr>
      <dsp:spPr>
        <a:xfrm>
          <a:off x="1384050" y="4496035"/>
          <a:ext cx="3203951"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844550">
            <a:lnSpc>
              <a:spcPct val="90000"/>
            </a:lnSpc>
            <a:spcBef>
              <a:spcPct val="0"/>
            </a:spcBef>
            <a:spcAft>
              <a:spcPct val="35000"/>
            </a:spcAft>
            <a:buNone/>
          </a:pPr>
          <a:r>
            <a:rPr lang="en-ZA" sz="1900" kern="1200"/>
            <a:t>If HIV negative, TB test may be done if the individual is a close contact of a TB patient</a:t>
          </a:r>
          <a:endParaRPr lang="en-US" sz="1900" kern="1200"/>
        </a:p>
      </dsp:txBody>
      <dsp:txXfrm>
        <a:off x="1384050" y="4496035"/>
        <a:ext cx="3203951" cy="11983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AF693-A31E-442A-A955-F25C5B23E327}">
      <dsp:nvSpPr>
        <dsp:cNvPr id="0" name=""/>
        <dsp:cNvSpPr/>
      </dsp:nvSpPr>
      <dsp:spPr>
        <a:xfrm>
          <a:off x="0" y="624248"/>
          <a:ext cx="4697730" cy="13466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4596" tIns="395732" rIns="36459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Complete the specimen submission form and person under investigation (PUI) form and contact line list </a:t>
          </a:r>
        </a:p>
      </dsp:txBody>
      <dsp:txXfrm>
        <a:off x="0" y="624248"/>
        <a:ext cx="4697730" cy="1346625"/>
      </dsp:txXfrm>
    </dsp:sp>
    <dsp:sp modelId="{2108D9AD-4AEE-4CDD-B400-68415E5AA533}">
      <dsp:nvSpPr>
        <dsp:cNvPr id="0" name=""/>
        <dsp:cNvSpPr/>
      </dsp:nvSpPr>
      <dsp:spPr>
        <a:xfrm>
          <a:off x="234886" y="343808"/>
          <a:ext cx="3288411"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294" tIns="0" rIns="124294" bIns="0" numCol="1" spcCol="1270" anchor="ctr" anchorCtr="0">
          <a:noAutofit/>
        </a:bodyPr>
        <a:lstStyle/>
        <a:p>
          <a:pPr marL="0" lvl="0" indent="0" algn="l" defTabSz="844550">
            <a:lnSpc>
              <a:spcPct val="90000"/>
            </a:lnSpc>
            <a:spcBef>
              <a:spcPct val="0"/>
            </a:spcBef>
            <a:spcAft>
              <a:spcPct val="35000"/>
            </a:spcAft>
            <a:buNone/>
          </a:pPr>
          <a:r>
            <a:rPr lang="en-US" sz="1900" kern="1200"/>
            <a:t>Complete</a:t>
          </a:r>
        </a:p>
      </dsp:txBody>
      <dsp:txXfrm>
        <a:off x="262266" y="371188"/>
        <a:ext cx="3233651" cy="506120"/>
      </dsp:txXfrm>
    </dsp:sp>
    <dsp:sp modelId="{4ECBC5EA-372A-41FC-8FF8-DAD73C4AB6FA}">
      <dsp:nvSpPr>
        <dsp:cNvPr id="0" name=""/>
        <dsp:cNvSpPr/>
      </dsp:nvSpPr>
      <dsp:spPr>
        <a:xfrm>
          <a:off x="0" y="2353914"/>
          <a:ext cx="4697730" cy="10773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4596" tIns="395732" rIns="36459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Place specimen submission and PUI form into a Ziploc bag </a:t>
          </a:r>
        </a:p>
      </dsp:txBody>
      <dsp:txXfrm>
        <a:off x="0" y="2353914"/>
        <a:ext cx="4697730" cy="1077300"/>
      </dsp:txXfrm>
    </dsp:sp>
    <dsp:sp modelId="{36B1298A-84D1-40E4-B41C-1DF942C7585E}">
      <dsp:nvSpPr>
        <dsp:cNvPr id="0" name=""/>
        <dsp:cNvSpPr/>
      </dsp:nvSpPr>
      <dsp:spPr>
        <a:xfrm>
          <a:off x="234886" y="2073474"/>
          <a:ext cx="3288411" cy="5608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294" tIns="0" rIns="124294" bIns="0" numCol="1" spcCol="1270" anchor="ctr" anchorCtr="0">
          <a:noAutofit/>
        </a:bodyPr>
        <a:lstStyle/>
        <a:p>
          <a:pPr marL="0" lvl="0" indent="0" algn="l" defTabSz="844550">
            <a:lnSpc>
              <a:spcPct val="90000"/>
            </a:lnSpc>
            <a:spcBef>
              <a:spcPct val="0"/>
            </a:spcBef>
            <a:spcAft>
              <a:spcPct val="35000"/>
            </a:spcAft>
            <a:buNone/>
          </a:pPr>
          <a:r>
            <a:rPr lang="en-US" sz="1900" kern="1200"/>
            <a:t>Place</a:t>
          </a:r>
        </a:p>
      </dsp:txBody>
      <dsp:txXfrm>
        <a:off x="262266" y="2100854"/>
        <a:ext cx="3233651" cy="506120"/>
      </dsp:txXfrm>
    </dsp:sp>
    <dsp:sp modelId="{B6A96E67-AEDF-4398-9E2D-591A7B2FA258}">
      <dsp:nvSpPr>
        <dsp:cNvPr id="0" name=""/>
        <dsp:cNvSpPr/>
      </dsp:nvSpPr>
      <dsp:spPr>
        <a:xfrm>
          <a:off x="0" y="3814254"/>
          <a:ext cx="4697730" cy="1346625"/>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4596" tIns="395732" rIns="36459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Label the tube of universal transport media (UTM) with the patient’s name and date of birth and sample type </a:t>
          </a:r>
        </a:p>
      </dsp:txBody>
      <dsp:txXfrm>
        <a:off x="0" y="3814254"/>
        <a:ext cx="4697730" cy="1346625"/>
      </dsp:txXfrm>
    </dsp:sp>
    <dsp:sp modelId="{01759F66-75BA-48C8-899C-076B7F9617DC}">
      <dsp:nvSpPr>
        <dsp:cNvPr id="0" name=""/>
        <dsp:cNvSpPr/>
      </dsp:nvSpPr>
      <dsp:spPr>
        <a:xfrm>
          <a:off x="234886" y="3533814"/>
          <a:ext cx="3288411" cy="5608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294" tIns="0" rIns="124294" bIns="0" numCol="1" spcCol="1270" anchor="ctr" anchorCtr="0">
          <a:noAutofit/>
        </a:bodyPr>
        <a:lstStyle/>
        <a:p>
          <a:pPr marL="0" lvl="0" indent="0" algn="l" defTabSz="844550">
            <a:lnSpc>
              <a:spcPct val="90000"/>
            </a:lnSpc>
            <a:spcBef>
              <a:spcPct val="0"/>
            </a:spcBef>
            <a:spcAft>
              <a:spcPct val="35000"/>
            </a:spcAft>
            <a:buNone/>
          </a:pPr>
          <a:r>
            <a:rPr lang="en-US" sz="1900" kern="1200"/>
            <a:t>Label</a:t>
          </a:r>
        </a:p>
      </dsp:txBody>
      <dsp:txXfrm>
        <a:off x="262266" y="3561194"/>
        <a:ext cx="3233651" cy="506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E7AEA-4944-4277-84D4-688040FE919F}">
      <dsp:nvSpPr>
        <dsp:cNvPr id="0" name=""/>
        <dsp:cNvSpPr/>
      </dsp:nvSpPr>
      <dsp:spPr>
        <a:xfrm>
          <a:off x="0" y="23164"/>
          <a:ext cx="4697730" cy="17714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Depending on the clinical syndrome that is appropriate</a:t>
          </a:r>
        </a:p>
      </dsp:txBody>
      <dsp:txXfrm>
        <a:off x="86475" y="109639"/>
        <a:ext cx="4524780" cy="1598503"/>
      </dsp:txXfrm>
    </dsp:sp>
    <dsp:sp modelId="{868A0D56-D4AF-4E74-B031-0F66E181A852}">
      <dsp:nvSpPr>
        <dsp:cNvPr id="0" name=""/>
        <dsp:cNvSpPr/>
      </dsp:nvSpPr>
      <dsp:spPr>
        <a:xfrm>
          <a:off x="0" y="1866617"/>
          <a:ext cx="4697730" cy="1771453"/>
        </a:xfrm>
        <a:prstGeom prst="roundRect">
          <a:avLst/>
        </a:prstGeom>
        <a:solidFill>
          <a:srgbClr val="005D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Conventional community-acquired pneumonia see SA community-acquired pneumonia guidelines</a:t>
          </a:r>
        </a:p>
      </dsp:txBody>
      <dsp:txXfrm>
        <a:off x="86475" y="1953092"/>
        <a:ext cx="4524780" cy="1598503"/>
      </dsp:txXfrm>
    </dsp:sp>
    <dsp:sp modelId="{995A39AF-A153-4939-B1A8-DFE71B17450C}">
      <dsp:nvSpPr>
        <dsp:cNvPr id="0" name=""/>
        <dsp:cNvSpPr/>
      </dsp:nvSpPr>
      <dsp:spPr>
        <a:xfrm>
          <a:off x="0" y="3710070"/>
          <a:ext cx="4697730" cy="177145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Atypical pneumonia (see above guidelines)</a:t>
          </a:r>
        </a:p>
      </dsp:txBody>
      <dsp:txXfrm>
        <a:off x="86475" y="3796545"/>
        <a:ext cx="4524780" cy="15985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A7469-8E15-4D90-9D2C-A14CD78D5352}">
      <dsp:nvSpPr>
        <dsp:cNvPr id="0" name=""/>
        <dsp:cNvSpPr/>
      </dsp:nvSpPr>
      <dsp:spPr>
        <a:xfrm>
          <a:off x="0" y="483"/>
          <a:ext cx="4686300" cy="6653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FB771D-0AE3-4C96-9415-828963F44634}">
      <dsp:nvSpPr>
        <dsp:cNvPr id="0" name=""/>
        <dsp:cNvSpPr/>
      </dsp:nvSpPr>
      <dsp:spPr>
        <a:xfrm>
          <a:off x="201262" y="150182"/>
          <a:ext cx="365930" cy="3659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AA488A-7D40-44FA-A917-45C17C0D430B}">
      <dsp:nvSpPr>
        <dsp:cNvPr id="0" name=""/>
        <dsp:cNvSpPr/>
      </dsp:nvSpPr>
      <dsp:spPr>
        <a:xfrm>
          <a:off x="768454" y="483"/>
          <a:ext cx="3917845" cy="665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14" tIns="70414" rIns="70414" bIns="70414" numCol="1" spcCol="1270" anchor="ctr" anchorCtr="0">
          <a:noAutofit/>
        </a:bodyPr>
        <a:lstStyle/>
        <a:p>
          <a:pPr marL="0" lvl="0" indent="0" algn="l" defTabSz="711200">
            <a:lnSpc>
              <a:spcPct val="90000"/>
            </a:lnSpc>
            <a:spcBef>
              <a:spcPct val="0"/>
            </a:spcBef>
            <a:spcAft>
              <a:spcPct val="35000"/>
            </a:spcAft>
            <a:buNone/>
          </a:pPr>
          <a:r>
            <a:rPr lang="en-US" sz="1600" kern="1200"/>
            <a:t>Sleep in own room and use own bathroom (if possible)</a:t>
          </a:r>
        </a:p>
      </dsp:txBody>
      <dsp:txXfrm>
        <a:off x="768454" y="483"/>
        <a:ext cx="3917845" cy="665328"/>
      </dsp:txXfrm>
    </dsp:sp>
    <dsp:sp modelId="{11763E79-B66B-41C4-8C78-2DE862A10450}">
      <dsp:nvSpPr>
        <dsp:cNvPr id="0" name=""/>
        <dsp:cNvSpPr/>
      </dsp:nvSpPr>
      <dsp:spPr>
        <a:xfrm>
          <a:off x="0" y="832144"/>
          <a:ext cx="4686300" cy="6653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BE36E2-F830-4CA1-989E-33CE76FC48A1}">
      <dsp:nvSpPr>
        <dsp:cNvPr id="0" name=""/>
        <dsp:cNvSpPr/>
      </dsp:nvSpPr>
      <dsp:spPr>
        <a:xfrm>
          <a:off x="201262" y="981843"/>
          <a:ext cx="365930" cy="3659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FB1EE5-5E16-4358-B0DC-822BFB60F839}">
      <dsp:nvSpPr>
        <dsp:cNvPr id="0" name=""/>
        <dsp:cNvSpPr/>
      </dsp:nvSpPr>
      <dsp:spPr>
        <a:xfrm>
          <a:off x="768454" y="832144"/>
          <a:ext cx="3917845" cy="665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14" tIns="70414" rIns="70414" bIns="70414" numCol="1" spcCol="1270" anchor="ctr" anchorCtr="0">
          <a:noAutofit/>
        </a:bodyPr>
        <a:lstStyle/>
        <a:p>
          <a:pPr marL="0" lvl="0" indent="0" algn="l" defTabSz="711200">
            <a:lnSpc>
              <a:spcPct val="90000"/>
            </a:lnSpc>
            <a:spcBef>
              <a:spcPct val="0"/>
            </a:spcBef>
            <a:spcAft>
              <a:spcPct val="35000"/>
            </a:spcAft>
            <a:buNone/>
          </a:pPr>
          <a:r>
            <a:rPr lang="en-US" sz="1600" kern="1200"/>
            <a:t>Use surgical mask, maintain at least 1m distance from other members</a:t>
          </a:r>
        </a:p>
      </dsp:txBody>
      <dsp:txXfrm>
        <a:off x="768454" y="832144"/>
        <a:ext cx="3917845" cy="665328"/>
      </dsp:txXfrm>
    </dsp:sp>
    <dsp:sp modelId="{70D30E60-7711-436D-AF47-688C8092EF45}">
      <dsp:nvSpPr>
        <dsp:cNvPr id="0" name=""/>
        <dsp:cNvSpPr/>
      </dsp:nvSpPr>
      <dsp:spPr>
        <a:xfrm>
          <a:off x="0" y="1663805"/>
          <a:ext cx="4686300" cy="6653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269583-D85A-47AA-ACFD-2A63C21AABB7}">
      <dsp:nvSpPr>
        <dsp:cNvPr id="0" name=""/>
        <dsp:cNvSpPr/>
      </dsp:nvSpPr>
      <dsp:spPr>
        <a:xfrm>
          <a:off x="201262" y="1813504"/>
          <a:ext cx="365930" cy="3659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9EFB95-2F85-4514-B01F-3CC8E70D903C}">
      <dsp:nvSpPr>
        <dsp:cNvPr id="0" name=""/>
        <dsp:cNvSpPr/>
      </dsp:nvSpPr>
      <dsp:spPr>
        <a:xfrm>
          <a:off x="768454" y="1663805"/>
          <a:ext cx="3917845" cy="665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14" tIns="70414" rIns="70414" bIns="70414" numCol="1" spcCol="1270" anchor="ctr" anchorCtr="0">
          <a:noAutofit/>
        </a:bodyPr>
        <a:lstStyle/>
        <a:p>
          <a:pPr marL="0" lvl="0" indent="0" algn="l" defTabSz="711200">
            <a:lnSpc>
              <a:spcPct val="90000"/>
            </a:lnSpc>
            <a:spcBef>
              <a:spcPct val="0"/>
            </a:spcBef>
            <a:spcAft>
              <a:spcPct val="35000"/>
            </a:spcAft>
            <a:buNone/>
          </a:pPr>
          <a:r>
            <a:rPr lang="en-US" sz="1600" kern="1200"/>
            <a:t>Wash hands with soap or alcohol-based solution</a:t>
          </a:r>
        </a:p>
      </dsp:txBody>
      <dsp:txXfrm>
        <a:off x="768454" y="1663805"/>
        <a:ext cx="3917845" cy="665328"/>
      </dsp:txXfrm>
    </dsp:sp>
    <dsp:sp modelId="{A0F38B77-AD57-4C96-BC75-AAB0F253CB01}">
      <dsp:nvSpPr>
        <dsp:cNvPr id="0" name=""/>
        <dsp:cNvSpPr/>
      </dsp:nvSpPr>
      <dsp:spPr>
        <a:xfrm>
          <a:off x="0" y="2495467"/>
          <a:ext cx="4686300" cy="6653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084D8F-394C-4E4B-94F0-E46DF0491F12}">
      <dsp:nvSpPr>
        <dsp:cNvPr id="0" name=""/>
        <dsp:cNvSpPr/>
      </dsp:nvSpPr>
      <dsp:spPr>
        <a:xfrm>
          <a:off x="201262" y="2645166"/>
          <a:ext cx="365930" cy="3659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1AAB05-DAC4-4804-B862-2961836AE7DE}">
      <dsp:nvSpPr>
        <dsp:cNvPr id="0" name=""/>
        <dsp:cNvSpPr/>
      </dsp:nvSpPr>
      <dsp:spPr>
        <a:xfrm>
          <a:off x="768454" y="2495467"/>
          <a:ext cx="3917845" cy="665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14" tIns="70414" rIns="70414" bIns="70414" numCol="1" spcCol="1270" anchor="ctr" anchorCtr="0">
          <a:noAutofit/>
        </a:bodyPr>
        <a:lstStyle/>
        <a:p>
          <a:pPr marL="0" lvl="0" indent="0" algn="l" defTabSz="711200">
            <a:lnSpc>
              <a:spcPct val="90000"/>
            </a:lnSpc>
            <a:spcBef>
              <a:spcPct val="0"/>
            </a:spcBef>
            <a:spcAft>
              <a:spcPct val="35000"/>
            </a:spcAft>
            <a:buNone/>
          </a:pPr>
          <a:r>
            <a:rPr lang="en-US" sz="1600" kern="1200"/>
            <a:t>Practice cough etiquette (elbow crease)</a:t>
          </a:r>
        </a:p>
      </dsp:txBody>
      <dsp:txXfrm>
        <a:off x="768454" y="2495467"/>
        <a:ext cx="3917845" cy="665328"/>
      </dsp:txXfrm>
    </dsp:sp>
    <dsp:sp modelId="{B0B29CB2-D928-43A6-BCC7-1554F72D56D9}">
      <dsp:nvSpPr>
        <dsp:cNvPr id="0" name=""/>
        <dsp:cNvSpPr/>
      </dsp:nvSpPr>
      <dsp:spPr>
        <a:xfrm>
          <a:off x="0" y="3327128"/>
          <a:ext cx="4686300" cy="6653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C9230B-8E17-4CFE-8617-912C89B5EC04}">
      <dsp:nvSpPr>
        <dsp:cNvPr id="0" name=""/>
        <dsp:cNvSpPr/>
      </dsp:nvSpPr>
      <dsp:spPr>
        <a:xfrm>
          <a:off x="201262" y="3476827"/>
          <a:ext cx="365930" cy="36593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E1F766-07FE-4D30-B95E-1158BFD460CC}">
      <dsp:nvSpPr>
        <dsp:cNvPr id="0" name=""/>
        <dsp:cNvSpPr/>
      </dsp:nvSpPr>
      <dsp:spPr>
        <a:xfrm>
          <a:off x="768454" y="3327128"/>
          <a:ext cx="3917845" cy="665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14" tIns="70414" rIns="70414" bIns="70414" numCol="1" spcCol="1270" anchor="ctr" anchorCtr="0">
          <a:noAutofit/>
        </a:bodyPr>
        <a:lstStyle/>
        <a:p>
          <a:pPr marL="0" lvl="0" indent="0" algn="l" defTabSz="711200">
            <a:lnSpc>
              <a:spcPct val="90000"/>
            </a:lnSpc>
            <a:spcBef>
              <a:spcPct val="0"/>
            </a:spcBef>
            <a:spcAft>
              <a:spcPct val="35000"/>
            </a:spcAft>
            <a:buNone/>
          </a:pPr>
          <a:r>
            <a:rPr lang="en-US" sz="1600" kern="1200"/>
            <a:t>Frequently clean hard surfaces and objects at patient’s disposal</a:t>
          </a:r>
        </a:p>
      </dsp:txBody>
      <dsp:txXfrm>
        <a:off x="768454" y="3327128"/>
        <a:ext cx="3917845" cy="665328"/>
      </dsp:txXfrm>
    </dsp:sp>
    <dsp:sp modelId="{45A7447D-2A72-4103-9C3C-14004E2C87B2}">
      <dsp:nvSpPr>
        <dsp:cNvPr id="0" name=""/>
        <dsp:cNvSpPr/>
      </dsp:nvSpPr>
      <dsp:spPr>
        <a:xfrm>
          <a:off x="0" y="4158789"/>
          <a:ext cx="4686300" cy="6653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FD5430-F7BA-4F4C-A304-7173171CBFF3}">
      <dsp:nvSpPr>
        <dsp:cNvPr id="0" name=""/>
        <dsp:cNvSpPr/>
      </dsp:nvSpPr>
      <dsp:spPr>
        <a:xfrm>
          <a:off x="201262" y="4308488"/>
          <a:ext cx="365930" cy="36593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4B1976-215C-4C6D-A375-85700F351391}">
      <dsp:nvSpPr>
        <dsp:cNvPr id="0" name=""/>
        <dsp:cNvSpPr/>
      </dsp:nvSpPr>
      <dsp:spPr>
        <a:xfrm>
          <a:off x="768454" y="4158789"/>
          <a:ext cx="3917845" cy="665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14" tIns="70414" rIns="70414" bIns="70414" numCol="1" spcCol="1270" anchor="ctr" anchorCtr="0">
          <a:noAutofit/>
        </a:bodyPr>
        <a:lstStyle/>
        <a:p>
          <a:pPr marL="0" lvl="0" indent="0" algn="l" defTabSz="711200">
            <a:lnSpc>
              <a:spcPct val="90000"/>
            </a:lnSpc>
            <a:spcBef>
              <a:spcPct val="0"/>
            </a:spcBef>
            <a:spcAft>
              <a:spcPct val="35000"/>
            </a:spcAft>
            <a:buNone/>
          </a:pPr>
          <a:r>
            <a:rPr lang="en-US" sz="1600" kern="1200"/>
            <a:t>Use own dishes, cups, spoons, forks etc.</a:t>
          </a:r>
        </a:p>
      </dsp:txBody>
      <dsp:txXfrm>
        <a:off x="768454" y="4158789"/>
        <a:ext cx="3917845" cy="665328"/>
      </dsp:txXfrm>
    </dsp:sp>
    <dsp:sp modelId="{DF43E411-46FA-4A78-B5B7-4B44F787C9D2}">
      <dsp:nvSpPr>
        <dsp:cNvPr id="0" name=""/>
        <dsp:cNvSpPr/>
      </dsp:nvSpPr>
      <dsp:spPr>
        <a:xfrm>
          <a:off x="0" y="4990450"/>
          <a:ext cx="4686300" cy="6653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E50B9A-B8A6-4B9F-9FE1-99BCB3E4D3A3}">
      <dsp:nvSpPr>
        <dsp:cNvPr id="0" name=""/>
        <dsp:cNvSpPr/>
      </dsp:nvSpPr>
      <dsp:spPr>
        <a:xfrm>
          <a:off x="201262" y="5140149"/>
          <a:ext cx="365930" cy="36593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0BFFB6-A841-4769-A68B-74D53A2BB00F}">
      <dsp:nvSpPr>
        <dsp:cNvPr id="0" name=""/>
        <dsp:cNvSpPr/>
      </dsp:nvSpPr>
      <dsp:spPr>
        <a:xfrm>
          <a:off x="768454" y="4990450"/>
          <a:ext cx="3917845" cy="665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14" tIns="70414" rIns="70414" bIns="70414" numCol="1" spcCol="1270" anchor="ctr" anchorCtr="0">
          <a:noAutofit/>
        </a:bodyPr>
        <a:lstStyle/>
        <a:p>
          <a:pPr marL="0" lvl="0" indent="0" algn="l" defTabSz="711200">
            <a:lnSpc>
              <a:spcPct val="90000"/>
            </a:lnSpc>
            <a:spcBef>
              <a:spcPct val="0"/>
            </a:spcBef>
            <a:spcAft>
              <a:spcPct val="35000"/>
            </a:spcAft>
            <a:buNone/>
          </a:pPr>
          <a:r>
            <a:rPr lang="en-US" sz="1600" kern="1200"/>
            <a:t>Patient should know who to call if condition worsens</a:t>
          </a:r>
        </a:p>
      </dsp:txBody>
      <dsp:txXfrm>
        <a:off x="768454" y="4990450"/>
        <a:ext cx="3917845" cy="6653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457CE-A157-4822-A3F0-97196A01A1D9}">
      <dsp:nvSpPr>
        <dsp:cNvPr id="0" name=""/>
        <dsp:cNvSpPr/>
      </dsp:nvSpPr>
      <dsp:spPr>
        <a:xfrm>
          <a:off x="0" y="3400"/>
          <a:ext cx="7886700" cy="7242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B760C8-06B7-4CB4-AF0F-410481A63E7E}">
      <dsp:nvSpPr>
        <dsp:cNvPr id="0" name=""/>
        <dsp:cNvSpPr/>
      </dsp:nvSpPr>
      <dsp:spPr>
        <a:xfrm>
          <a:off x="219097" y="166365"/>
          <a:ext cx="398359" cy="3983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75482E-6E9A-4C0A-A41E-19D34D392E60}">
      <dsp:nvSpPr>
        <dsp:cNvPr id="0" name=""/>
        <dsp:cNvSpPr/>
      </dsp:nvSpPr>
      <dsp:spPr>
        <a:xfrm>
          <a:off x="836555" y="3400"/>
          <a:ext cx="70501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00100">
            <a:lnSpc>
              <a:spcPct val="90000"/>
            </a:lnSpc>
            <a:spcBef>
              <a:spcPct val="0"/>
            </a:spcBef>
            <a:spcAft>
              <a:spcPct val="35000"/>
            </a:spcAft>
            <a:buNone/>
          </a:pPr>
          <a:r>
            <a:rPr lang="en-ZA" sz="1800" kern="1200"/>
            <a:t>The goal is to reduce morbidity and mortality and minimise transmission</a:t>
          </a:r>
          <a:endParaRPr lang="en-US" sz="1800" kern="1200"/>
        </a:p>
      </dsp:txBody>
      <dsp:txXfrm>
        <a:off x="836555" y="3400"/>
        <a:ext cx="7050144" cy="724290"/>
      </dsp:txXfrm>
    </dsp:sp>
    <dsp:sp modelId="{4BC7C5B8-ABAD-421B-B627-BBE7F212A142}">
      <dsp:nvSpPr>
        <dsp:cNvPr id="0" name=""/>
        <dsp:cNvSpPr/>
      </dsp:nvSpPr>
      <dsp:spPr>
        <a:xfrm>
          <a:off x="0" y="908763"/>
          <a:ext cx="7886700" cy="7242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C66EEB-672E-4431-ACA3-B02DA2718576}">
      <dsp:nvSpPr>
        <dsp:cNvPr id="0" name=""/>
        <dsp:cNvSpPr/>
      </dsp:nvSpPr>
      <dsp:spPr>
        <a:xfrm>
          <a:off x="219097" y="1071728"/>
          <a:ext cx="398359" cy="3983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274F74-88AC-4FFE-B929-BC4E72F1666D}">
      <dsp:nvSpPr>
        <dsp:cNvPr id="0" name=""/>
        <dsp:cNvSpPr/>
      </dsp:nvSpPr>
      <dsp:spPr>
        <a:xfrm>
          <a:off x="836555" y="908763"/>
          <a:ext cx="70501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00100">
            <a:lnSpc>
              <a:spcPct val="90000"/>
            </a:lnSpc>
            <a:spcBef>
              <a:spcPct val="0"/>
            </a:spcBef>
            <a:spcAft>
              <a:spcPct val="35000"/>
            </a:spcAft>
            <a:buNone/>
          </a:pPr>
          <a:r>
            <a:rPr lang="en-ZA" sz="1800" kern="1200"/>
            <a:t>Triaging patients and early identification of severe cases that may need hospital or ICU admission is important in morbidity and mortality</a:t>
          </a:r>
          <a:endParaRPr lang="en-US" sz="1800" kern="1200"/>
        </a:p>
      </dsp:txBody>
      <dsp:txXfrm>
        <a:off x="836555" y="908763"/>
        <a:ext cx="7050144" cy="724290"/>
      </dsp:txXfrm>
    </dsp:sp>
    <dsp:sp modelId="{4681B48B-A6EE-4DBB-996C-E91DFE976F6C}">
      <dsp:nvSpPr>
        <dsp:cNvPr id="0" name=""/>
        <dsp:cNvSpPr/>
      </dsp:nvSpPr>
      <dsp:spPr>
        <a:xfrm>
          <a:off x="0" y="1814126"/>
          <a:ext cx="7886700" cy="7242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9008A1-8DFF-44B3-BEB4-B3DA6C241797}">
      <dsp:nvSpPr>
        <dsp:cNvPr id="0" name=""/>
        <dsp:cNvSpPr/>
      </dsp:nvSpPr>
      <dsp:spPr>
        <a:xfrm>
          <a:off x="263487" y="2012601"/>
          <a:ext cx="398359" cy="3983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A28092-95B6-4E3C-91E7-261DE781910A}">
      <dsp:nvSpPr>
        <dsp:cNvPr id="0" name=""/>
        <dsp:cNvSpPr/>
      </dsp:nvSpPr>
      <dsp:spPr>
        <a:xfrm>
          <a:off x="836555" y="1814126"/>
          <a:ext cx="70501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00100">
            <a:lnSpc>
              <a:spcPct val="90000"/>
            </a:lnSpc>
            <a:spcBef>
              <a:spcPct val="0"/>
            </a:spcBef>
            <a:spcAft>
              <a:spcPct val="35000"/>
            </a:spcAft>
            <a:buNone/>
          </a:pPr>
          <a:r>
            <a:rPr lang="en-ZA" sz="1800" kern="1200"/>
            <a:t>Prevent transmission of coronavirus</a:t>
          </a:r>
          <a:endParaRPr lang="en-US" sz="1800" kern="1200"/>
        </a:p>
      </dsp:txBody>
      <dsp:txXfrm>
        <a:off x="836555" y="1814126"/>
        <a:ext cx="7050144" cy="724290"/>
      </dsp:txXfrm>
    </dsp:sp>
    <dsp:sp modelId="{695E1678-D9EB-484C-9A38-773272293A55}">
      <dsp:nvSpPr>
        <dsp:cNvPr id="0" name=""/>
        <dsp:cNvSpPr/>
      </dsp:nvSpPr>
      <dsp:spPr>
        <a:xfrm>
          <a:off x="0" y="2719489"/>
          <a:ext cx="7886700" cy="7242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472EAA-E1C5-43E0-B7E0-07725CD76985}">
      <dsp:nvSpPr>
        <dsp:cNvPr id="0" name=""/>
        <dsp:cNvSpPr/>
      </dsp:nvSpPr>
      <dsp:spPr>
        <a:xfrm>
          <a:off x="219097" y="2882455"/>
          <a:ext cx="398359" cy="3983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356976-8D4E-4351-A089-4FE01953B5E8}">
      <dsp:nvSpPr>
        <dsp:cNvPr id="0" name=""/>
        <dsp:cNvSpPr/>
      </dsp:nvSpPr>
      <dsp:spPr>
        <a:xfrm>
          <a:off x="836555" y="2719489"/>
          <a:ext cx="70501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00100">
            <a:lnSpc>
              <a:spcPct val="90000"/>
            </a:lnSpc>
            <a:spcBef>
              <a:spcPct val="0"/>
            </a:spcBef>
            <a:spcAft>
              <a:spcPct val="35000"/>
            </a:spcAft>
            <a:buNone/>
          </a:pPr>
          <a:r>
            <a:rPr lang="en-ZA" sz="1800" kern="1200"/>
            <a:t>Contact tracing</a:t>
          </a:r>
          <a:endParaRPr lang="en-US" sz="1800" kern="1200"/>
        </a:p>
      </dsp:txBody>
      <dsp:txXfrm>
        <a:off x="836555" y="2719489"/>
        <a:ext cx="7050144" cy="724290"/>
      </dsp:txXfrm>
    </dsp:sp>
    <dsp:sp modelId="{68544C95-97DF-4519-B217-0334A2C33B9E}">
      <dsp:nvSpPr>
        <dsp:cNvPr id="0" name=""/>
        <dsp:cNvSpPr/>
      </dsp:nvSpPr>
      <dsp:spPr>
        <a:xfrm>
          <a:off x="0" y="3624853"/>
          <a:ext cx="7886700" cy="7242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B698D8-FB00-4428-B62F-D051AF3705C2}">
      <dsp:nvSpPr>
        <dsp:cNvPr id="0" name=""/>
        <dsp:cNvSpPr/>
      </dsp:nvSpPr>
      <dsp:spPr>
        <a:xfrm>
          <a:off x="219097" y="3787818"/>
          <a:ext cx="398359" cy="39835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B30FCC-1DA1-40D2-AA05-2EAA6E5FD58B}">
      <dsp:nvSpPr>
        <dsp:cNvPr id="0" name=""/>
        <dsp:cNvSpPr/>
      </dsp:nvSpPr>
      <dsp:spPr>
        <a:xfrm>
          <a:off x="836555" y="3624853"/>
          <a:ext cx="70501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00100">
            <a:lnSpc>
              <a:spcPct val="90000"/>
            </a:lnSpc>
            <a:spcBef>
              <a:spcPct val="0"/>
            </a:spcBef>
            <a:spcAft>
              <a:spcPct val="35000"/>
            </a:spcAft>
            <a:buNone/>
          </a:pPr>
          <a:r>
            <a:rPr lang="en-ZA" sz="1800" kern="1200"/>
            <a:t>Patient’s education on cough hygiene and IPC at home</a:t>
          </a:r>
          <a:endParaRPr lang="en-US" sz="1800" kern="1200"/>
        </a:p>
      </dsp:txBody>
      <dsp:txXfrm>
        <a:off x="836555" y="3624853"/>
        <a:ext cx="7050144" cy="72429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ZA"/>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FCBAF33-E83C-4B5F-9B6A-A896FD1BADF1}" type="datetimeFigureOut">
              <a:rPr lang="en-ZA" smtClean="0"/>
              <a:t>27 May 2020</a:t>
            </a:fld>
            <a:endParaRPr lang="en-ZA"/>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ZA"/>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ZA"/>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ED94CD1-3170-40C8-9A83-E3CF8C656143}" type="slidenum">
              <a:rPr lang="en-ZA" smtClean="0"/>
              <a:t>‹#›</a:t>
            </a:fld>
            <a:endParaRPr lang="en-ZA"/>
          </a:p>
        </p:txBody>
      </p:sp>
    </p:spTree>
    <p:extLst>
      <p:ext uri="{BB962C8B-B14F-4D97-AF65-F5344CB8AC3E}">
        <p14:creationId xmlns:p14="http://schemas.microsoft.com/office/powerpoint/2010/main" val="46114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course will evolve as we get more information about COVID-19. </a:t>
            </a:r>
            <a:r>
              <a:rPr lang="en-ZA"/>
              <a:t>There shall therefore be version </a:t>
            </a:r>
            <a:r>
              <a:rPr lang="en-ZA" dirty="0"/>
              <a:t>3 depending on the available evidence.</a:t>
            </a:r>
          </a:p>
        </p:txBody>
      </p:sp>
      <p:sp>
        <p:nvSpPr>
          <p:cNvPr id="4" name="Slide Number Placeholder 3"/>
          <p:cNvSpPr>
            <a:spLocks noGrp="1"/>
          </p:cNvSpPr>
          <p:nvPr>
            <p:ph type="sldNum" sz="quarter" idx="5"/>
          </p:nvPr>
        </p:nvSpPr>
        <p:spPr/>
        <p:txBody>
          <a:bodyPr/>
          <a:lstStyle/>
          <a:p>
            <a:fld id="{DED94CD1-3170-40C8-9A83-E3CF8C656143}" type="slidenum">
              <a:rPr lang="en-ZA" smtClean="0"/>
              <a:t>1</a:t>
            </a:fld>
            <a:endParaRPr lang="en-ZA"/>
          </a:p>
        </p:txBody>
      </p:sp>
    </p:spTree>
    <p:extLst>
      <p:ext uri="{BB962C8B-B14F-4D97-AF65-F5344CB8AC3E}">
        <p14:creationId xmlns:p14="http://schemas.microsoft.com/office/powerpoint/2010/main" val="1384489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DED94CD1-3170-40C8-9A83-E3CF8C656143}" type="slidenum">
              <a:rPr lang="en-ZA" smtClean="0"/>
              <a:t>5</a:t>
            </a:fld>
            <a:endParaRPr lang="en-ZA"/>
          </a:p>
        </p:txBody>
      </p:sp>
    </p:spTree>
    <p:extLst>
      <p:ext uri="{BB962C8B-B14F-4D97-AF65-F5344CB8AC3E}">
        <p14:creationId xmlns:p14="http://schemas.microsoft.com/office/powerpoint/2010/main" val="3926395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white"/>
                </a:solidFill>
                <a:cs typeface="Arial" panose="020B0604020202020204" pitchFamily="34" charset="0"/>
              </a:rPr>
              <a:t>Individuals of all age may be infected, older individuals are more likely to develop severe disease – particularly males</a:t>
            </a:r>
          </a:p>
          <a:p>
            <a:endParaRPr lang="en-ZA"/>
          </a:p>
        </p:txBody>
      </p:sp>
      <p:sp>
        <p:nvSpPr>
          <p:cNvPr id="4" name="Date Placeholder 3"/>
          <p:cNvSpPr>
            <a:spLocks noGrp="1"/>
          </p:cNvSpPr>
          <p:nvPr>
            <p:ph type="dt" idx="1"/>
          </p:nvPr>
        </p:nvSpPr>
        <p:spPr/>
        <p:txBody>
          <a:bodyPr/>
          <a:lstStyle/>
          <a:p>
            <a:pPr defTabSz="942289">
              <a:defRPr/>
            </a:pPr>
            <a:fld id="{CDC312D2-B2C7-4935-9DA1-3F52C49BB573}" type="datetime1">
              <a:rPr lang="en-US">
                <a:solidFill>
                  <a:prstClr val="black"/>
                </a:solidFill>
                <a:latin typeface="Calibri"/>
              </a:rPr>
              <a:pPr defTabSz="942289">
                <a:defRPr/>
              </a:pPr>
              <a:t>5/27/2020</a:t>
            </a:fld>
            <a:endParaRPr lang="en-ZA">
              <a:solidFill>
                <a:prstClr val="black"/>
              </a:solidFill>
              <a:latin typeface="Calibri"/>
            </a:endParaRPr>
          </a:p>
        </p:txBody>
      </p:sp>
      <p:sp>
        <p:nvSpPr>
          <p:cNvPr id="5" name="Footer Placeholder 4"/>
          <p:cNvSpPr>
            <a:spLocks noGrp="1"/>
          </p:cNvSpPr>
          <p:nvPr>
            <p:ph type="ftr" sz="quarter" idx="4"/>
          </p:nvPr>
        </p:nvSpPr>
        <p:spPr/>
        <p:txBody>
          <a:bodyPr/>
          <a:lstStyle/>
          <a:p>
            <a:pPr defTabSz="942289">
              <a:defRPr/>
            </a:pPr>
            <a:endParaRPr lang="en-ZA">
              <a:solidFill>
                <a:prstClr val="black"/>
              </a:solidFill>
              <a:latin typeface="Calibri"/>
            </a:endParaRPr>
          </a:p>
        </p:txBody>
      </p:sp>
      <p:sp>
        <p:nvSpPr>
          <p:cNvPr id="6" name="Slide Number Placeholder 5"/>
          <p:cNvSpPr>
            <a:spLocks noGrp="1"/>
          </p:cNvSpPr>
          <p:nvPr>
            <p:ph type="sldNum" sz="quarter" idx="5"/>
          </p:nvPr>
        </p:nvSpPr>
        <p:spPr/>
        <p:txBody>
          <a:bodyPr/>
          <a:lstStyle/>
          <a:p>
            <a:pPr defTabSz="942289">
              <a:defRPr/>
            </a:pPr>
            <a:fld id="{BD4EA3F3-7F60-4372-AD96-0BFBCD79137E}" type="slidenum">
              <a:rPr lang="en-ZA">
                <a:solidFill>
                  <a:prstClr val="black"/>
                </a:solidFill>
                <a:latin typeface="Calibri"/>
              </a:rPr>
              <a:pPr defTabSz="942289">
                <a:defRPr/>
              </a:pPr>
              <a:t>10</a:t>
            </a:fld>
            <a:endParaRPr lang="en-ZA">
              <a:solidFill>
                <a:prstClr val="black"/>
              </a:solidFill>
              <a:latin typeface="Calibri"/>
            </a:endParaRPr>
          </a:p>
        </p:txBody>
      </p:sp>
    </p:spTree>
    <p:extLst>
      <p:ext uri="{BB962C8B-B14F-4D97-AF65-F5344CB8AC3E}">
        <p14:creationId xmlns:p14="http://schemas.microsoft.com/office/powerpoint/2010/main" val="2805425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a:t>Up to 40 %, possibly 70 % of those who are infected are asymptomatic.</a:t>
            </a:r>
          </a:p>
        </p:txBody>
      </p:sp>
      <p:sp>
        <p:nvSpPr>
          <p:cNvPr id="4" name="Slide Number Placeholder 3"/>
          <p:cNvSpPr>
            <a:spLocks noGrp="1"/>
          </p:cNvSpPr>
          <p:nvPr>
            <p:ph type="sldNum" sz="quarter" idx="5"/>
          </p:nvPr>
        </p:nvSpPr>
        <p:spPr/>
        <p:txBody>
          <a:bodyPr/>
          <a:lstStyle/>
          <a:p>
            <a:fld id="{DED94CD1-3170-40C8-9A83-E3CF8C656143}" type="slidenum">
              <a:rPr lang="en-ZA" smtClean="0"/>
              <a:t>11</a:t>
            </a:fld>
            <a:endParaRPr lang="en-ZA"/>
          </a:p>
        </p:txBody>
      </p:sp>
    </p:spTree>
    <p:extLst>
      <p:ext uri="{BB962C8B-B14F-4D97-AF65-F5344CB8AC3E}">
        <p14:creationId xmlns:p14="http://schemas.microsoft.com/office/powerpoint/2010/main" val="1675679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a:t>Antibody tests not yet defined and should not be used at this point in time.</a:t>
            </a:r>
          </a:p>
        </p:txBody>
      </p:sp>
      <p:sp>
        <p:nvSpPr>
          <p:cNvPr id="4" name="Slide Number Placeholder 3"/>
          <p:cNvSpPr>
            <a:spLocks noGrp="1"/>
          </p:cNvSpPr>
          <p:nvPr>
            <p:ph type="sldNum" sz="quarter" idx="5"/>
          </p:nvPr>
        </p:nvSpPr>
        <p:spPr/>
        <p:txBody>
          <a:bodyPr/>
          <a:lstStyle/>
          <a:p>
            <a:fld id="{DED94CD1-3170-40C8-9A83-E3CF8C656143}" type="slidenum">
              <a:rPr lang="en-ZA" smtClean="0"/>
              <a:t>17</a:t>
            </a:fld>
            <a:endParaRPr lang="en-ZA"/>
          </a:p>
        </p:txBody>
      </p:sp>
    </p:spTree>
    <p:extLst>
      <p:ext uri="{BB962C8B-B14F-4D97-AF65-F5344CB8AC3E}">
        <p14:creationId xmlns:p14="http://schemas.microsoft.com/office/powerpoint/2010/main" val="3675743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DED94CD1-3170-40C8-9A83-E3CF8C656143}" type="slidenum">
              <a:rPr lang="en-ZA" smtClean="0"/>
              <a:t>29</a:t>
            </a:fld>
            <a:endParaRPr lang="en-ZA"/>
          </a:p>
        </p:txBody>
      </p:sp>
    </p:spTree>
    <p:extLst>
      <p:ext uri="{BB962C8B-B14F-4D97-AF65-F5344CB8AC3E}">
        <p14:creationId xmlns:p14="http://schemas.microsoft.com/office/powerpoint/2010/main" val="3994896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a:t>Refer to NEMLC Standard Treatment Guidelines. These guidelines may be downloaded on your phones from Google Play. </a:t>
            </a:r>
          </a:p>
        </p:txBody>
      </p:sp>
      <p:sp>
        <p:nvSpPr>
          <p:cNvPr id="4" name="Slide Number Placeholder 3"/>
          <p:cNvSpPr>
            <a:spLocks noGrp="1"/>
          </p:cNvSpPr>
          <p:nvPr>
            <p:ph type="sldNum" sz="quarter" idx="5"/>
          </p:nvPr>
        </p:nvSpPr>
        <p:spPr/>
        <p:txBody>
          <a:bodyPr/>
          <a:lstStyle/>
          <a:p>
            <a:fld id="{DED94CD1-3170-40C8-9A83-E3CF8C656143}" type="slidenum">
              <a:rPr lang="en-ZA" smtClean="0"/>
              <a:t>30</a:t>
            </a:fld>
            <a:endParaRPr lang="en-ZA"/>
          </a:p>
        </p:txBody>
      </p:sp>
    </p:spTree>
    <p:extLst>
      <p:ext uri="{BB962C8B-B14F-4D97-AF65-F5344CB8AC3E}">
        <p14:creationId xmlns:p14="http://schemas.microsoft.com/office/powerpoint/2010/main" val="1159657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DED94CD1-3170-40C8-9A83-E3CF8C656143}" type="slidenum">
              <a:rPr lang="en-ZA" smtClean="0"/>
              <a:t>40</a:t>
            </a:fld>
            <a:endParaRPr lang="en-ZA"/>
          </a:p>
        </p:txBody>
      </p:sp>
    </p:spTree>
    <p:extLst>
      <p:ext uri="{BB962C8B-B14F-4D97-AF65-F5344CB8AC3E}">
        <p14:creationId xmlns:p14="http://schemas.microsoft.com/office/powerpoint/2010/main" val="2806810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p:cNvCxnSpPr/>
          <p:nvPr userDrawn="1"/>
        </p:nvCxnSpPr>
        <p:spPr>
          <a:xfrm>
            <a:off x="2389561" y="1484784"/>
            <a:ext cx="6400800" cy="1588"/>
          </a:xfrm>
          <a:prstGeom prst="line">
            <a:avLst/>
          </a:prstGeom>
          <a:ln w="19050">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389561" y="5373216"/>
            <a:ext cx="6400800" cy="1588"/>
          </a:xfrm>
          <a:prstGeom prst="line">
            <a:avLst/>
          </a:prstGeom>
          <a:ln w="19050">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Logo - NDP - Full colour.jpg"/>
          <p:cNvPicPr>
            <a:picLocks noChangeAspect="1"/>
          </p:cNvPicPr>
          <p:nvPr userDrawn="1"/>
        </p:nvPicPr>
        <p:blipFill>
          <a:blip r:embed="rId2" cstate="print"/>
          <a:stretch>
            <a:fillRect/>
          </a:stretch>
        </p:blipFill>
        <p:spPr>
          <a:xfrm>
            <a:off x="7884370" y="5805264"/>
            <a:ext cx="1110548" cy="1052736"/>
          </a:xfrm>
          <a:prstGeom prst="rect">
            <a:avLst/>
          </a:prstGeom>
        </p:spPr>
      </p:pic>
      <p:pic>
        <p:nvPicPr>
          <p:cNvPr id="2" name="Picture 2" descr="C:\Users\Schmim\Pictures\Logos\DOH_HiResLogo.jpg"/>
          <p:cNvPicPr>
            <a:picLocks noChangeAspect="1" noChangeArrowheads="1"/>
          </p:cNvPicPr>
          <p:nvPr userDrawn="1"/>
        </p:nvPicPr>
        <p:blipFill>
          <a:blip r:embed="rId3" cstate="print"/>
          <a:srcRect/>
          <a:stretch>
            <a:fillRect/>
          </a:stretch>
        </p:blipFill>
        <p:spPr bwMode="auto">
          <a:xfrm>
            <a:off x="179514" y="5949284"/>
            <a:ext cx="2213992" cy="798513"/>
          </a:xfrm>
          <a:prstGeom prst="rect">
            <a:avLst/>
          </a:prstGeom>
          <a:noFill/>
        </p:spPr>
      </p:pic>
    </p:spTree>
    <p:extLst>
      <p:ext uri="{BB962C8B-B14F-4D97-AF65-F5344CB8AC3E}">
        <p14:creationId xmlns:p14="http://schemas.microsoft.com/office/powerpoint/2010/main" val="3788985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9DAE97-D051-4D82-9545-1D0F18250992}" type="datetimeFigureOut">
              <a:rPr lang="en-ZA" smtClean="0"/>
              <a:t>27 May 2020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1258424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DAE97-D051-4D82-9545-1D0F18250992}" type="datetimeFigureOut">
              <a:rPr lang="en-ZA" smtClean="0"/>
              <a:t>27 May 2020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2255761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9DAE97-D051-4D82-9545-1D0F18250992}" type="datetimeFigureOut">
              <a:rPr lang="en-ZA" smtClean="0"/>
              <a:t>27 May 2020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2077236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9DAE97-D051-4D82-9545-1D0F18250992}" type="datetimeFigureOut">
              <a:rPr lang="en-ZA" smtClean="0"/>
              <a:t>27 May 2020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1912213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9DAE97-D051-4D82-9545-1D0F18250992}" type="datetimeFigureOut">
              <a:rPr lang="en-ZA" smtClean="0"/>
              <a:t>27 May 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3874899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9DAE97-D051-4D82-9545-1D0F18250992}" type="datetimeFigureOut">
              <a:rPr lang="en-ZA" smtClean="0"/>
              <a:t>27 May 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1063704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2389561" y="1484784"/>
            <a:ext cx="6400800" cy="1588"/>
          </a:xfrm>
          <a:prstGeom prst="line">
            <a:avLst/>
          </a:prstGeom>
          <a:ln w="19050">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389561" y="5373216"/>
            <a:ext cx="6400800" cy="1588"/>
          </a:xfrm>
          <a:prstGeom prst="line">
            <a:avLst/>
          </a:prstGeom>
          <a:ln w="19050">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Logo - NDP - Full colour.jpg"/>
          <p:cNvPicPr>
            <a:picLocks noChangeAspect="1"/>
          </p:cNvPicPr>
          <p:nvPr userDrawn="1"/>
        </p:nvPicPr>
        <p:blipFill>
          <a:blip r:embed="rId2" cstate="print"/>
          <a:stretch>
            <a:fillRect/>
          </a:stretch>
        </p:blipFill>
        <p:spPr>
          <a:xfrm>
            <a:off x="7884369" y="5805264"/>
            <a:ext cx="1110548" cy="1052736"/>
          </a:xfrm>
          <a:prstGeom prst="rect">
            <a:avLst/>
          </a:prstGeom>
        </p:spPr>
      </p:pic>
      <p:pic>
        <p:nvPicPr>
          <p:cNvPr id="2" name="Picture 2" descr="C:\Users\Schmim\Pictures\Logos\DOH_HiResLogo.jpg"/>
          <p:cNvPicPr>
            <a:picLocks noChangeAspect="1" noChangeArrowheads="1"/>
          </p:cNvPicPr>
          <p:nvPr userDrawn="1"/>
        </p:nvPicPr>
        <p:blipFill>
          <a:blip r:embed="rId3" cstate="print"/>
          <a:srcRect/>
          <a:stretch>
            <a:fillRect/>
          </a:stretch>
        </p:blipFill>
        <p:spPr bwMode="auto">
          <a:xfrm>
            <a:off x="179513" y="5949282"/>
            <a:ext cx="2213992" cy="798513"/>
          </a:xfrm>
          <a:prstGeom prst="rect">
            <a:avLst/>
          </a:prstGeom>
          <a:noFill/>
        </p:spPr>
      </p:pic>
    </p:spTree>
    <p:extLst>
      <p:ext uri="{BB962C8B-B14F-4D97-AF65-F5344CB8AC3E}">
        <p14:creationId xmlns:p14="http://schemas.microsoft.com/office/powerpoint/2010/main" val="2672914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E56FD-5923-472B-828E-7E39826437B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9C7F1881-0AE3-482D-A8B9-1DA092F0CFB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6A709BCB-DF83-48CF-9ABC-CD0F4C9CD0A1}"/>
              </a:ext>
            </a:extLst>
          </p:cNvPr>
          <p:cNvSpPr>
            <a:spLocks noGrp="1"/>
          </p:cNvSpPr>
          <p:nvPr>
            <p:ph type="dt" sz="half" idx="10"/>
          </p:nvPr>
        </p:nvSpPr>
        <p:spPr/>
        <p:txBody>
          <a:bodyPr/>
          <a:lstStyle/>
          <a:p>
            <a:fld id="{E059E44F-89DF-4985-87AE-61B55344B593}" type="datetimeFigureOut">
              <a:rPr lang="en-ZA" smtClean="0"/>
              <a:pPr/>
              <a:t>27 May 2020</a:t>
            </a:fld>
            <a:endParaRPr lang="en-ZA"/>
          </a:p>
        </p:txBody>
      </p:sp>
      <p:sp>
        <p:nvSpPr>
          <p:cNvPr id="5" name="Footer Placeholder 4">
            <a:extLst>
              <a:ext uri="{FF2B5EF4-FFF2-40B4-BE49-F238E27FC236}">
                <a16:creationId xmlns:a16="http://schemas.microsoft.com/office/drawing/2014/main" id="{0D27A11A-0C86-4D8E-B29B-CBE30371775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1D02CB0-46B4-4A17-A10F-9ACD44CC52D8}"/>
              </a:ext>
            </a:extLst>
          </p:cNvPr>
          <p:cNvSpPr>
            <a:spLocks noGrp="1"/>
          </p:cNvSpPr>
          <p:nvPr>
            <p:ph type="sldNum" sz="quarter" idx="12"/>
          </p:nvPr>
        </p:nvSpPr>
        <p:spPr/>
        <p:txBody>
          <a:bodyPr/>
          <a:lstStyle/>
          <a:p>
            <a:fld id="{7C613C2F-F1E1-403E-8266-27D5ADFF0502}" type="slidenum">
              <a:rPr lang="en-ZA" smtClean="0"/>
              <a:pPr/>
              <a:t>‹#›</a:t>
            </a:fld>
            <a:endParaRPr lang="en-ZA"/>
          </a:p>
        </p:txBody>
      </p:sp>
    </p:spTree>
    <p:extLst>
      <p:ext uri="{BB962C8B-B14F-4D97-AF65-F5344CB8AC3E}">
        <p14:creationId xmlns:p14="http://schemas.microsoft.com/office/powerpoint/2010/main" val="2585996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292C-B0F0-47DB-A920-C0EACD0C0E0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520E94F-79F4-429C-A378-E3BF599253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56DCBB7-3A0A-4D6D-86D7-20060B1C06DB}"/>
              </a:ext>
            </a:extLst>
          </p:cNvPr>
          <p:cNvSpPr>
            <a:spLocks noGrp="1"/>
          </p:cNvSpPr>
          <p:nvPr>
            <p:ph type="dt" sz="half" idx="10"/>
          </p:nvPr>
        </p:nvSpPr>
        <p:spPr>
          <a:xfrm>
            <a:off x="628650" y="6356351"/>
            <a:ext cx="2057400" cy="365125"/>
          </a:xfrm>
          <a:prstGeom prst="rect">
            <a:avLst/>
          </a:prstGeom>
        </p:spPr>
        <p:txBody>
          <a:bodyPr/>
          <a:lstStyle/>
          <a:p>
            <a:fld id="{E059E44F-89DF-4985-87AE-61B55344B593}" type="datetimeFigureOut">
              <a:rPr lang="en-ZA" smtClean="0"/>
              <a:pPr/>
              <a:t>27 May 2020</a:t>
            </a:fld>
            <a:endParaRPr lang="en-ZA"/>
          </a:p>
        </p:txBody>
      </p:sp>
      <p:sp>
        <p:nvSpPr>
          <p:cNvPr id="5" name="Footer Placeholder 4">
            <a:extLst>
              <a:ext uri="{FF2B5EF4-FFF2-40B4-BE49-F238E27FC236}">
                <a16:creationId xmlns:a16="http://schemas.microsoft.com/office/drawing/2014/main" id="{FD163782-5D1D-45A9-BBEA-59AD1CA6A485}"/>
              </a:ext>
            </a:extLst>
          </p:cNvPr>
          <p:cNvSpPr>
            <a:spLocks noGrp="1"/>
          </p:cNvSpPr>
          <p:nvPr>
            <p:ph type="ftr" sz="quarter" idx="11"/>
          </p:nvPr>
        </p:nvSpPr>
        <p:spPr>
          <a:xfrm>
            <a:off x="3028950" y="6356351"/>
            <a:ext cx="3086100" cy="365125"/>
          </a:xfrm>
          <a:prstGeom prst="rect">
            <a:avLst/>
          </a:prstGeom>
        </p:spPr>
        <p:txBody>
          <a:bodyPr/>
          <a:lstStyle/>
          <a:p>
            <a:endParaRPr lang="en-ZA"/>
          </a:p>
        </p:txBody>
      </p:sp>
      <p:sp>
        <p:nvSpPr>
          <p:cNvPr id="6" name="Slide Number Placeholder 5">
            <a:extLst>
              <a:ext uri="{FF2B5EF4-FFF2-40B4-BE49-F238E27FC236}">
                <a16:creationId xmlns:a16="http://schemas.microsoft.com/office/drawing/2014/main" id="{E553AEDD-17A2-4245-86AE-6204725B5C0B}"/>
              </a:ext>
            </a:extLst>
          </p:cNvPr>
          <p:cNvSpPr>
            <a:spLocks noGrp="1"/>
          </p:cNvSpPr>
          <p:nvPr>
            <p:ph type="sldNum" sz="quarter" idx="12"/>
          </p:nvPr>
        </p:nvSpPr>
        <p:spPr>
          <a:xfrm>
            <a:off x="6457950" y="6356351"/>
            <a:ext cx="2057400" cy="365125"/>
          </a:xfrm>
          <a:prstGeom prst="rect">
            <a:avLst/>
          </a:prstGeom>
        </p:spPr>
        <p:txBody>
          <a:bodyPr/>
          <a:lstStyle/>
          <a:p>
            <a:fld id="{7C613C2F-F1E1-403E-8266-27D5ADFF0502}" type="slidenum">
              <a:rPr lang="en-ZA" smtClean="0"/>
              <a:pPr/>
              <a:t>‹#›</a:t>
            </a:fld>
            <a:endParaRPr lang="en-ZA"/>
          </a:p>
        </p:txBody>
      </p:sp>
    </p:spTree>
    <p:extLst>
      <p:ext uri="{BB962C8B-B14F-4D97-AF65-F5344CB8AC3E}">
        <p14:creationId xmlns:p14="http://schemas.microsoft.com/office/powerpoint/2010/main" val="1894660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87256"/>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4" name="Table Placeholder 3">
            <a:extLst>
              <a:ext uri="{FF2B5EF4-FFF2-40B4-BE49-F238E27FC236}">
                <a16:creationId xmlns:a16="http://schemas.microsoft.com/office/drawing/2014/main" id="{535B1856-FA13-4ACB-9220-1CA8B54DFBF1}"/>
              </a:ext>
            </a:extLst>
          </p:cNvPr>
          <p:cNvSpPr>
            <a:spLocks noGrp="1"/>
          </p:cNvSpPr>
          <p:nvPr>
            <p:ph type="tbl" sz="quarter" idx="11"/>
          </p:nvPr>
        </p:nvSpPr>
        <p:spPr>
          <a:xfrm>
            <a:off x="242888" y="1446214"/>
            <a:ext cx="8679656" cy="4422775"/>
          </a:xfrm>
          <a:prstGeom prst="rect">
            <a:avLst/>
          </a:prstGeom>
        </p:spPr>
        <p:txBody>
          <a:bodyPr/>
          <a:lstStyle/>
          <a:p>
            <a:r>
              <a:rPr lang="en-US"/>
              <a:t>Click icon to add table</a:t>
            </a:r>
            <a:endParaRPr lang="en-ZA"/>
          </a:p>
        </p:txBody>
      </p:sp>
    </p:spTree>
    <p:extLst>
      <p:ext uri="{BB962C8B-B14F-4D97-AF65-F5344CB8AC3E}">
        <p14:creationId xmlns:p14="http://schemas.microsoft.com/office/powerpoint/2010/main" val="331919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E56FD-5923-472B-828E-7E39826437B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ZA"/>
          </a:p>
        </p:txBody>
      </p:sp>
      <p:sp>
        <p:nvSpPr>
          <p:cNvPr id="3" name="Subtitle 2">
            <a:extLst>
              <a:ext uri="{FF2B5EF4-FFF2-40B4-BE49-F238E27FC236}">
                <a16:creationId xmlns:a16="http://schemas.microsoft.com/office/drawing/2014/main" id="{9C7F1881-0AE3-482D-A8B9-1DA092F0CFB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6A709BCB-DF83-48CF-9ABC-CD0F4C9CD0A1}"/>
              </a:ext>
            </a:extLst>
          </p:cNvPr>
          <p:cNvSpPr>
            <a:spLocks noGrp="1"/>
          </p:cNvSpPr>
          <p:nvPr>
            <p:ph type="dt" sz="half" idx="10"/>
          </p:nvPr>
        </p:nvSpPr>
        <p:spPr/>
        <p:txBody>
          <a:bodyPr/>
          <a:lstStyle/>
          <a:p>
            <a:fld id="{E059E44F-89DF-4985-87AE-61B55344B593}" type="datetimeFigureOut">
              <a:rPr lang="en-ZA" smtClean="0"/>
              <a:pPr/>
              <a:t>27 May 2020</a:t>
            </a:fld>
            <a:endParaRPr lang="en-ZA"/>
          </a:p>
        </p:txBody>
      </p:sp>
      <p:sp>
        <p:nvSpPr>
          <p:cNvPr id="5" name="Footer Placeholder 4">
            <a:extLst>
              <a:ext uri="{FF2B5EF4-FFF2-40B4-BE49-F238E27FC236}">
                <a16:creationId xmlns:a16="http://schemas.microsoft.com/office/drawing/2014/main" id="{0D27A11A-0C86-4D8E-B29B-CBE30371775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1D02CB0-46B4-4A17-A10F-9ACD44CC52D8}"/>
              </a:ext>
            </a:extLst>
          </p:cNvPr>
          <p:cNvSpPr>
            <a:spLocks noGrp="1"/>
          </p:cNvSpPr>
          <p:nvPr>
            <p:ph type="sldNum" sz="quarter" idx="12"/>
          </p:nvPr>
        </p:nvSpPr>
        <p:spPr/>
        <p:txBody>
          <a:bodyPr/>
          <a:lstStyle/>
          <a:p>
            <a:fld id="{7C613C2F-F1E1-403E-8266-27D5ADFF0502}" type="slidenum">
              <a:rPr lang="en-ZA" smtClean="0"/>
              <a:pPr/>
              <a:t>‹#›</a:t>
            </a:fld>
            <a:endParaRPr lang="en-ZA"/>
          </a:p>
        </p:txBody>
      </p:sp>
    </p:spTree>
    <p:extLst>
      <p:ext uri="{BB962C8B-B14F-4D97-AF65-F5344CB8AC3E}">
        <p14:creationId xmlns:p14="http://schemas.microsoft.com/office/powerpoint/2010/main" val="287812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292C-B0F0-47DB-A920-C0EACD0C0E0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520E94F-79F4-429C-A378-E3BF599253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56DCBB7-3A0A-4D6D-86D7-20060B1C06DB}"/>
              </a:ext>
            </a:extLst>
          </p:cNvPr>
          <p:cNvSpPr>
            <a:spLocks noGrp="1"/>
          </p:cNvSpPr>
          <p:nvPr>
            <p:ph type="dt" sz="half" idx="10"/>
          </p:nvPr>
        </p:nvSpPr>
        <p:spPr>
          <a:xfrm>
            <a:off x="628650" y="6356353"/>
            <a:ext cx="2057400" cy="365125"/>
          </a:xfrm>
          <a:prstGeom prst="rect">
            <a:avLst/>
          </a:prstGeom>
        </p:spPr>
        <p:txBody>
          <a:bodyPr/>
          <a:lstStyle/>
          <a:p>
            <a:fld id="{E059E44F-89DF-4985-87AE-61B55344B593}" type="datetimeFigureOut">
              <a:rPr lang="en-ZA" smtClean="0"/>
              <a:pPr/>
              <a:t>27 May 2020</a:t>
            </a:fld>
            <a:endParaRPr lang="en-ZA"/>
          </a:p>
        </p:txBody>
      </p:sp>
      <p:sp>
        <p:nvSpPr>
          <p:cNvPr id="5" name="Footer Placeholder 4">
            <a:extLst>
              <a:ext uri="{FF2B5EF4-FFF2-40B4-BE49-F238E27FC236}">
                <a16:creationId xmlns:a16="http://schemas.microsoft.com/office/drawing/2014/main" id="{FD163782-5D1D-45A9-BBEA-59AD1CA6A485}"/>
              </a:ext>
            </a:extLst>
          </p:cNvPr>
          <p:cNvSpPr>
            <a:spLocks noGrp="1"/>
          </p:cNvSpPr>
          <p:nvPr>
            <p:ph type="ftr" sz="quarter" idx="11"/>
          </p:nvPr>
        </p:nvSpPr>
        <p:spPr>
          <a:xfrm>
            <a:off x="3028950" y="6356353"/>
            <a:ext cx="3086100" cy="365125"/>
          </a:xfrm>
          <a:prstGeom prst="rect">
            <a:avLst/>
          </a:prstGeom>
        </p:spPr>
        <p:txBody>
          <a:bodyPr/>
          <a:lstStyle/>
          <a:p>
            <a:endParaRPr lang="en-ZA"/>
          </a:p>
        </p:txBody>
      </p:sp>
      <p:sp>
        <p:nvSpPr>
          <p:cNvPr id="6" name="Slide Number Placeholder 5">
            <a:extLst>
              <a:ext uri="{FF2B5EF4-FFF2-40B4-BE49-F238E27FC236}">
                <a16:creationId xmlns:a16="http://schemas.microsoft.com/office/drawing/2014/main" id="{E553AEDD-17A2-4245-86AE-6204725B5C0B}"/>
              </a:ext>
            </a:extLst>
          </p:cNvPr>
          <p:cNvSpPr>
            <a:spLocks noGrp="1"/>
          </p:cNvSpPr>
          <p:nvPr>
            <p:ph type="sldNum" sz="quarter" idx="12"/>
          </p:nvPr>
        </p:nvSpPr>
        <p:spPr>
          <a:xfrm>
            <a:off x="6457950" y="6356353"/>
            <a:ext cx="2057400" cy="365125"/>
          </a:xfrm>
          <a:prstGeom prst="rect">
            <a:avLst/>
          </a:prstGeom>
        </p:spPr>
        <p:txBody>
          <a:bodyPr/>
          <a:lstStyle/>
          <a:p>
            <a:fld id="{7C613C2F-F1E1-403E-8266-27D5ADFF0502}" type="slidenum">
              <a:rPr lang="en-ZA" smtClean="0"/>
              <a:pPr/>
              <a:t>‹#›</a:t>
            </a:fld>
            <a:endParaRPr lang="en-ZA"/>
          </a:p>
        </p:txBody>
      </p:sp>
    </p:spTree>
    <p:extLst>
      <p:ext uri="{BB962C8B-B14F-4D97-AF65-F5344CB8AC3E}">
        <p14:creationId xmlns:p14="http://schemas.microsoft.com/office/powerpoint/2010/main" val="1745098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8" y="287258"/>
            <a:ext cx="8679898" cy="724247"/>
          </a:xfrm>
          <a:prstGeom prst="rect">
            <a:avLst/>
          </a:prstGeom>
        </p:spPr>
        <p:txBody>
          <a:bodyPr anchor="ctr"/>
          <a:lstStyle>
            <a:lvl1pPr marL="0" indent="0" algn="ctr">
              <a:buNone/>
              <a:defRPr sz="3038"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4" name="Table Placeholder 3">
            <a:extLst>
              <a:ext uri="{FF2B5EF4-FFF2-40B4-BE49-F238E27FC236}">
                <a16:creationId xmlns:a16="http://schemas.microsoft.com/office/drawing/2014/main" id="{535B1856-FA13-4ACB-9220-1CA8B54DFBF1}"/>
              </a:ext>
            </a:extLst>
          </p:cNvPr>
          <p:cNvSpPr>
            <a:spLocks noGrp="1"/>
          </p:cNvSpPr>
          <p:nvPr>
            <p:ph type="tbl" sz="quarter" idx="11"/>
          </p:nvPr>
        </p:nvSpPr>
        <p:spPr>
          <a:xfrm>
            <a:off x="242889" y="1446215"/>
            <a:ext cx="8679656" cy="4422775"/>
          </a:xfrm>
          <a:prstGeom prst="rect">
            <a:avLst/>
          </a:prstGeom>
        </p:spPr>
        <p:txBody>
          <a:bodyPr/>
          <a:lstStyle/>
          <a:p>
            <a:r>
              <a:rPr lang="en-US"/>
              <a:t>Click icon to add table</a:t>
            </a:r>
            <a:endParaRPr lang="en-ZA"/>
          </a:p>
        </p:txBody>
      </p:sp>
    </p:spTree>
    <p:extLst>
      <p:ext uri="{BB962C8B-B14F-4D97-AF65-F5344CB8AC3E}">
        <p14:creationId xmlns:p14="http://schemas.microsoft.com/office/powerpoint/2010/main" val="398616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9DAE97-D051-4D82-9545-1D0F18250992}" type="datetimeFigureOut">
              <a:rPr lang="en-ZA" smtClean="0"/>
              <a:t>27 May 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220904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9DAE97-D051-4D82-9545-1D0F18250992}" type="datetimeFigureOut">
              <a:rPr lang="en-ZA" smtClean="0"/>
              <a:t>27 May 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3549319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9DAE97-D051-4D82-9545-1D0F18250992}" type="datetimeFigureOut">
              <a:rPr lang="en-ZA" smtClean="0"/>
              <a:t>27 May 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1914468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9DAE97-D051-4D82-9545-1D0F18250992}" type="datetimeFigureOut">
              <a:rPr lang="en-ZA" smtClean="0"/>
              <a:t>27 May 2020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4220741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9DAE97-D051-4D82-9545-1D0F18250992}" type="datetimeFigureOut">
              <a:rPr lang="en-ZA" smtClean="0"/>
              <a:t>27 May 2020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42335421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ZA"/>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079DE21-5DAA-4204-B423-28510684095B}" type="slidenum">
              <a:rPr lang="en-ZA" smtClean="0"/>
              <a:pPr/>
              <a:t>‹#›</a:t>
            </a:fld>
            <a:endParaRPr lang="en-ZA"/>
          </a:p>
        </p:txBody>
      </p:sp>
    </p:spTree>
    <p:extLst>
      <p:ext uri="{BB962C8B-B14F-4D97-AF65-F5344CB8AC3E}">
        <p14:creationId xmlns:p14="http://schemas.microsoft.com/office/powerpoint/2010/main" val="146264620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DAE97-D051-4D82-9545-1D0F18250992}" type="datetimeFigureOut">
              <a:rPr lang="en-ZA" smtClean="0"/>
              <a:t>27 May 2020</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293E6-8926-4519-826F-BD78EA82832F}" type="slidenum">
              <a:rPr lang="en-ZA" smtClean="0"/>
              <a:t>‹#›</a:t>
            </a:fld>
            <a:endParaRPr lang="en-ZA"/>
          </a:p>
        </p:txBody>
      </p:sp>
    </p:spTree>
    <p:extLst>
      <p:ext uri="{BB962C8B-B14F-4D97-AF65-F5344CB8AC3E}">
        <p14:creationId xmlns:p14="http://schemas.microsoft.com/office/powerpoint/2010/main" val="9357517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a:p>
        </p:txBody>
      </p:sp>
    </p:spTree>
    <p:extLst>
      <p:ext uri="{BB962C8B-B14F-4D97-AF65-F5344CB8AC3E}">
        <p14:creationId xmlns:p14="http://schemas.microsoft.com/office/powerpoint/2010/main" val="173873813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https://cci.nicd.ac.za/" TargetMode="External"/><Relationship Id="rId2" Type="http://schemas.openxmlformats.org/officeDocument/2006/relationships/hyperlink" Target="mailto:ncov@nicd.ac.za" TargetMode="External"/><Relationship Id="rId1" Type="http://schemas.openxmlformats.org/officeDocument/2006/relationships/slideLayout" Target="../slideLayouts/slideLayout6.xml"/><Relationship Id="rId6" Type="http://schemas.openxmlformats.org/officeDocument/2006/relationships/hyperlink" Target="https://mstrmobile.nicd.ac.za/nmc" TargetMode="External"/><Relationship Id="rId5" Type="http://schemas.openxmlformats.org/officeDocument/2006/relationships/hyperlink" Target="https://nicd.comunity.me/d/NICD/" TargetMode="External"/><Relationship Id="rId4" Type="http://schemas.openxmlformats.org/officeDocument/2006/relationships/hyperlink" Target="https://play.google.com/store/apps/details?id=com.NICD.contactTracer&amp;gl=ZA"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28950" y="2171700"/>
            <a:ext cx="4343400" cy="553998"/>
          </a:xfrm>
          <a:prstGeom prst="rect">
            <a:avLst/>
          </a:prstGeom>
          <a:noFill/>
        </p:spPr>
        <p:txBody>
          <a:bodyPr wrap="square" rtlCol="0">
            <a:spAutoFit/>
          </a:bodyPr>
          <a:lstStyle/>
          <a:p>
            <a:endParaRPr lang="en-ZA" sz="1500" b="1">
              <a:solidFill>
                <a:prstClr val="black"/>
              </a:solidFill>
              <a:latin typeface="Arial" panose="020B0604020202020204" pitchFamily="34" charset="0"/>
              <a:cs typeface="Arial" panose="020B0604020202020204" pitchFamily="34" charset="0"/>
            </a:endParaRPr>
          </a:p>
          <a:p>
            <a:endParaRPr lang="en-US" sz="1500" b="1">
              <a:solidFill>
                <a:prstClr val="white">
                  <a:lumMod val="50000"/>
                </a:prstClr>
              </a:solidFill>
              <a:latin typeface="Arial" pitchFamily="34" charset="0"/>
              <a:cs typeface="Arial" pitchFamily="34" charset="0"/>
            </a:endParaRPr>
          </a:p>
        </p:txBody>
      </p:sp>
      <p:sp>
        <p:nvSpPr>
          <p:cNvPr id="7" name="Rectangle 2"/>
          <p:cNvSpPr txBox="1">
            <a:spLocks noChangeArrowheads="1"/>
          </p:cNvSpPr>
          <p:nvPr/>
        </p:nvSpPr>
        <p:spPr>
          <a:xfrm>
            <a:off x="1543050" y="857250"/>
            <a:ext cx="5486400" cy="628650"/>
          </a:xfrm>
          <a:prstGeom prst="rect">
            <a:avLst/>
          </a:prstGeom>
        </p:spPr>
        <p:txBody>
          <a:bodyPr tIns="34290" rIns="68580" bIns="34290" anchor="b">
            <a:normAutofit/>
          </a:bodyPr>
          <a:lstStyle/>
          <a:p>
            <a:pPr defTabSz="342900">
              <a:spcBef>
                <a:spcPct val="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endParaRPr lang="en-GB" sz="2100" b="1">
              <a:solidFill>
                <a:prstClr val="white"/>
              </a:solidFill>
              <a:latin typeface="Arial" pitchFamily="34" charset="0"/>
              <a:cs typeface="Arial" pitchFamily="34" charset="0"/>
            </a:endParaRPr>
          </a:p>
        </p:txBody>
      </p:sp>
      <p:sp>
        <p:nvSpPr>
          <p:cNvPr id="6" name="Rectangle 5"/>
          <p:cNvSpPr/>
          <p:nvPr/>
        </p:nvSpPr>
        <p:spPr>
          <a:xfrm>
            <a:off x="2959248" y="2125078"/>
            <a:ext cx="5486400" cy="2492990"/>
          </a:xfrm>
          <a:prstGeom prst="rect">
            <a:avLst/>
          </a:prstGeom>
        </p:spPr>
        <p:txBody>
          <a:bodyPr wrap="square">
            <a:spAutoFit/>
          </a:bodyPr>
          <a:lstStyle/>
          <a:p>
            <a:r>
              <a:rPr lang="en-US" sz="4400" b="1" dirty="0">
                <a:solidFill>
                  <a:prstClr val="black"/>
                </a:solidFill>
              </a:rPr>
              <a:t>COVID-19 CLINICAL CASE MANAGEMENT </a:t>
            </a:r>
          </a:p>
          <a:p>
            <a:br>
              <a:rPr lang="en-US" sz="3400" b="1" dirty="0">
                <a:solidFill>
                  <a:prstClr val="black"/>
                </a:solidFill>
              </a:rPr>
            </a:br>
            <a:r>
              <a:rPr lang="en-US" sz="3400" b="1" dirty="0">
                <a:solidFill>
                  <a:prstClr val="black"/>
                </a:solidFill>
              </a:rPr>
              <a:t>(Version 2 – 25 May 2020)</a:t>
            </a:r>
          </a:p>
        </p:txBody>
      </p:sp>
      <p:grpSp>
        <p:nvGrpSpPr>
          <p:cNvPr id="5" name="Group 4">
            <a:extLst>
              <a:ext uri="{FF2B5EF4-FFF2-40B4-BE49-F238E27FC236}">
                <a16:creationId xmlns:a16="http://schemas.microsoft.com/office/drawing/2014/main" id="{63B681FD-E300-41C3-9F1A-00F84C1F582C}"/>
              </a:ext>
            </a:extLst>
          </p:cNvPr>
          <p:cNvGrpSpPr/>
          <p:nvPr/>
        </p:nvGrpSpPr>
        <p:grpSpPr>
          <a:xfrm>
            <a:off x="226945" y="1485899"/>
            <a:ext cx="1806041" cy="3929479"/>
            <a:chOff x="1244368" y="1790094"/>
            <a:chExt cx="1482561" cy="3313093"/>
          </a:xfrm>
        </p:grpSpPr>
        <p:pic>
          <p:nvPicPr>
            <p:cNvPr id="2" name="Picture 1">
              <a:extLst>
                <a:ext uri="{FF2B5EF4-FFF2-40B4-BE49-F238E27FC236}">
                  <a16:creationId xmlns:a16="http://schemas.microsoft.com/office/drawing/2014/main" id="{A96D9406-D129-453A-946F-D3F7CBFAEF5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44368" y="4114814"/>
              <a:ext cx="1482561" cy="988373"/>
            </a:xfrm>
            <a:prstGeom prst="rect">
              <a:avLst/>
            </a:prstGeom>
          </p:spPr>
        </p:pic>
        <p:pic>
          <p:nvPicPr>
            <p:cNvPr id="3" name="Picture 2">
              <a:extLst>
                <a:ext uri="{FF2B5EF4-FFF2-40B4-BE49-F238E27FC236}">
                  <a16:creationId xmlns:a16="http://schemas.microsoft.com/office/drawing/2014/main" id="{1A8233D6-E85D-4F6E-B187-2B68DEF5389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44368" y="3003399"/>
              <a:ext cx="1482561" cy="1012657"/>
            </a:xfrm>
            <a:prstGeom prst="rect">
              <a:avLst/>
            </a:prstGeom>
          </p:spPr>
        </p:pic>
        <p:pic>
          <p:nvPicPr>
            <p:cNvPr id="8" name="Picture Placeholder 5" descr="A close up of a piece of paper&#10;&#10;Description automatically generated">
              <a:extLst>
                <a:ext uri="{FF2B5EF4-FFF2-40B4-BE49-F238E27FC236}">
                  <a16:creationId xmlns:a16="http://schemas.microsoft.com/office/drawing/2014/main" id="{7614F7A0-0D9D-44DD-921D-C3EE11DE90D3}"/>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244368" y="1790094"/>
              <a:ext cx="1482561" cy="1114545"/>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DBAEC403-61EA-4735-9E14-1013AEE1059F}"/>
              </a:ext>
            </a:extLst>
          </p:cNvPr>
          <p:cNvSpPr/>
          <p:nvPr/>
        </p:nvSpPr>
        <p:spPr>
          <a:xfrm>
            <a:off x="4181483" y="0"/>
            <a:ext cx="4962517" cy="6858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Title 1">
            <a:extLst>
              <a:ext uri="{FF2B5EF4-FFF2-40B4-BE49-F238E27FC236}">
                <a16:creationId xmlns:a16="http://schemas.microsoft.com/office/drawing/2014/main" id="{FFEE8649-168B-409B-BD66-DF930446C599}"/>
              </a:ext>
            </a:extLst>
          </p:cNvPr>
          <p:cNvSpPr txBox="1">
            <a:spLocks/>
          </p:cNvSpPr>
          <p:nvPr/>
        </p:nvSpPr>
        <p:spPr>
          <a:xfrm>
            <a:off x="107504" y="3024365"/>
            <a:ext cx="3961634" cy="80926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b="1">
                <a:solidFill>
                  <a:prstClr val="black"/>
                </a:solidFill>
              </a:rPr>
              <a:t>Epidemiology</a:t>
            </a:r>
            <a:r>
              <a:rPr kumimoji="0" lang="en-US" b="1" i="0" u="none" strike="noStrike" kern="1200" cap="none" spc="0" normalizeH="0" baseline="0" noProof="0">
                <a:ln>
                  <a:noFill/>
                </a:ln>
                <a:solidFill>
                  <a:prstClr val="black"/>
                </a:solidFill>
                <a:effectLst/>
                <a:uLnTx/>
                <a:uFillTx/>
                <a:latin typeface="Calibri"/>
                <a:ea typeface="+mj-ea"/>
                <a:cs typeface="+mj-cs"/>
              </a:rPr>
              <a:t> </a:t>
            </a:r>
          </a:p>
        </p:txBody>
      </p:sp>
      <p:sp>
        <p:nvSpPr>
          <p:cNvPr id="53" name="Content Placeholder 2">
            <a:extLst>
              <a:ext uri="{FF2B5EF4-FFF2-40B4-BE49-F238E27FC236}">
                <a16:creationId xmlns:a16="http://schemas.microsoft.com/office/drawing/2014/main" id="{4ACA4EFA-A4CE-4444-A69B-A88B4723DC08}"/>
              </a:ext>
            </a:extLst>
          </p:cNvPr>
          <p:cNvSpPr txBox="1">
            <a:spLocks/>
          </p:cNvSpPr>
          <p:nvPr/>
        </p:nvSpPr>
        <p:spPr>
          <a:xfrm>
            <a:off x="4369870" y="188640"/>
            <a:ext cx="4666626" cy="6480720"/>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0" indent="-285750"/>
            <a:r>
              <a:rPr lang="en-US" sz="2400">
                <a:solidFill>
                  <a:prstClr val="white"/>
                </a:solidFill>
              </a:rPr>
              <a:t>SARS-CoV-2 is a </a:t>
            </a:r>
            <a:r>
              <a:rPr lang="en-US" sz="2400" err="1">
                <a:solidFill>
                  <a:prstClr val="white"/>
                </a:solidFill>
              </a:rPr>
              <a:t>betacoronavirus</a:t>
            </a:r>
            <a:r>
              <a:rPr lang="en-US" sz="2400">
                <a:solidFill>
                  <a:prstClr val="white"/>
                </a:solidFill>
              </a:rPr>
              <a:t> closely related to SARS-</a:t>
            </a:r>
            <a:r>
              <a:rPr lang="en-US" sz="2400" err="1">
                <a:solidFill>
                  <a:prstClr val="white"/>
                </a:solidFill>
              </a:rPr>
              <a:t>Cov</a:t>
            </a:r>
            <a:r>
              <a:rPr lang="en-US" sz="2400">
                <a:solidFill>
                  <a:prstClr val="white"/>
                </a:solidFill>
              </a:rPr>
              <a:t> and MERS-</a:t>
            </a:r>
            <a:r>
              <a:rPr lang="en-US" sz="2400" err="1">
                <a:solidFill>
                  <a:prstClr val="white"/>
                </a:solidFill>
              </a:rPr>
              <a:t>Cov</a:t>
            </a:r>
            <a:r>
              <a:rPr lang="en-US" sz="2400">
                <a:solidFill>
                  <a:prstClr val="white"/>
                </a:solidFill>
              </a:rPr>
              <a:t>.</a:t>
            </a:r>
          </a:p>
          <a:p>
            <a:pPr marL="285750" lvl="0" indent="-285750"/>
            <a:r>
              <a:rPr lang="en-US" sz="2400">
                <a:solidFill>
                  <a:prstClr val="white"/>
                </a:solidFill>
              </a:rPr>
              <a:t>It is an enveloped, non-segmented, positive sense RNA virus.</a:t>
            </a:r>
          </a:p>
          <a:p>
            <a:pPr marL="285750" lvl="0" indent="-285750"/>
            <a:r>
              <a:rPr lang="en-US" sz="2400">
                <a:solidFill>
                  <a:prstClr val="white"/>
                </a:solidFill>
                <a:cs typeface="Arial" panose="020B0604020202020204" pitchFamily="34" charset="0"/>
              </a:rPr>
              <a:t>It is believed to have originated in bats but the animal that mediated transmission to humans remains unknown.</a:t>
            </a:r>
          </a:p>
          <a:p>
            <a:pPr marL="285750" lvl="0" indent="-285750"/>
            <a:r>
              <a:rPr lang="en-US" sz="2400">
                <a:solidFill>
                  <a:prstClr val="white"/>
                </a:solidFill>
                <a:cs typeface="Arial" panose="020B0604020202020204" pitchFamily="34" charset="0"/>
              </a:rPr>
              <a:t>The incubation period is estimated to be 4–5 days.</a:t>
            </a:r>
          </a:p>
          <a:p>
            <a:pPr marL="285750" lvl="0" indent="-285750"/>
            <a:r>
              <a:rPr lang="en-US" sz="2400">
                <a:solidFill>
                  <a:prstClr val="white"/>
                </a:solidFill>
                <a:cs typeface="Arial" panose="020B0604020202020204" pitchFamily="34" charset="0"/>
              </a:rPr>
              <a:t>On average each infected person spreads the infection to 2 others.</a:t>
            </a:r>
          </a:p>
        </p:txBody>
      </p:sp>
    </p:spTree>
    <p:extLst>
      <p:ext uri="{BB962C8B-B14F-4D97-AF65-F5344CB8AC3E}">
        <p14:creationId xmlns:p14="http://schemas.microsoft.com/office/powerpoint/2010/main" val="4133028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62849"/>
            <a:ext cx="548639" cy="673460"/>
            <a:chOff x="3940602" y="308034"/>
            <a:chExt cx="2116791" cy="3428999"/>
          </a:xfrm>
          <a:solidFill>
            <a:srgbClr val="005D28"/>
          </a:solidFill>
        </p:grpSpPr>
        <p:sp>
          <p:nvSpPr>
            <p:cNvPr id="109" name="Rectangle 10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656150"/>
            <a:ext cx="4193090"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9DC864-0557-4816-95F9-3E28E7928A56}"/>
              </a:ext>
            </a:extLst>
          </p:cNvPr>
          <p:cNvSpPr>
            <a:spLocks noGrp="1"/>
          </p:cNvSpPr>
          <p:nvPr>
            <p:ph type="title"/>
          </p:nvPr>
        </p:nvSpPr>
        <p:spPr>
          <a:xfrm>
            <a:off x="599532" y="826863"/>
            <a:ext cx="5631585" cy="1035781"/>
          </a:xfrm>
        </p:spPr>
        <p:txBody>
          <a:bodyPr anchor="ctr">
            <a:noAutofit/>
          </a:bodyPr>
          <a:lstStyle/>
          <a:p>
            <a:r>
              <a:rPr lang="en-US" sz="4200" b="1" dirty="0"/>
              <a:t>Clinical</a:t>
            </a:r>
            <a:br>
              <a:rPr lang="en-US" sz="4200" b="1" dirty="0"/>
            </a:br>
            <a:r>
              <a:rPr lang="en-US" sz="4200" b="1" dirty="0"/>
              <a:t>Presentation (1)</a:t>
            </a:r>
            <a:endParaRPr lang="en-ZA" sz="4200" b="1" dirty="0"/>
          </a:p>
        </p:txBody>
      </p:sp>
      <p:sp>
        <p:nvSpPr>
          <p:cNvPr id="7" name="Content Placeholder 6">
            <a:extLst>
              <a:ext uri="{FF2B5EF4-FFF2-40B4-BE49-F238E27FC236}">
                <a16:creationId xmlns:a16="http://schemas.microsoft.com/office/drawing/2014/main" id="{95A1DE16-92E0-452C-8E4A-C294C2A469DC}"/>
              </a:ext>
            </a:extLst>
          </p:cNvPr>
          <p:cNvSpPr>
            <a:spLocks noGrp="1"/>
          </p:cNvSpPr>
          <p:nvPr>
            <p:ph idx="1"/>
          </p:nvPr>
        </p:nvSpPr>
        <p:spPr>
          <a:xfrm>
            <a:off x="783771" y="2127511"/>
            <a:ext cx="3743722" cy="4074333"/>
          </a:xfrm>
        </p:spPr>
        <p:txBody>
          <a:bodyPr anchor="ctr">
            <a:normAutofit/>
          </a:bodyPr>
          <a:lstStyle/>
          <a:p>
            <a:pPr lvl="0"/>
            <a:r>
              <a:rPr lang="en-US" sz="1800" dirty="0"/>
              <a:t>Truly asymptomatic COVID-19 patients (as distinguished from pre-symptomatic patients) have been described, but their proportion is not well characterized yet.</a:t>
            </a:r>
          </a:p>
          <a:p>
            <a:pPr lvl="0"/>
            <a:r>
              <a:rPr lang="en-US" sz="1800" dirty="0"/>
              <a:t>Among symptomatic patients in China: </a:t>
            </a:r>
          </a:p>
          <a:p>
            <a:pPr marL="457200" lvl="0" indent="-457200">
              <a:buFont typeface="+mj-lt"/>
              <a:buAutoNum type="alphaLcParenR"/>
            </a:pPr>
            <a:r>
              <a:rPr lang="en-US" sz="1800" dirty="0"/>
              <a:t>81 % developed mild disease </a:t>
            </a:r>
          </a:p>
          <a:p>
            <a:pPr marL="457200" lvl="0" indent="-457200">
              <a:buFont typeface="+mj-lt"/>
              <a:buAutoNum type="alphaLcParenR"/>
            </a:pPr>
            <a:r>
              <a:rPr lang="en-US" sz="1800" dirty="0"/>
              <a:t>14% developed severe disease with </a:t>
            </a:r>
            <a:r>
              <a:rPr lang="en-US" sz="1800" dirty="0" err="1"/>
              <a:t>hypoxaemia</a:t>
            </a:r>
            <a:r>
              <a:rPr lang="en-US" sz="1800" dirty="0"/>
              <a:t>, dyspnea and tachypnea and </a:t>
            </a:r>
          </a:p>
          <a:p>
            <a:pPr marL="457200" lvl="0" indent="-457200">
              <a:buFont typeface="+mj-lt"/>
              <a:buAutoNum type="alphaLcParenR"/>
            </a:pPr>
            <a:r>
              <a:rPr lang="en-US" sz="1800" dirty="0"/>
              <a:t>5% become critically ill (with respiratory failure, septic shock and/or multiorgan dysfunction).</a:t>
            </a:r>
          </a:p>
        </p:txBody>
      </p:sp>
      <p:pic>
        <p:nvPicPr>
          <p:cNvPr id="85" name="Graphic 10">
            <a:extLst>
              <a:ext uri="{FF2B5EF4-FFF2-40B4-BE49-F238E27FC236}">
                <a16:creationId xmlns:a16="http://schemas.microsoft.com/office/drawing/2014/main" id="{8A56513E-9976-42BD-96EF-9B27182B8CD3}"/>
              </a:ext>
            </a:extLst>
          </p:cNvPr>
          <p:cNvPicPr>
            <a:picLocks noChangeAspect="1"/>
          </p:cNvPicPr>
          <p:nvPr/>
        </p:nvPicPr>
        <p:blipFill rotWithShape="1">
          <a:blip r:embed="rId3">
            <a:extLst>
              <a:ext uri="{28A0092B-C50C-407E-A947-70E740481C1C}">
                <a14:useLocalDpi xmlns:a14="http://schemas.microsoft.com/office/drawing/2010/main" val="0"/>
              </a:ext>
            </a:extLst>
          </a:blip>
          <a:srcRect r="8294" b="3"/>
          <a:stretch/>
        </p:blipFill>
        <p:spPr>
          <a:xfrm>
            <a:off x="5091287" y="613147"/>
            <a:ext cx="3424063" cy="5593443"/>
          </a:xfrm>
          <a:prstGeom prst="rect">
            <a:avLst/>
          </a:prstGeom>
        </p:spPr>
      </p:pic>
      <p:cxnSp>
        <p:nvCxnSpPr>
          <p:cNvPr id="115" name="Straight Connector 11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92240"/>
            <a:ext cx="7886700" cy="0"/>
          </a:xfrm>
          <a:prstGeom prst="line">
            <a:avLst/>
          </a:prstGeom>
          <a:ln>
            <a:solidFill>
              <a:srgbClr val="005D28"/>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849420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9DC864-0557-4816-95F9-3E28E7928A56}"/>
              </a:ext>
            </a:extLst>
          </p:cNvPr>
          <p:cNvSpPr>
            <a:spLocks noGrp="1"/>
          </p:cNvSpPr>
          <p:nvPr>
            <p:ph type="title"/>
          </p:nvPr>
        </p:nvSpPr>
        <p:spPr>
          <a:xfrm>
            <a:off x="95869" y="627954"/>
            <a:ext cx="5219848" cy="810984"/>
          </a:xfrm>
        </p:spPr>
        <p:txBody>
          <a:bodyPr anchor="b">
            <a:normAutofit/>
          </a:bodyPr>
          <a:lstStyle/>
          <a:p>
            <a:r>
              <a:rPr lang="en-US" sz="4200" b="1" dirty="0"/>
              <a:t>Clinical Presentation (2)</a:t>
            </a:r>
            <a:endParaRPr lang="en-ZA" sz="4200" b="1" dirty="0"/>
          </a:p>
        </p:txBody>
      </p:sp>
      <p:sp>
        <p:nvSpPr>
          <p:cNvPr id="7" name="Content Placeholder 6">
            <a:extLst>
              <a:ext uri="{FF2B5EF4-FFF2-40B4-BE49-F238E27FC236}">
                <a16:creationId xmlns:a16="http://schemas.microsoft.com/office/drawing/2014/main" id="{95A1DE16-92E0-452C-8E4A-C294C2A469DC}"/>
              </a:ext>
            </a:extLst>
          </p:cNvPr>
          <p:cNvSpPr>
            <a:spLocks noGrp="1"/>
          </p:cNvSpPr>
          <p:nvPr>
            <p:ph idx="1"/>
          </p:nvPr>
        </p:nvSpPr>
        <p:spPr>
          <a:xfrm>
            <a:off x="440991" y="2620641"/>
            <a:ext cx="4378312" cy="3023702"/>
          </a:xfrm>
        </p:spPr>
        <p:txBody>
          <a:bodyPr anchor="ctr">
            <a:normAutofit/>
          </a:bodyPr>
          <a:lstStyle/>
          <a:p>
            <a:pPr marL="0" indent="0">
              <a:buNone/>
            </a:pPr>
            <a:endParaRPr lang="en-US" sz="1300"/>
          </a:p>
          <a:p>
            <a:endParaRPr lang="en-US" sz="1300"/>
          </a:p>
          <a:p>
            <a:r>
              <a:rPr lang="en-US" sz="1300"/>
              <a:t>Because of the strong effect of age on disease severity, the proportions of mild, severe, and critical cases seen in a country will partially depend on that country’s population age structure.</a:t>
            </a:r>
          </a:p>
          <a:p>
            <a:r>
              <a:rPr lang="en-US" sz="1300"/>
              <a:t>Persons with underlying co-morbid illness esp. cardiopulmonary disease</a:t>
            </a:r>
          </a:p>
          <a:p>
            <a:r>
              <a:rPr lang="en-US" sz="1300"/>
              <a:t>Atypical manifestations are increasingly being recognized, including large vessel strokes in young patients, unexplained abdominal pain, various dermatological manifestations, and a multisystem inflammatory syndrome in children</a:t>
            </a:r>
          </a:p>
          <a:p>
            <a:endParaRPr lang="en-US" sz="1300"/>
          </a:p>
          <a:p>
            <a:endParaRPr lang="en-US" sz="1300"/>
          </a:p>
          <a:p>
            <a:pPr lvl="0"/>
            <a:endParaRPr lang="en-US" sz="1300"/>
          </a:p>
        </p:txBody>
      </p:sp>
      <p:sp>
        <p:nvSpPr>
          <p:cNvPr id="101" name="Rectangle 10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186644" y="1760836"/>
            <a:ext cx="524256" cy="8897543"/>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1585" y="399675"/>
            <a:ext cx="3485526"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Graphic 10" descr="A person in a blue shirt&#10;&#10;Description automatically generated">
            <a:extLst>
              <a:ext uri="{FF2B5EF4-FFF2-40B4-BE49-F238E27FC236}">
                <a16:creationId xmlns:a16="http://schemas.microsoft.com/office/drawing/2014/main" id="{8A56513E-9976-42BD-96EF-9B27182B8CD3}"/>
              </a:ext>
            </a:extLst>
          </p:cNvPr>
          <p:cNvPicPr>
            <a:picLocks noChangeAspect="1"/>
          </p:cNvPicPr>
          <p:nvPr/>
        </p:nvPicPr>
        <p:blipFill rotWithShape="1">
          <a:blip r:embed="rId2">
            <a:extLst>
              <a:ext uri="{28A0092B-C50C-407E-A947-70E740481C1C}">
                <a14:useLocalDpi xmlns:a14="http://schemas.microsoft.com/office/drawing/2010/main" val="0"/>
              </a:ext>
            </a:extLst>
          </a:blip>
          <a:srcRect r="11100" b="-3"/>
          <a:stretch/>
        </p:blipFill>
        <p:spPr>
          <a:xfrm>
            <a:off x="5566029" y="627954"/>
            <a:ext cx="3176637" cy="5353373"/>
          </a:xfrm>
          <a:prstGeom prst="rect">
            <a:avLst/>
          </a:prstGeom>
        </p:spPr>
      </p:pic>
      <p:sp>
        <p:nvSpPr>
          <p:cNvPr id="105" name="Rectangle 104">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65107" y="6150940"/>
            <a:ext cx="524256" cy="114287"/>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748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B886CF-D3D5-4CDE-A0D0-35994223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9DC864-0557-4816-95F9-3E28E7928A56}"/>
              </a:ext>
            </a:extLst>
          </p:cNvPr>
          <p:cNvSpPr>
            <a:spLocks noGrp="1"/>
          </p:cNvSpPr>
          <p:nvPr>
            <p:ph type="title"/>
          </p:nvPr>
        </p:nvSpPr>
        <p:spPr>
          <a:xfrm>
            <a:off x="690027" y="1384686"/>
            <a:ext cx="4063652" cy="4084820"/>
          </a:xfrm>
        </p:spPr>
        <p:txBody>
          <a:bodyPr>
            <a:normAutofit/>
          </a:bodyPr>
          <a:lstStyle/>
          <a:p>
            <a:r>
              <a:rPr lang="en-US" sz="4200" b="1">
                <a:solidFill>
                  <a:srgbClr val="005D28"/>
                </a:solidFill>
              </a:rPr>
              <a:t>Clinical Presentation (2): Symptomatology</a:t>
            </a:r>
            <a:endParaRPr lang="en-ZA" sz="4200" b="1">
              <a:solidFill>
                <a:srgbClr val="005D28"/>
              </a:solidFill>
            </a:endParaRPr>
          </a:p>
        </p:txBody>
      </p:sp>
      <p:sp>
        <p:nvSpPr>
          <p:cNvPr id="10" name="Rectangle 9">
            <a:extLst>
              <a:ext uri="{FF2B5EF4-FFF2-40B4-BE49-F238E27FC236}">
                <a16:creationId xmlns:a16="http://schemas.microsoft.com/office/drawing/2014/main" id="{FC139937-FF72-463A-8CD1-5AFF723B2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65521B-3AFA-45E0-B4C4-C6ED089C8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891540"/>
            <a:ext cx="4572000" cy="5071110"/>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CC657E-E6B1-46F2-AFC6-D5EA5C1D85DD}"/>
              </a:ext>
            </a:extLst>
          </p:cNvPr>
          <p:cNvSpPr>
            <a:spLocks noGrp="1"/>
          </p:cNvSpPr>
          <p:nvPr>
            <p:ph idx="1"/>
          </p:nvPr>
        </p:nvSpPr>
        <p:spPr>
          <a:xfrm>
            <a:off x="4572000" y="891540"/>
            <a:ext cx="4211897" cy="5185875"/>
          </a:xfrm>
        </p:spPr>
        <p:txBody>
          <a:bodyPr anchor="ctr">
            <a:normAutofit/>
          </a:bodyPr>
          <a:lstStyle/>
          <a:p>
            <a:r>
              <a:rPr lang="en-US" sz="1700" dirty="0"/>
              <a:t>Fever is the most common</a:t>
            </a:r>
          </a:p>
          <a:p>
            <a:r>
              <a:rPr lang="en-US" sz="1700" dirty="0"/>
              <a:t>Cough is also very common</a:t>
            </a:r>
          </a:p>
          <a:p>
            <a:r>
              <a:rPr lang="en-US" sz="1700" dirty="0"/>
              <a:t>Fatigue</a:t>
            </a:r>
          </a:p>
          <a:p>
            <a:r>
              <a:rPr lang="en-US" sz="1700" dirty="0"/>
              <a:t>Sputum production</a:t>
            </a:r>
          </a:p>
          <a:p>
            <a:r>
              <a:rPr lang="en-US" sz="1700" dirty="0"/>
              <a:t>Shortness of breath</a:t>
            </a:r>
          </a:p>
          <a:p>
            <a:r>
              <a:rPr lang="en-US" sz="1700" dirty="0"/>
              <a:t>Myalgia or arthralgia</a:t>
            </a:r>
          </a:p>
          <a:p>
            <a:r>
              <a:rPr lang="en-US" sz="1700" dirty="0"/>
              <a:t>Sore throat</a:t>
            </a:r>
          </a:p>
          <a:p>
            <a:r>
              <a:rPr lang="en-US" sz="1700" dirty="0"/>
              <a:t>Headache</a:t>
            </a:r>
          </a:p>
          <a:p>
            <a:r>
              <a:rPr lang="en-US" sz="1700" dirty="0"/>
              <a:t>Chills</a:t>
            </a:r>
          </a:p>
          <a:p>
            <a:r>
              <a:rPr lang="en-US" sz="1700" dirty="0"/>
              <a:t>Gastrointestinal symptoms such as nausea, vomiting or diarrhea are uncommon</a:t>
            </a:r>
          </a:p>
          <a:p>
            <a:r>
              <a:rPr lang="en-US" sz="1700" dirty="0"/>
              <a:t>Anosmia (loss of sense of smell) and dysgeusia (alteration of the sense of taste) have also emerged as relatively common, early, and moderately specific symptoms.</a:t>
            </a:r>
            <a:endParaRPr lang="en-ZA" sz="1700" dirty="0"/>
          </a:p>
        </p:txBody>
      </p:sp>
    </p:spTree>
    <p:extLst>
      <p:ext uri="{BB962C8B-B14F-4D97-AF65-F5344CB8AC3E}">
        <p14:creationId xmlns:p14="http://schemas.microsoft.com/office/powerpoint/2010/main" val="4129617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0" cy="6858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46DBA4-6F6D-4643-A617-48F422BAF547}"/>
              </a:ext>
            </a:extLst>
          </p:cNvPr>
          <p:cNvSpPr>
            <a:spLocks noGrp="1"/>
          </p:cNvSpPr>
          <p:nvPr>
            <p:ph type="title"/>
          </p:nvPr>
        </p:nvSpPr>
        <p:spPr>
          <a:xfrm>
            <a:off x="571500" y="559678"/>
            <a:ext cx="2675936" cy="4952492"/>
          </a:xfrm>
        </p:spPr>
        <p:txBody>
          <a:bodyPr>
            <a:normAutofit/>
          </a:bodyPr>
          <a:lstStyle/>
          <a:p>
            <a:r>
              <a:rPr lang="en-US" sz="3100" b="1">
                <a:solidFill>
                  <a:schemeClr val="bg1"/>
                </a:solidFill>
              </a:rPr>
              <a:t>Transmissibility</a:t>
            </a:r>
            <a:endParaRPr lang="en-ZA" sz="3100" b="1">
              <a:solidFill>
                <a:schemeClr val="bg1"/>
              </a:solidFill>
            </a:endParaRPr>
          </a:p>
        </p:txBody>
      </p:sp>
      <p:cxnSp>
        <p:nvCxnSpPr>
          <p:cNvPr id="45" name="Straight Connector 44" hidden="1">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322326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
            <a:extLst>
              <a:ext uri="{FF2B5EF4-FFF2-40B4-BE49-F238E27FC236}">
                <a16:creationId xmlns:a16="http://schemas.microsoft.com/office/drawing/2014/main" id="{2B726DA0-3E92-442E-912F-7816EF74701C}"/>
              </a:ext>
            </a:extLst>
          </p:cNvPr>
          <p:cNvGraphicFramePr>
            <a:graphicFrameLocks noGrp="1"/>
          </p:cNvGraphicFramePr>
          <p:nvPr>
            <p:ph idx="1"/>
            <p:extLst>
              <p:ext uri="{D42A27DB-BD31-4B8C-83A1-F6EECF244321}">
                <p14:modId xmlns:p14="http://schemas.microsoft.com/office/powerpoint/2010/main" val="3043120879"/>
              </p:ext>
            </p:extLst>
          </p:nvPr>
        </p:nvGraphicFramePr>
        <p:xfrm>
          <a:off x="3886200" y="568325"/>
          <a:ext cx="46863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796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4024" name="Rectangle 7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018" name="Rectangle 2"/>
          <p:cNvSpPr>
            <a:spLocks noGrp="1" noChangeArrowheads="1"/>
          </p:cNvSpPr>
          <p:nvPr>
            <p:ph type="title"/>
          </p:nvPr>
        </p:nvSpPr>
        <p:spPr>
          <a:xfrm>
            <a:off x="442170" y="856180"/>
            <a:ext cx="3420438" cy="1128068"/>
          </a:xfrm>
        </p:spPr>
        <p:txBody>
          <a:bodyPr anchor="ctr">
            <a:noAutofit/>
          </a:bodyPr>
          <a:lstStyle/>
          <a:p>
            <a:r>
              <a:rPr lang="en-ZA" sz="3800" b="1" dirty="0"/>
              <a:t>COVID-19: How does it spread?</a:t>
            </a:r>
            <a:endParaRPr lang="en-US" altLang="en-US" sz="3800" b="1" dirty="0"/>
          </a:p>
        </p:txBody>
      </p:sp>
      <p:grpSp>
        <p:nvGrpSpPr>
          <p:cNvPr id="854025" name="Group 7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8" name="Rectangle 7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026" name="Rectangle 7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4027" name="Rectangle 8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020" name="Rectangle 4"/>
          <p:cNvSpPr>
            <a:spLocks noGrp="1" noChangeArrowheads="1"/>
          </p:cNvSpPr>
          <p:nvPr>
            <p:ph idx="1"/>
          </p:nvPr>
        </p:nvSpPr>
        <p:spPr>
          <a:xfrm>
            <a:off x="443039" y="2330505"/>
            <a:ext cx="3419569" cy="3979585"/>
          </a:xfrm>
        </p:spPr>
        <p:txBody>
          <a:bodyPr anchor="ctr">
            <a:normAutofit/>
          </a:bodyPr>
          <a:lstStyle/>
          <a:p>
            <a:r>
              <a:rPr lang="en-US" altLang="en-US" sz="1700" dirty="0"/>
              <a:t>Person infected with COVID coughs or sneezes, release droplets of infected fluid</a:t>
            </a:r>
          </a:p>
          <a:p>
            <a:r>
              <a:rPr lang="en-US" altLang="en-US" sz="1700" dirty="0"/>
              <a:t>Larger droplets fall on nearby surfaces and objects</a:t>
            </a:r>
          </a:p>
          <a:p>
            <a:r>
              <a:rPr lang="en-US" altLang="en-US" sz="1700" dirty="0"/>
              <a:t>People infected when touch contaminated surface then touch their eyes, nose or mouth</a:t>
            </a:r>
          </a:p>
          <a:p>
            <a:r>
              <a:rPr lang="en-US" altLang="en-US" sz="1700" dirty="0"/>
              <a:t>People infected by breathing in droplets if standing with 1m of infected person</a:t>
            </a:r>
          </a:p>
        </p:txBody>
      </p:sp>
      <p:sp>
        <p:nvSpPr>
          <p:cNvPr id="83" name="Rectangle 8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18135554-364F-42C4-9379-2E66882E28F1}"/>
              </a:ext>
            </a:extLst>
          </p:cNvPr>
          <p:cNvGrpSpPr/>
          <p:nvPr/>
        </p:nvGrpSpPr>
        <p:grpSpPr>
          <a:xfrm>
            <a:off x="4483341" y="2080673"/>
            <a:ext cx="4069057" cy="2696653"/>
            <a:chOff x="4483341" y="2080673"/>
            <a:chExt cx="4069057" cy="2696653"/>
          </a:xfrm>
        </p:grpSpPr>
        <p:pic>
          <p:nvPicPr>
            <p:cNvPr id="8540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483341" y="2080673"/>
              <a:ext cx="4069057" cy="269665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85B6A4E5-90A2-4CFA-9E1E-AF732C387F04}"/>
                </a:ext>
              </a:extLst>
            </p:cNvPr>
            <p:cNvSpPr/>
            <p:nvPr/>
          </p:nvSpPr>
          <p:spPr>
            <a:xfrm>
              <a:off x="4572000" y="2118001"/>
              <a:ext cx="1253765" cy="48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4097351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D15AA5-2D73-4A11-A8C5-045F5F43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E875C6-CD61-479E-BC54-8A34DA36CF09}"/>
              </a:ext>
            </a:extLst>
          </p:cNvPr>
          <p:cNvSpPr>
            <a:spLocks noGrp="1"/>
          </p:cNvSpPr>
          <p:nvPr>
            <p:ph type="title"/>
          </p:nvPr>
        </p:nvSpPr>
        <p:spPr>
          <a:xfrm>
            <a:off x="560305" y="307906"/>
            <a:ext cx="4229510" cy="2147520"/>
          </a:xfrm>
        </p:spPr>
        <p:txBody>
          <a:bodyPr anchor="t">
            <a:normAutofit/>
          </a:bodyPr>
          <a:lstStyle/>
          <a:p>
            <a:r>
              <a:rPr lang="en-US" sz="3800" b="1" dirty="0">
                <a:solidFill>
                  <a:srgbClr val="005D28"/>
                </a:solidFill>
              </a:rPr>
              <a:t>Management of suspected COVID-19</a:t>
            </a:r>
            <a:endParaRPr lang="en-ZA" sz="3800" b="1" dirty="0">
              <a:solidFill>
                <a:srgbClr val="005D28"/>
              </a:solidFill>
            </a:endParaRPr>
          </a:p>
        </p:txBody>
      </p:sp>
      <p:sp>
        <p:nvSpPr>
          <p:cNvPr id="14" name="Rectangle 1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rgbClr val="005D2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16" name="Group 15" hidden="1">
            <a:extLst>
              <a:ext uri="{FF2B5EF4-FFF2-40B4-BE49-F238E27FC236}">
                <a16:creationId xmlns:a16="http://schemas.microsoft.com/office/drawing/2014/main" id="{39158FAB-5B51-448D-B57F-B977E815C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3" y="73152"/>
            <a:ext cx="884223" cy="232963"/>
            <a:chOff x="7763256" y="73152"/>
            <a:chExt cx="1178966" cy="232963"/>
          </a:xfrm>
        </p:grpSpPr>
        <p:sp>
          <p:nvSpPr>
            <p:cNvPr id="17" name="Rectangle 64">
              <a:extLst>
                <a:ext uri="{FF2B5EF4-FFF2-40B4-BE49-F238E27FC236}">
                  <a16:creationId xmlns:a16="http://schemas.microsoft.com/office/drawing/2014/main" id="{522BD938-9DFF-4709-A3BD-499A2B456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EE23561C-E245-4EC9-996E-99893D1F1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36B954F-9D36-49C3-8B2C-EC327B40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49AAB67-422A-4669-A954-FB5FA0631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212EC127-4771-463A-A7D7-C8B9D923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C92340F8-3D1D-481C-8E6A-DBB1C5A5F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ECCE0B4D-8F94-4455-89FE-2F37775A8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A6AA56D-4829-4C1A-AB58-33D004169C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73DE339F-48D1-468B-90E6-59A7FF9819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10ABA130-9453-4EBB-9410-3D2CE04E0D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CBB3F52E-6FA3-4B26-9245-5420C9D6A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E05E0729-E81C-4ABC-840F-FED6F147A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92CEFBE2-704E-4F3D-9127-BF1AAAF0B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59C6C9C8-8026-4DB6-95BA-15AFB5F4C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C87A238B-F98E-42C1-80BF-9AFA32892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1AB93E8E-CF0D-416D-B04B-53CD5FE7B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D0F8339C-7983-42B5-8164-66D306B9C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F44A32FF-DC2C-45E7-BE24-405D435EF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F4AF73CC-5BCB-4B12-BCDD-108624BF7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DE8A7978-D28E-4E84-9E09-E6083A663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rgbClr val="005D2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4651900-0E56-4660-9E46-CDE7DC3D6FEC}"/>
              </a:ext>
            </a:extLst>
          </p:cNvPr>
          <p:cNvSpPr>
            <a:spLocks noGrp="1"/>
          </p:cNvSpPr>
          <p:nvPr>
            <p:ph idx="1"/>
          </p:nvPr>
        </p:nvSpPr>
        <p:spPr>
          <a:xfrm>
            <a:off x="616732" y="1961965"/>
            <a:ext cx="4123943" cy="4601458"/>
          </a:xfrm>
        </p:spPr>
        <p:txBody>
          <a:bodyPr anchor="ctr">
            <a:noAutofit/>
          </a:bodyPr>
          <a:lstStyle/>
          <a:p>
            <a:pPr>
              <a:lnSpc>
                <a:spcPct val="100000"/>
              </a:lnSpc>
              <a:spcBef>
                <a:spcPts val="0"/>
              </a:spcBef>
            </a:pPr>
            <a:r>
              <a:rPr lang="en-US" sz="1800"/>
              <a:t>HCW to use N95 respirator and cover eyes – especially when taking a specimen or performing an aerosol generating procedure)</a:t>
            </a:r>
          </a:p>
          <a:p>
            <a:pPr>
              <a:lnSpc>
                <a:spcPct val="100000"/>
              </a:lnSpc>
              <a:spcBef>
                <a:spcPts val="0"/>
              </a:spcBef>
            </a:pPr>
            <a:r>
              <a:rPr lang="en-US" sz="1800"/>
              <a:t>Use the screening questionnaire</a:t>
            </a:r>
          </a:p>
          <a:p>
            <a:pPr>
              <a:lnSpc>
                <a:spcPct val="100000"/>
              </a:lnSpc>
              <a:spcBef>
                <a:spcPts val="0"/>
              </a:spcBef>
            </a:pPr>
            <a:r>
              <a:rPr lang="en-US" sz="1800"/>
              <a:t>If screening is positive, give the patient a medical/surgical mask</a:t>
            </a:r>
          </a:p>
          <a:p>
            <a:pPr>
              <a:lnSpc>
                <a:spcPct val="100000"/>
              </a:lnSpc>
              <a:spcBef>
                <a:spcPts val="0"/>
              </a:spcBef>
            </a:pPr>
            <a:r>
              <a:rPr lang="en-US" sz="1800"/>
              <a:t>Direct the patient to a separate area, preferably isolation room if available</a:t>
            </a:r>
          </a:p>
          <a:p>
            <a:pPr>
              <a:lnSpc>
                <a:spcPct val="100000"/>
              </a:lnSpc>
              <a:spcBef>
                <a:spcPts val="0"/>
              </a:spcBef>
            </a:pPr>
            <a:r>
              <a:rPr lang="en-US" sz="1800"/>
              <a:t>Educate the patient on how the cover the nose and mouth while coughing or sneezing (flexed elbow may be used)</a:t>
            </a:r>
          </a:p>
          <a:p>
            <a:pPr>
              <a:lnSpc>
                <a:spcPct val="100000"/>
              </a:lnSpc>
              <a:spcBef>
                <a:spcPts val="0"/>
              </a:spcBef>
            </a:pPr>
            <a:r>
              <a:rPr lang="en-US" sz="1800"/>
              <a:t>Educate the patient on hand hygiene</a:t>
            </a:r>
          </a:p>
          <a:p>
            <a:pPr>
              <a:lnSpc>
                <a:spcPct val="100000"/>
              </a:lnSpc>
              <a:spcBef>
                <a:spcPts val="0"/>
              </a:spcBef>
            </a:pPr>
            <a:r>
              <a:rPr lang="en-US" sz="1800"/>
              <a:t>Early initiation of supportive therapy may be required</a:t>
            </a:r>
          </a:p>
          <a:p>
            <a:pPr>
              <a:lnSpc>
                <a:spcPct val="100000"/>
              </a:lnSpc>
              <a:spcBef>
                <a:spcPts val="0"/>
              </a:spcBef>
            </a:pPr>
            <a:r>
              <a:rPr lang="en-US" sz="1800"/>
              <a:t>Limit patient’s movements in the facility</a:t>
            </a:r>
            <a:endParaRPr lang="en-ZA" sz="1800"/>
          </a:p>
        </p:txBody>
      </p:sp>
      <p:pic>
        <p:nvPicPr>
          <p:cNvPr id="5" name="Picture 4" descr="A close up of a hand&#10;&#10;Description automatically generated">
            <a:extLst>
              <a:ext uri="{FF2B5EF4-FFF2-40B4-BE49-F238E27FC236}">
                <a16:creationId xmlns:a16="http://schemas.microsoft.com/office/drawing/2014/main" id="{30F08E4D-D81D-4A21-BF09-57682F66E6A7}"/>
              </a:ext>
            </a:extLst>
          </p:cNvPr>
          <p:cNvPicPr>
            <a:picLocks noChangeAspect="1"/>
          </p:cNvPicPr>
          <p:nvPr/>
        </p:nvPicPr>
        <p:blipFill rotWithShape="1">
          <a:blip r:embed="rId2">
            <a:extLst>
              <a:ext uri="{28A0092B-C50C-407E-A947-70E740481C1C}">
                <a14:useLocalDpi xmlns:a14="http://schemas.microsoft.com/office/drawing/2010/main" val="0"/>
              </a:ext>
            </a:extLst>
          </a:blip>
          <a:srcRect l="24592" r="20858" b="-2"/>
          <a:stretch/>
        </p:blipFill>
        <p:spPr>
          <a:xfrm>
            <a:off x="4838954" y="730949"/>
            <a:ext cx="4305046" cy="5504739"/>
          </a:xfrm>
          <a:prstGeom prst="rect">
            <a:avLst/>
          </a:prstGeom>
        </p:spPr>
      </p:pic>
    </p:spTree>
    <p:extLst>
      <p:ext uri="{BB962C8B-B14F-4D97-AF65-F5344CB8AC3E}">
        <p14:creationId xmlns:p14="http://schemas.microsoft.com/office/powerpoint/2010/main" val="1100480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BCEC68-3DE5-4E33-8586-032369ECAE25}"/>
              </a:ext>
            </a:extLst>
          </p:cNvPr>
          <p:cNvSpPr/>
          <p:nvPr/>
        </p:nvSpPr>
        <p:spPr>
          <a:xfrm>
            <a:off x="0" y="704088"/>
            <a:ext cx="9144000" cy="694944"/>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D5717332-4DC3-4728-A51A-A2403AD15C73}"/>
              </a:ext>
            </a:extLst>
          </p:cNvPr>
          <p:cNvSpPr>
            <a:spLocks noGrp="1"/>
          </p:cNvSpPr>
          <p:nvPr>
            <p:ph type="title"/>
          </p:nvPr>
        </p:nvSpPr>
        <p:spPr>
          <a:xfrm>
            <a:off x="628650" y="365125"/>
            <a:ext cx="7886700" cy="1325563"/>
          </a:xfrm>
        </p:spPr>
        <p:txBody>
          <a:bodyPr>
            <a:normAutofit/>
          </a:bodyPr>
          <a:lstStyle/>
          <a:p>
            <a:pPr algn="ctr"/>
            <a:r>
              <a:rPr lang="en-US" sz="3400" b="1">
                <a:solidFill>
                  <a:schemeClr val="bg1"/>
                </a:solidFill>
                <a:latin typeface="+mn-lt"/>
              </a:rPr>
              <a:t>Laboratory Diagnosis</a:t>
            </a:r>
            <a:endParaRPr lang="en-ZA" sz="3400" b="1">
              <a:solidFill>
                <a:schemeClr val="bg1"/>
              </a:solidFill>
              <a:latin typeface="+mn-lt"/>
            </a:endParaRPr>
          </a:p>
        </p:txBody>
      </p:sp>
      <p:graphicFrame>
        <p:nvGraphicFramePr>
          <p:cNvPr id="26" name="Content Placeholder 2">
            <a:extLst>
              <a:ext uri="{FF2B5EF4-FFF2-40B4-BE49-F238E27FC236}">
                <a16:creationId xmlns:a16="http://schemas.microsoft.com/office/drawing/2014/main" id="{97B3DCFC-CA52-42F9-9FF2-82E8BED0D951}"/>
              </a:ext>
            </a:extLst>
          </p:cNvPr>
          <p:cNvGraphicFramePr>
            <a:graphicFrameLocks noGrp="1"/>
          </p:cNvGraphicFramePr>
          <p:nvPr>
            <p:ph idx="1"/>
            <p:extLst>
              <p:ext uri="{D42A27DB-BD31-4B8C-83A1-F6EECF244321}">
                <p14:modId xmlns:p14="http://schemas.microsoft.com/office/powerpoint/2010/main" val="397113673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1148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24276C-CDF9-4BB7-8199-A815E93E7F15}"/>
              </a:ext>
            </a:extLst>
          </p:cNvPr>
          <p:cNvSpPr>
            <a:spLocks noGrp="1"/>
          </p:cNvSpPr>
          <p:nvPr>
            <p:ph type="title"/>
          </p:nvPr>
        </p:nvSpPr>
        <p:spPr>
          <a:xfrm>
            <a:off x="606478" y="386930"/>
            <a:ext cx="6927525" cy="1188950"/>
          </a:xfrm>
        </p:spPr>
        <p:txBody>
          <a:bodyPr anchor="b">
            <a:normAutofit/>
          </a:bodyPr>
          <a:lstStyle/>
          <a:p>
            <a:r>
              <a:rPr lang="en-ZA" sz="4700" b="1" dirty="0"/>
              <a:t>Repeat testing</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9CF59F-C238-438D-B813-CF1EC3BA15E2}"/>
              </a:ext>
            </a:extLst>
          </p:cNvPr>
          <p:cNvSpPr>
            <a:spLocks noGrp="1"/>
          </p:cNvSpPr>
          <p:nvPr>
            <p:ph idx="1"/>
          </p:nvPr>
        </p:nvSpPr>
        <p:spPr>
          <a:xfrm>
            <a:off x="595245" y="2599509"/>
            <a:ext cx="7607751" cy="3435531"/>
          </a:xfrm>
        </p:spPr>
        <p:txBody>
          <a:bodyPr anchor="ctr">
            <a:normAutofit/>
          </a:bodyPr>
          <a:lstStyle/>
          <a:p>
            <a:r>
              <a:rPr lang="en-ZA" sz="2100"/>
              <a:t>Repeat testing may produce false negative results due to factors such as poor sampling technique, suboptimal specimen storage (e.g. unavailability of viral/universal transport medium, or specimen not stored at cold temperatures), the site te sample is obtained from, and the time point at which the swab is taken (viral loads are usually highest early on in the disease course).</a:t>
            </a:r>
          </a:p>
          <a:p>
            <a:r>
              <a:rPr lang="en-ZA" sz="2100"/>
              <a:t>Test may be done if there is strong suspicion in consultation with ID specialist</a:t>
            </a:r>
          </a:p>
          <a:p>
            <a:r>
              <a:rPr lang="en-ZA" sz="2100"/>
              <a:t>Keep in mind differential diagnosis</a:t>
            </a:r>
          </a:p>
          <a:p>
            <a:r>
              <a:rPr lang="en-ZA" sz="2100"/>
              <a:t>No role for repeat confirmatory test- one single positive is enough</a:t>
            </a:r>
          </a:p>
        </p:txBody>
      </p:sp>
    </p:spTree>
    <p:extLst>
      <p:ext uri="{BB962C8B-B14F-4D97-AF65-F5344CB8AC3E}">
        <p14:creationId xmlns:p14="http://schemas.microsoft.com/office/powerpoint/2010/main" val="1310087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5684E0-3BD3-48D0-866C-07B1F8A9E14D}"/>
              </a:ext>
            </a:extLst>
          </p:cNvPr>
          <p:cNvSpPr>
            <a:spLocks noGrp="1"/>
          </p:cNvSpPr>
          <p:nvPr>
            <p:ph type="title"/>
          </p:nvPr>
        </p:nvSpPr>
        <p:spPr>
          <a:xfrm>
            <a:off x="606478" y="386930"/>
            <a:ext cx="6927525" cy="1188950"/>
          </a:xfrm>
        </p:spPr>
        <p:txBody>
          <a:bodyPr anchor="b">
            <a:normAutofit/>
          </a:bodyPr>
          <a:lstStyle/>
          <a:p>
            <a:r>
              <a:rPr lang="en-ZA" sz="4300" b="1" dirty="0"/>
              <a:t>Differential diagnosis include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BC3BF9-9BAC-4D31-BDB0-DEBD1F3C594F}"/>
              </a:ext>
            </a:extLst>
          </p:cNvPr>
          <p:cNvSpPr>
            <a:spLocks noGrp="1"/>
          </p:cNvSpPr>
          <p:nvPr>
            <p:ph idx="1"/>
          </p:nvPr>
        </p:nvSpPr>
        <p:spPr>
          <a:xfrm>
            <a:off x="595245" y="2599509"/>
            <a:ext cx="7607751" cy="3435531"/>
          </a:xfrm>
        </p:spPr>
        <p:txBody>
          <a:bodyPr anchor="ctr">
            <a:normAutofit/>
          </a:bodyPr>
          <a:lstStyle/>
          <a:p>
            <a:r>
              <a:rPr lang="en-ZA" sz="2100"/>
              <a:t>Influenza</a:t>
            </a:r>
          </a:p>
          <a:p>
            <a:r>
              <a:rPr lang="en-ZA" sz="2100"/>
              <a:t>Both conventional and atypical bacterial pneumonias</a:t>
            </a:r>
          </a:p>
          <a:p>
            <a:r>
              <a:rPr lang="en-ZA" sz="2100"/>
              <a:t>CD 4 count &lt; 200 cells/mm3</a:t>
            </a:r>
          </a:p>
          <a:p>
            <a:r>
              <a:rPr lang="en-ZA" sz="2100"/>
              <a:t>Pneumocystis jiiroveci pneumonia (PJP)</a:t>
            </a:r>
          </a:p>
          <a:p>
            <a:r>
              <a:rPr lang="en-ZA" sz="2100"/>
              <a:t>Malaria (in patients with history of travel)</a:t>
            </a:r>
          </a:p>
          <a:p>
            <a:r>
              <a:rPr lang="en-ZA" sz="2100"/>
              <a:t>Non-infectious cases of dyspnoea and/or fever should be considered, such as pulmonary emboli, myocardial infarction, and heart failure</a:t>
            </a:r>
          </a:p>
        </p:txBody>
      </p:sp>
    </p:spTree>
    <p:extLst>
      <p:ext uri="{BB962C8B-B14F-4D97-AF65-F5344CB8AC3E}">
        <p14:creationId xmlns:p14="http://schemas.microsoft.com/office/powerpoint/2010/main" val="3979951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6A84-6411-4F9E-9385-C6CC253F60EA}"/>
              </a:ext>
            </a:extLst>
          </p:cNvPr>
          <p:cNvSpPr>
            <a:spLocks noGrp="1"/>
          </p:cNvSpPr>
          <p:nvPr>
            <p:ph type="title"/>
          </p:nvPr>
        </p:nvSpPr>
        <p:spPr>
          <a:xfrm>
            <a:off x="0" y="1647077"/>
            <a:ext cx="2562119" cy="3596556"/>
          </a:xfrm>
        </p:spPr>
        <p:txBody>
          <a:bodyPr>
            <a:normAutofit/>
          </a:bodyPr>
          <a:lstStyle/>
          <a:p>
            <a:r>
              <a:rPr lang="en-US" dirty="0">
                <a:solidFill>
                  <a:srgbClr val="FFFFFF"/>
                </a:solidFill>
              </a:rPr>
              <a:t>O</a:t>
            </a:r>
            <a:r>
              <a:rPr lang="en-ZA" b="1" dirty="0">
                <a:solidFill>
                  <a:srgbClr val="005D28"/>
                </a:solidFill>
              </a:rPr>
              <a:t>Outline</a:t>
            </a:r>
            <a:r>
              <a:rPr lang="en-US" dirty="0">
                <a:solidFill>
                  <a:srgbClr val="FFFFFF"/>
                </a:solidFill>
              </a:rPr>
              <a:t>LINE</a:t>
            </a:r>
            <a:endParaRPr lang="en-ZA" dirty="0">
              <a:solidFill>
                <a:srgbClr val="FFFFFF"/>
              </a:solidFill>
            </a:endParaRPr>
          </a:p>
        </p:txBody>
      </p:sp>
      <p:grpSp>
        <p:nvGrpSpPr>
          <p:cNvPr id="3" name="Group 2">
            <a:extLst>
              <a:ext uri="{FF2B5EF4-FFF2-40B4-BE49-F238E27FC236}">
                <a16:creationId xmlns:a16="http://schemas.microsoft.com/office/drawing/2014/main" id="{FD616595-A831-420C-85E7-24CFD175FC8B}"/>
              </a:ext>
            </a:extLst>
          </p:cNvPr>
          <p:cNvGrpSpPr/>
          <p:nvPr/>
        </p:nvGrpSpPr>
        <p:grpSpPr>
          <a:xfrm>
            <a:off x="2714920" y="685801"/>
            <a:ext cx="6259398" cy="5769864"/>
            <a:chOff x="3895726" y="1210821"/>
            <a:chExt cx="4885203" cy="4413315"/>
          </a:xfrm>
        </p:grpSpPr>
        <p:sp>
          <p:nvSpPr>
            <p:cNvPr id="4" name="Rectangle: Rounded Corners 3">
              <a:extLst>
                <a:ext uri="{FF2B5EF4-FFF2-40B4-BE49-F238E27FC236}">
                  <a16:creationId xmlns:a16="http://schemas.microsoft.com/office/drawing/2014/main" id="{816C1483-8847-4C41-8119-5BA4862102E9}"/>
                </a:ext>
              </a:extLst>
            </p:cNvPr>
            <p:cNvSpPr/>
            <p:nvPr/>
          </p:nvSpPr>
          <p:spPr>
            <a:xfrm>
              <a:off x="3895726" y="1210821"/>
              <a:ext cx="4885203" cy="519213"/>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6" name="Rectangle 5" descr="Teacher">
              <a:extLst>
                <a:ext uri="{FF2B5EF4-FFF2-40B4-BE49-F238E27FC236}">
                  <a16:creationId xmlns:a16="http://schemas.microsoft.com/office/drawing/2014/main" id="{937FE76F-3D5C-4A37-A0AB-945A161A82BA}"/>
                </a:ext>
              </a:extLst>
            </p:cNvPr>
            <p:cNvSpPr/>
            <p:nvPr/>
          </p:nvSpPr>
          <p:spPr>
            <a:xfrm>
              <a:off x="4052788" y="1327644"/>
              <a:ext cx="285567" cy="28556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2FF44162-0718-433B-BFA2-77716525AB1C}"/>
                </a:ext>
              </a:extLst>
            </p:cNvPr>
            <p:cNvSpPr/>
            <p:nvPr/>
          </p:nvSpPr>
          <p:spPr>
            <a:xfrm>
              <a:off x="4495417" y="1210821"/>
              <a:ext cx="4285511" cy="519213"/>
            </a:xfrm>
            <a:custGeom>
              <a:avLst/>
              <a:gdLst>
                <a:gd name="connsiteX0" fmla="*/ 0 w 4285511"/>
                <a:gd name="connsiteY0" fmla="*/ 0 h 519213"/>
                <a:gd name="connsiteX1" fmla="*/ 4285511 w 4285511"/>
                <a:gd name="connsiteY1" fmla="*/ 0 h 519213"/>
                <a:gd name="connsiteX2" fmla="*/ 4285511 w 4285511"/>
                <a:gd name="connsiteY2" fmla="*/ 519213 h 519213"/>
                <a:gd name="connsiteX3" fmla="*/ 0 w 4285511"/>
                <a:gd name="connsiteY3" fmla="*/ 519213 h 519213"/>
                <a:gd name="connsiteX4" fmla="*/ 0 w 4285511"/>
                <a:gd name="connsiteY4" fmla="*/ 0 h 519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5511" h="519213">
                  <a:moveTo>
                    <a:pt x="0" y="0"/>
                  </a:moveTo>
                  <a:lnTo>
                    <a:pt x="4285511" y="0"/>
                  </a:lnTo>
                  <a:lnTo>
                    <a:pt x="4285511" y="519213"/>
                  </a:lnTo>
                  <a:lnTo>
                    <a:pt x="0" y="5192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4950" tIns="54950" rIns="54950" bIns="54950" numCol="1" spcCol="1270" anchor="ctr" anchorCtr="0">
              <a:noAutofit/>
            </a:bodyPr>
            <a:lstStyle/>
            <a:p>
              <a:pPr marL="0" lvl="0" indent="0" algn="l" defTabSz="711200">
                <a:lnSpc>
                  <a:spcPct val="90000"/>
                </a:lnSpc>
                <a:spcBef>
                  <a:spcPct val="0"/>
                </a:spcBef>
                <a:spcAft>
                  <a:spcPct val="35000"/>
                </a:spcAft>
                <a:buNone/>
              </a:pPr>
              <a:r>
                <a:rPr lang="en-US" sz="2000" kern="1200"/>
                <a:t>Introduction</a:t>
              </a:r>
            </a:p>
          </p:txBody>
        </p:sp>
        <p:sp>
          <p:nvSpPr>
            <p:cNvPr id="8" name="Rectangle: Rounded Corners 7">
              <a:extLst>
                <a:ext uri="{FF2B5EF4-FFF2-40B4-BE49-F238E27FC236}">
                  <a16:creationId xmlns:a16="http://schemas.microsoft.com/office/drawing/2014/main" id="{BAF54492-995A-4D01-8660-323CC09EAF4B}"/>
                </a:ext>
              </a:extLst>
            </p:cNvPr>
            <p:cNvSpPr/>
            <p:nvPr/>
          </p:nvSpPr>
          <p:spPr>
            <a:xfrm>
              <a:off x="3895726" y="1859838"/>
              <a:ext cx="4885203" cy="519213"/>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9" name="Rectangle 8" descr="Bullseye">
              <a:extLst>
                <a:ext uri="{FF2B5EF4-FFF2-40B4-BE49-F238E27FC236}">
                  <a16:creationId xmlns:a16="http://schemas.microsoft.com/office/drawing/2014/main" id="{C31681BD-9679-49C7-AF9B-AD05E8903702}"/>
                </a:ext>
              </a:extLst>
            </p:cNvPr>
            <p:cNvSpPr/>
            <p:nvPr/>
          </p:nvSpPr>
          <p:spPr>
            <a:xfrm>
              <a:off x="4052788" y="1976661"/>
              <a:ext cx="285567" cy="285567"/>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5">
                <a:hueOff val="-1126424"/>
                <a:satOff val="-2903"/>
                <a:lumOff val="-1961"/>
                <a:alphaOff val="0"/>
              </a:schemeClr>
            </a:effectRef>
            <a:fontRef idx="minor">
              <a:schemeClr val="lt1"/>
            </a:fontRef>
          </p:style>
        </p:sp>
        <p:sp>
          <p:nvSpPr>
            <p:cNvPr id="11" name="Freeform: Shape 10">
              <a:extLst>
                <a:ext uri="{FF2B5EF4-FFF2-40B4-BE49-F238E27FC236}">
                  <a16:creationId xmlns:a16="http://schemas.microsoft.com/office/drawing/2014/main" id="{302D2932-0303-411E-A1E3-3FC9AD730E38}"/>
                </a:ext>
              </a:extLst>
            </p:cNvPr>
            <p:cNvSpPr/>
            <p:nvPr/>
          </p:nvSpPr>
          <p:spPr>
            <a:xfrm>
              <a:off x="4495417" y="1859838"/>
              <a:ext cx="4285511" cy="519213"/>
            </a:xfrm>
            <a:custGeom>
              <a:avLst/>
              <a:gdLst>
                <a:gd name="connsiteX0" fmla="*/ 0 w 4285511"/>
                <a:gd name="connsiteY0" fmla="*/ 0 h 519213"/>
                <a:gd name="connsiteX1" fmla="*/ 4285511 w 4285511"/>
                <a:gd name="connsiteY1" fmla="*/ 0 h 519213"/>
                <a:gd name="connsiteX2" fmla="*/ 4285511 w 4285511"/>
                <a:gd name="connsiteY2" fmla="*/ 519213 h 519213"/>
                <a:gd name="connsiteX3" fmla="*/ 0 w 4285511"/>
                <a:gd name="connsiteY3" fmla="*/ 519213 h 519213"/>
                <a:gd name="connsiteX4" fmla="*/ 0 w 4285511"/>
                <a:gd name="connsiteY4" fmla="*/ 0 h 519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5511" h="519213">
                  <a:moveTo>
                    <a:pt x="0" y="0"/>
                  </a:moveTo>
                  <a:lnTo>
                    <a:pt x="4285511" y="0"/>
                  </a:lnTo>
                  <a:lnTo>
                    <a:pt x="4285511" y="519213"/>
                  </a:lnTo>
                  <a:lnTo>
                    <a:pt x="0" y="5192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4950" tIns="54950" rIns="54950" bIns="54950" numCol="1" spcCol="1270" anchor="ctr" anchorCtr="0">
              <a:noAutofit/>
            </a:bodyPr>
            <a:lstStyle/>
            <a:p>
              <a:pPr marL="0" lvl="0" indent="0" algn="l" defTabSz="711200">
                <a:lnSpc>
                  <a:spcPct val="90000"/>
                </a:lnSpc>
                <a:spcBef>
                  <a:spcPct val="0"/>
                </a:spcBef>
                <a:spcAft>
                  <a:spcPct val="35000"/>
                </a:spcAft>
                <a:buNone/>
              </a:pPr>
              <a:r>
                <a:rPr lang="en-US" sz="2000" kern="1200"/>
                <a:t>Objectives</a:t>
              </a:r>
            </a:p>
          </p:txBody>
        </p:sp>
        <p:sp>
          <p:nvSpPr>
            <p:cNvPr id="12" name="Rectangle: Rounded Corners 11">
              <a:extLst>
                <a:ext uri="{FF2B5EF4-FFF2-40B4-BE49-F238E27FC236}">
                  <a16:creationId xmlns:a16="http://schemas.microsoft.com/office/drawing/2014/main" id="{35DA061D-39F4-47B0-973E-A87C39A10204}"/>
                </a:ext>
              </a:extLst>
            </p:cNvPr>
            <p:cNvSpPr/>
            <p:nvPr/>
          </p:nvSpPr>
          <p:spPr>
            <a:xfrm>
              <a:off x="3895726" y="2508855"/>
              <a:ext cx="4885203" cy="519213"/>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3" name="Rectangle 12" descr="Venus">
              <a:extLst>
                <a:ext uri="{FF2B5EF4-FFF2-40B4-BE49-F238E27FC236}">
                  <a16:creationId xmlns:a16="http://schemas.microsoft.com/office/drawing/2014/main" id="{BDA89621-0D57-4BA8-8597-29EEFBBC5696}"/>
                </a:ext>
              </a:extLst>
            </p:cNvPr>
            <p:cNvSpPr/>
            <p:nvPr/>
          </p:nvSpPr>
          <p:spPr>
            <a:xfrm>
              <a:off x="4052788" y="2625678"/>
              <a:ext cx="285567" cy="285567"/>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5">
                <a:hueOff val="-2252848"/>
                <a:satOff val="-5806"/>
                <a:lumOff val="-3922"/>
                <a:alphaOff val="0"/>
              </a:schemeClr>
            </a:effectRef>
            <a:fontRef idx="minor">
              <a:schemeClr val="lt1"/>
            </a:fontRef>
          </p:style>
        </p:sp>
        <p:sp>
          <p:nvSpPr>
            <p:cNvPr id="14" name="Freeform: Shape 13">
              <a:extLst>
                <a:ext uri="{FF2B5EF4-FFF2-40B4-BE49-F238E27FC236}">
                  <a16:creationId xmlns:a16="http://schemas.microsoft.com/office/drawing/2014/main" id="{5DA147D4-6119-46E2-987C-A5A04C18BDD2}"/>
                </a:ext>
              </a:extLst>
            </p:cNvPr>
            <p:cNvSpPr/>
            <p:nvPr/>
          </p:nvSpPr>
          <p:spPr>
            <a:xfrm>
              <a:off x="4495417" y="2508855"/>
              <a:ext cx="4285511" cy="519213"/>
            </a:xfrm>
            <a:custGeom>
              <a:avLst/>
              <a:gdLst>
                <a:gd name="connsiteX0" fmla="*/ 0 w 4285511"/>
                <a:gd name="connsiteY0" fmla="*/ 0 h 519213"/>
                <a:gd name="connsiteX1" fmla="*/ 4285511 w 4285511"/>
                <a:gd name="connsiteY1" fmla="*/ 0 h 519213"/>
                <a:gd name="connsiteX2" fmla="*/ 4285511 w 4285511"/>
                <a:gd name="connsiteY2" fmla="*/ 519213 h 519213"/>
                <a:gd name="connsiteX3" fmla="*/ 0 w 4285511"/>
                <a:gd name="connsiteY3" fmla="*/ 519213 h 519213"/>
                <a:gd name="connsiteX4" fmla="*/ 0 w 4285511"/>
                <a:gd name="connsiteY4" fmla="*/ 0 h 519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5511" h="519213">
                  <a:moveTo>
                    <a:pt x="0" y="0"/>
                  </a:moveTo>
                  <a:lnTo>
                    <a:pt x="4285511" y="0"/>
                  </a:lnTo>
                  <a:lnTo>
                    <a:pt x="4285511" y="519213"/>
                  </a:lnTo>
                  <a:lnTo>
                    <a:pt x="0" y="5192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4950" tIns="54950" rIns="54950" bIns="54950" numCol="1" spcCol="1270" anchor="ctr" anchorCtr="0">
              <a:noAutofit/>
            </a:bodyPr>
            <a:lstStyle/>
            <a:p>
              <a:pPr marL="0" lvl="0" indent="0" algn="l" defTabSz="711200">
                <a:lnSpc>
                  <a:spcPct val="90000"/>
                </a:lnSpc>
                <a:spcBef>
                  <a:spcPct val="0"/>
                </a:spcBef>
                <a:spcAft>
                  <a:spcPct val="35000"/>
                </a:spcAft>
                <a:buNone/>
              </a:pPr>
              <a:r>
                <a:rPr lang="en-US" sz="2000" kern="1200"/>
                <a:t>Epidemiology</a:t>
              </a:r>
            </a:p>
          </p:txBody>
        </p:sp>
        <p:sp>
          <p:nvSpPr>
            <p:cNvPr id="15" name="Rectangle: Rounded Corners 14">
              <a:extLst>
                <a:ext uri="{FF2B5EF4-FFF2-40B4-BE49-F238E27FC236}">
                  <a16:creationId xmlns:a16="http://schemas.microsoft.com/office/drawing/2014/main" id="{980063FF-CB5A-40A0-BA63-28B7D7B53CFB}"/>
                </a:ext>
              </a:extLst>
            </p:cNvPr>
            <p:cNvSpPr/>
            <p:nvPr/>
          </p:nvSpPr>
          <p:spPr>
            <a:xfrm>
              <a:off x="3895726" y="3157872"/>
              <a:ext cx="4885203" cy="519213"/>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6" name="Rectangle 15" descr="Stethoscope">
              <a:extLst>
                <a:ext uri="{FF2B5EF4-FFF2-40B4-BE49-F238E27FC236}">
                  <a16:creationId xmlns:a16="http://schemas.microsoft.com/office/drawing/2014/main" id="{63B62A73-2678-4B87-BF2F-4FD26C72C388}"/>
                </a:ext>
              </a:extLst>
            </p:cNvPr>
            <p:cNvSpPr/>
            <p:nvPr/>
          </p:nvSpPr>
          <p:spPr>
            <a:xfrm>
              <a:off x="4052788" y="3274695"/>
              <a:ext cx="285567" cy="285567"/>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5">
                <a:hueOff val="-3379271"/>
                <a:satOff val="-8710"/>
                <a:lumOff val="-5883"/>
                <a:alphaOff val="0"/>
              </a:schemeClr>
            </a:effectRef>
            <a:fontRef idx="minor">
              <a:schemeClr val="lt1"/>
            </a:fontRef>
          </p:style>
        </p:sp>
        <p:sp>
          <p:nvSpPr>
            <p:cNvPr id="17" name="Freeform: Shape 16">
              <a:extLst>
                <a:ext uri="{FF2B5EF4-FFF2-40B4-BE49-F238E27FC236}">
                  <a16:creationId xmlns:a16="http://schemas.microsoft.com/office/drawing/2014/main" id="{5E6AE485-3077-41D4-8C1C-1C572A4C4750}"/>
                </a:ext>
              </a:extLst>
            </p:cNvPr>
            <p:cNvSpPr/>
            <p:nvPr/>
          </p:nvSpPr>
          <p:spPr>
            <a:xfrm>
              <a:off x="4495417" y="3157872"/>
              <a:ext cx="4285511" cy="519213"/>
            </a:xfrm>
            <a:custGeom>
              <a:avLst/>
              <a:gdLst>
                <a:gd name="connsiteX0" fmla="*/ 0 w 4285511"/>
                <a:gd name="connsiteY0" fmla="*/ 0 h 519213"/>
                <a:gd name="connsiteX1" fmla="*/ 4285511 w 4285511"/>
                <a:gd name="connsiteY1" fmla="*/ 0 h 519213"/>
                <a:gd name="connsiteX2" fmla="*/ 4285511 w 4285511"/>
                <a:gd name="connsiteY2" fmla="*/ 519213 h 519213"/>
                <a:gd name="connsiteX3" fmla="*/ 0 w 4285511"/>
                <a:gd name="connsiteY3" fmla="*/ 519213 h 519213"/>
                <a:gd name="connsiteX4" fmla="*/ 0 w 4285511"/>
                <a:gd name="connsiteY4" fmla="*/ 0 h 519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5511" h="519213">
                  <a:moveTo>
                    <a:pt x="0" y="0"/>
                  </a:moveTo>
                  <a:lnTo>
                    <a:pt x="4285511" y="0"/>
                  </a:lnTo>
                  <a:lnTo>
                    <a:pt x="4285511" y="519213"/>
                  </a:lnTo>
                  <a:lnTo>
                    <a:pt x="0" y="5192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4950" tIns="54950" rIns="54950" bIns="54950" numCol="1" spcCol="1270" anchor="ctr" anchorCtr="0">
              <a:noAutofit/>
            </a:bodyPr>
            <a:lstStyle/>
            <a:p>
              <a:pPr marL="0" lvl="0" indent="0" algn="l" defTabSz="711200">
                <a:lnSpc>
                  <a:spcPct val="90000"/>
                </a:lnSpc>
                <a:spcBef>
                  <a:spcPct val="0"/>
                </a:spcBef>
                <a:spcAft>
                  <a:spcPct val="35000"/>
                </a:spcAft>
                <a:buNone/>
              </a:pPr>
              <a:r>
                <a:rPr lang="en-US" sz="2000" kern="1200"/>
                <a:t>Clinical Presentation</a:t>
              </a:r>
            </a:p>
          </p:txBody>
        </p:sp>
        <p:sp>
          <p:nvSpPr>
            <p:cNvPr id="18" name="Rectangle: Rounded Corners 17">
              <a:extLst>
                <a:ext uri="{FF2B5EF4-FFF2-40B4-BE49-F238E27FC236}">
                  <a16:creationId xmlns:a16="http://schemas.microsoft.com/office/drawing/2014/main" id="{43C43914-2E72-4252-9ECD-9EAB00C19D91}"/>
                </a:ext>
              </a:extLst>
            </p:cNvPr>
            <p:cNvSpPr/>
            <p:nvPr/>
          </p:nvSpPr>
          <p:spPr>
            <a:xfrm>
              <a:off x="3895726" y="3806889"/>
              <a:ext cx="4885203" cy="519213"/>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9" name="Rectangle 18" descr="Microscope">
              <a:extLst>
                <a:ext uri="{FF2B5EF4-FFF2-40B4-BE49-F238E27FC236}">
                  <a16:creationId xmlns:a16="http://schemas.microsoft.com/office/drawing/2014/main" id="{EE4FB6BF-5380-48B4-BA96-7D3702D1C1AB}"/>
                </a:ext>
              </a:extLst>
            </p:cNvPr>
            <p:cNvSpPr/>
            <p:nvPr/>
          </p:nvSpPr>
          <p:spPr>
            <a:xfrm>
              <a:off x="4052788" y="3923712"/>
              <a:ext cx="285567" cy="285567"/>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5">
                <a:hueOff val="-4505695"/>
                <a:satOff val="-11613"/>
                <a:lumOff val="-7843"/>
                <a:alphaOff val="0"/>
              </a:schemeClr>
            </a:effectRef>
            <a:fontRef idx="minor">
              <a:schemeClr val="lt1"/>
            </a:fontRef>
          </p:style>
        </p:sp>
        <p:sp>
          <p:nvSpPr>
            <p:cNvPr id="20" name="Freeform: Shape 19">
              <a:extLst>
                <a:ext uri="{FF2B5EF4-FFF2-40B4-BE49-F238E27FC236}">
                  <a16:creationId xmlns:a16="http://schemas.microsoft.com/office/drawing/2014/main" id="{A6884A68-6024-4AA0-85F2-CC048E3594ED}"/>
                </a:ext>
              </a:extLst>
            </p:cNvPr>
            <p:cNvSpPr/>
            <p:nvPr/>
          </p:nvSpPr>
          <p:spPr>
            <a:xfrm>
              <a:off x="4495417" y="3806889"/>
              <a:ext cx="4285511" cy="519213"/>
            </a:xfrm>
            <a:custGeom>
              <a:avLst/>
              <a:gdLst>
                <a:gd name="connsiteX0" fmla="*/ 0 w 4285511"/>
                <a:gd name="connsiteY0" fmla="*/ 0 h 519213"/>
                <a:gd name="connsiteX1" fmla="*/ 4285511 w 4285511"/>
                <a:gd name="connsiteY1" fmla="*/ 0 h 519213"/>
                <a:gd name="connsiteX2" fmla="*/ 4285511 w 4285511"/>
                <a:gd name="connsiteY2" fmla="*/ 519213 h 519213"/>
                <a:gd name="connsiteX3" fmla="*/ 0 w 4285511"/>
                <a:gd name="connsiteY3" fmla="*/ 519213 h 519213"/>
                <a:gd name="connsiteX4" fmla="*/ 0 w 4285511"/>
                <a:gd name="connsiteY4" fmla="*/ 0 h 519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5511" h="519213">
                  <a:moveTo>
                    <a:pt x="0" y="0"/>
                  </a:moveTo>
                  <a:lnTo>
                    <a:pt x="4285511" y="0"/>
                  </a:lnTo>
                  <a:lnTo>
                    <a:pt x="4285511" y="519213"/>
                  </a:lnTo>
                  <a:lnTo>
                    <a:pt x="0" y="5192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4950" tIns="54950" rIns="54950" bIns="54950" numCol="1" spcCol="1270" anchor="ctr" anchorCtr="0">
              <a:noAutofit/>
            </a:bodyPr>
            <a:lstStyle/>
            <a:p>
              <a:pPr marL="0" lvl="0" indent="0" algn="l" defTabSz="711200">
                <a:lnSpc>
                  <a:spcPct val="90000"/>
                </a:lnSpc>
                <a:spcBef>
                  <a:spcPct val="0"/>
                </a:spcBef>
                <a:spcAft>
                  <a:spcPct val="35000"/>
                </a:spcAft>
                <a:buNone/>
              </a:pPr>
              <a:r>
                <a:rPr lang="en-US" sz="2000" kern="1200"/>
                <a:t>Laboratory Diagnosis</a:t>
              </a:r>
            </a:p>
          </p:txBody>
        </p:sp>
        <p:sp>
          <p:nvSpPr>
            <p:cNvPr id="21" name="Rectangle: Rounded Corners 20">
              <a:extLst>
                <a:ext uri="{FF2B5EF4-FFF2-40B4-BE49-F238E27FC236}">
                  <a16:creationId xmlns:a16="http://schemas.microsoft.com/office/drawing/2014/main" id="{B45F1C23-14D5-45BE-BE1C-3D2F09E61596}"/>
                </a:ext>
              </a:extLst>
            </p:cNvPr>
            <p:cNvSpPr/>
            <p:nvPr/>
          </p:nvSpPr>
          <p:spPr>
            <a:xfrm>
              <a:off x="3895726" y="4455906"/>
              <a:ext cx="4885203" cy="519213"/>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2" name="Rectangle 21" descr="Medicine">
              <a:extLst>
                <a:ext uri="{FF2B5EF4-FFF2-40B4-BE49-F238E27FC236}">
                  <a16:creationId xmlns:a16="http://schemas.microsoft.com/office/drawing/2014/main" id="{B196C229-C75B-425D-9C20-468C1B4E8950}"/>
                </a:ext>
              </a:extLst>
            </p:cNvPr>
            <p:cNvSpPr/>
            <p:nvPr/>
          </p:nvSpPr>
          <p:spPr>
            <a:xfrm>
              <a:off x="4052788" y="4572729"/>
              <a:ext cx="285567" cy="285567"/>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accent5">
                <a:hueOff val="-5632119"/>
                <a:satOff val="-14516"/>
                <a:lumOff val="-9804"/>
                <a:alphaOff val="0"/>
              </a:schemeClr>
            </a:effectRef>
            <a:fontRef idx="minor">
              <a:schemeClr val="lt1"/>
            </a:fontRef>
          </p:style>
        </p:sp>
        <p:sp>
          <p:nvSpPr>
            <p:cNvPr id="23" name="Freeform: Shape 22">
              <a:extLst>
                <a:ext uri="{FF2B5EF4-FFF2-40B4-BE49-F238E27FC236}">
                  <a16:creationId xmlns:a16="http://schemas.microsoft.com/office/drawing/2014/main" id="{AB23BA54-7B43-41E7-94C1-9FB75E69F9F9}"/>
                </a:ext>
              </a:extLst>
            </p:cNvPr>
            <p:cNvSpPr/>
            <p:nvPr/>
          </p:nvSpPr>
          <p:spPr>
            <a:xfrm>
              <a:off x="4495417" y="4455906"/>
              <a:ext cx="4285511" cy="519213"/>
            </a:xfrm>
            <a:custGeom>
              <a:avLst/>
              <a:gdLst>
                <a:gd name="connsiteX0" fmla="*/ 0 w 4285511"/>
                <a:gd name="connsiteY0" fmla="*/ 0 h 519213"/>
                <a:gd name="connsiteX1" fmla="*/ 4285511 w 4285511"/>
                <a:gd name="connsiteY1" fmla="*/ 0 h 519213"/>
                <a:gd name="connsiteX2" fmla="*/ 4285511 w 4285511"/>
                <a:gd name="connsiteY2" fmla="*/ 519213 h 519213"/>
                <a:gd name="connsiteX3" fmla="*/ 0 w 4285511"/>
                <a:gd name="connsiteY3" fmla="*/ 519213 h 519213"/>
                <a:gd name="connsiteX4" fmla="*/ 0 w 4285511"/>
                <a:gd name="connsiteY4" fmla="*/ 0 h 519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5511" h="519213">
                  <a:moveTo>
                    <a:pt x="0" y="0"/>
                  </a:moveTo>
                  <a:lnTo>
                    <a:pt x="4285511" y="0"/>
                  </a:lnTo>
                  <a:lnTo>
                    <a:pt x="4285511" y="519213"/>
                  </a:lnTo>
                  <a:lnTo>
                    <a:pt x="0" y="5192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4950" tIns="54950" rIns="54950" bIns="54950" numCol="1" spcCol="1270" anchor="ctr" anchorCtr="0">
              <a:noAutofit/>
            </a:bodyPr>
            <a:lstStyle/>
            <a:p>
              <a:pPr marL="0" lvl="0" indent="0" algn="l" defTabSz="711200">
                <a:lnSpc>
                  <a:spcPct val="90000"/>
                </a:lnSpc>
                <a:spcBef>
                  <a:spcPct val="0"/>
                </a:spcBef>
                <a:spcAft>
                  <a:spcPct val="35000"/>
                </a:spcAft>
                <a:buNone/>
              </a:pPr>
              <a:r>
                <a:rPr lang="en-US" sz="2000" kern="1200"/>
                <a:t>Clinical Management and Palliative Care</a:t>
              </a:r>
            </a:p>
          </p:txBody>
        </p:sp>
        <p:sp>
          <p:nvSpPr>
            <p:cNvPr id="24" name="Rectangle: Rounded Corners 23">
              <a:extLst>
                <a:ext uri="{FF2B5EF4-FFF2-40B4-BE49-F238E27FC236}">
                  <a16:creationId xmlns:a16="http://schemas.microsoft.com/office/drawing/2014/main" id="{49874E91-586D-4236-B28B-8D9D1325C04E}"/>
                </a:ext>
              </a:extLst>
            </p:cNvPr>
            <p:cNvSpPr/>
            <p:nvPr/>
          </p:nvSpPr>
          <p:spPr>
            <a:xfrm>
              <a:off x="3895726" y="5104923"/>
              <a:ext cx="4885203" cy="519213"/>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5" name="Rectangle 24" descr="Gavel">
              <a:extLst>
                <a:ext uri="{FF2B5EF4-FFF2-40B4-BE49-F238E27FC236}">
                  <a16:creationId xmlns:a16="http://schemas.microsoft.com/office/drawing/2014/main" id="{83B8F01C-F621-423E-9C6B-A39F4299D2CC}"/>
                </a:ext>
              </a:extLst>
            </p:cNvPr>
            <p:cNvSpPr/>
            <p:nvPr/>
          </p:nvSpPr>
          <p:spPr>
            <a:xfrm>
              <a:off x="4052788" y="5221746"/>
              <a:ext cx="285567" cy="285567"/>
            </a:xfrm>
            <a:prstGeom prst="rect">
              <a:avLst/>
            </a:prstGeom>
            <a: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p:spPr>
          <p:style>
            <a:lnRef idx="2">
              <a:scrgbClr r="0" g="0" b="0"/>
            </a:lnRef>
            <a:fillRef idx="1">
              <a:scrgbClr r="0" g="0" b="0"/>
            </a:fillRef>
            <a:effectRef idx="0">
              <a:schemeClr val="accent5">
                <a:hueOff val="-6758543"/>
                <a:satOff val="-17419"/>
                <a:lumOff val="-11765"/>
                <a:alphaOff val="0"/>
              </a:schemeClr>
            </a:effectRef>
            <a:fontRef idx="minor">
              <a:schemeClr val="lt1"/>
            </a:fontRef>
          </p:style>
        </p:sp>
        <p:sp>
          <p:nvSpPr>
            <p:cNvPr id="26" name="Freeform: Shape 25">
              <a:extLst>
                <a:ext uri="{FF2B5EF4-FFF2-40B4-BE49-F238E27FC236}">
                  <a16:creationId xmlns:a16="http://schemas.microsoft.com/office/drawing/2014/main" id="{FDCC08B1-BA3A-47DD-B96F-91537B11C89F}"/>
                </a:ext>
              </a:extLst>
            </p:cNvPr>
            <p:cNvSpPr/>
            <p:nvPr/>
          </p:nvSpPr>
          <p:spPr>
            <a:xfrm>
              <a:off x="4495417" y="5104923"/>
              <a:ext cx="4285511" cy="519213"/>
            </a:xfrm>
            <a:custGeom>
              <a:avLst/>
              <a:gdLst>
                <a:gd name="connsiteX0" fmla="*/ 0 w 4285511"/>
                <a:gd name="connsiteY0" fmla="*/ 0 h 519213"/>
                <a:gd name="connsiteX1" fmla="*/ 4285511 w 4285511"/>
                <a:gd name="connsiteY1" fmla="*/ 0 h 519213"/>
                <a:gd name="connsiteX2" fmla="*/ 4285511 w 4285511"/>
                <a:gd name="connsiteY2" fmla="*/ 519213 h 519213"/>
                <a:gd name="connsiteX3" fmla="*/ 0 w 4285511"/>
                <a:gd name="connsiteY3" fmla="*/ 519213 h 519213"/>
                <a:gd name="connsiteX4" fmla="*/ 0 w 4285511"/>
                <a:gd name="connsiteY4" fmla="*/ 0 h 519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5511" h="519213">
                  <a:moveTo>
                    <a:pt x="0" y="0"/>
                  </a:moveTo>
                  <a:lnTo>
                    <a:pt x="4285511" y="0"/>
                  </a:lnTo>
                  <a:lnTo>
                    <a:pt x="4285511" y="519213"/>
                  </a:lnTo>
                  <a:lnTo>
                    <a:pt x="0" y="5192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4950" tIns="54950" rIns="54950" bIns="54950" numCol="1" spcCol="1270" anchor="ctr" anchorCtr="0">
              <a:noAutofit/>
            </a:bodyPr>
            <a:lstStyle/>
            <a:p>
              <a:pPr marL="0" lvl="0" indent="0" algn="l" defTabSz="711200">
                <a:lnSpc>
                  <a:spcPct val="90000"/>
                </a:lnSpc>
                <a:spcBef>
                  <a:spcPct val="0"/>
                </a:spcBef>
                <a:spcAft>
                  <a:spcPct val="35000"/>
                </a:spcAft>
                <a:buNone/>
              </a:pPr>
              <a:r>
                <a:rPr lang="en-US" sz="2000" kern="1200"/>
                <a:t>Conclusion</a:t>
              </a:r>
            </a:p>
          </p:txBody>
        </p:sp>
      </p:grpSp>
      <p:cxnSp>
        <p:nvCxnSpPr>
          <p:cNvPr id="30" name="Straight Connector 29">
            <a:extLst>
              <a:ext uri="{FF2B5EF4-FFF2-40B4-BE49-F238E27FC236}">
                <a16:creationId xmlns:a16="http://schemas.microsoft.com/office/drawing/2014/main" id="{747AF14F-E5D4-4E82-B83E-DF591FF7E77A}"/>
              </a:ext>
            </a:extLst>
          </p:cNvPr>
          <p:cNvCxnSpPr/>
          <p:nvPr/>
        </p:nvCxnSpPr>
        <p:spPr>
          <a:xfrm>
            <a:off x="2445753" y="1701495"/>
            <a:ext cx="0" cy="2912987"/>
          </a:xfrm>
          <a:prstGeom prst="line">
            <a:avLst/>
          </a:prstGeom>
          <a:ln w="19050">
            <a:solidFill>
              <a:srgbClr val="005D28"/>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36506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C3F0-EEFE-4C94-835A-5313B9528430}"/>
              </a:ext>
            </a:extLst>
          </p:cNvPr>
          <p:cNvSpPr>
            <a:spLocks noGrp="1"/>
          </p:cNvSpPr>
          <p:nvPr>
            <p:ph type="title"/>
          </p:nvPr>
        </p:nvSpPr>
        <p:spPr>
          <a:xfrm>
            <a:off x="840699" y="687480"/>
            <a:ext cx="5605629" cy="994172"/>
          </a:xfrm>
        </p:spPr>
        <p:txBody>
          <a:bodyPr>
            <a:noAutofit/>
          </a:bodyPr>
          <a:lstStyle/>
          <a:p>
            <a:r>
              <a:rPr lang="en-ZA" sz="3200" b="1" dirty="0"/>
              <a:t>Appropriate tests for patients with severe disease who require admission</a:t>
            </a:r>
          </a:p>
        </p:txBody>
      </p:sp>
      <p:sp>
        <p:nvSpPr>
          <p:cNvPr id="3" name="Content Placeholder 2">
            <a:extLst>
              <a:ext uri="{FF2B5EF4-FFF2-40B4-BE49-F238E27FC236}">
                <a16:creationId xmlns:a16="http://schemas.microsoft.com/office/drawing/2014/main" id="{7F43537D-1DA8-4DD3-AF07-2532127A184F}"/>
              </a:ext>
            </a:extLst>
          </p:cNvPr>
          <p:cNvSpPr>
            <a:spLocks noGrp="1"/>
          </p:cNvSpPr>
          <p:nvPr>
            <p:ph idx="1"/>
          </p:nvPr>
        </p:nvSpPr>
        <p:spPr>
          <a:xfrm>
            <a:off x="852321" y="1923068"/>
            <a:ext cx="5033221" cy="4656841"/>
          </a:xfrm>
        </p:spPr>
        <p:txBody>
          <a:bodyPr anchor="ctr">
            <a:noAutofit/>
          </a:bodyPr>
          <a:lstStyle/>
          <a:p>
            <a:r>
              <a:rPr lang="en-ZA" sz="1800" dirty="0"/>
              <a:t>HIV test (if status unknown)</a:t>
            </a:r>
          </a:p>
          <a:p>
            <a:r>
              <a:rPr lang="en-ZA" sz="1800" dirty="0"/>
              <a:t>Full blood count + differential count</a:t>
            </a:r>
          </a:p>
          <a:p>
            <a:r>
              <a:rPr lang="en-ZA" sz="1800" dirty="0"/>
              <a:t>Blood culture</a:t>
            </a:r>
          </a:p>
          <a:p>
            <a:r>
              <a:rPr lang="en-ZA" sz="1800" dirty="0"/>
              <a:t>Nasopharyngeal and/or oropharyngeal swabs for detection of viral and atypical pathogens</a:t>
            </a:r>
          </a:p>
          <a:p>
            <a:r>
              <a:rPr lang="en-ZA" sz="1800" dirty="0"/>
              <a:t>Chest radiography</a:t>
            </a:r>
          </a:p>
          <a:p>
            <a:r>
              <a:rPr lang="en-ZA" sz="1800" dirty="0"/>
              <a:t>Sputum for MCS and Mycobacterium tuberculosis detection (GeneXpert MTB/RIF Ultra)</a:t>
            </a:r>
          </a:p>
          <a:p>
            <a:r>
              <a:rPr lang="en-ZA" sz="1800" dirty="0"/>
              <a:t>Urine for lipoarabinomannan (LAM) if HIV positive</a:t>
            </a:r>
          </a:p>
          <a:p>
            <a:r>
              <a:rPr lang="en-ZA" sz="1800" dirty="0"/>
              <a:t>Beta-D-glucan and expectorated sputum/tracheal aspirate for PJP if HIV+ and clinically suspicious of PJP (Do not induce sputum though)</a:t>
            </a:r>
          </a:p>
        </p:txBody>
      </p:sp>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Graphic 15" descr="Eye dropper">
            <a:extLst>
              <a:ext uri="{FF2B5EF4-FFF2-40B4-BE49-F238E27FC236}">
                <a16:creationId xmlns:a16="http://schemas.microsoft.com/office/drawing/2014/main" id="{D31F092A-0CE6-4166-A28C-378178B435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624964" y="2865141"/>
            <a:ext cx="1143455" cy="1143455"/>
          </a:xfrm>
          <a:prstGeom prst="rect">
            <a:avLst/>
          </a:prstGeom>
        </p:spPr>
      </p:pic>
    </p:spTree>
    <p:extLst>
      <p:ext uri="{BB962C8B-B14F-4D97-AF65-F5344CB8AC3E}">
        <p14:creationId xmlns:p14="http://schemas.microsoft.com/office/powerpoint/2010/main" val="636899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65665"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6288A4-03B8-4EE4-87D3-71DB91D3947A}"/>
              </a:ext>
            </a:extLst>
          </p:cNvPr>
          <p:cNvSpPr>
            <a:spLocks noGrp="1"/>
          </p:cNvSpPr>
          <p:nvPr>
            <p:ph type="title"/>
          </p:nvPr>
        </p:nvSpPr>
        <p:spPr>
          <a:xfrm>
            <a:off x="445770" y="1209086"/>
            <a:ext cx="2907636" cy="4064925"/>
          </a:xfrm>
        </p:spPr>
        <p:txBody>
          <a:bodyPr anchor="ctr">
            <a:normAutofit/>
          </a:bodyPr>
          <a:lstStyle/>
          <a:p>
            <a:r>
              <a:rPr lang="en-ZA" b="1" dirty="0"/>
              <a:t>For patients with mild disease who do not require admission</a:t>
            </a:r>
          </a:p>
        </p:txBody>
      </p:sp>
      <p:grpSp>
        <p:nvGrpSpPr>
          <p:cNvPr id="22" name="Group 21" hidden="1">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569464"/>
            <a:ext cx="181579" cy="1340860"/>
            <a:chOff x="56167" y="2761488"/>
            <a:chExt cx="242107" cy="1340860"/>
          </a:xfrm>
        </p:grpSpPr>
        <p:sp>
          <p:nvSpPr>
            <p:cNvPr id="23"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hidden="1">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9144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a:extLst>
              <a:ext uri="{FF2B5EF4-FFF2-40B4-BE49-F238E27FC236}">
                <a16:creationId xmlns:a16="http://schemas.microsoft.com/office/drawing/2014/main" id="{22417AD7-40E4-45EE-B26A-84D4CE7C3E0D}"/>
              </a:ext>
            </a:extLst>
          </p:cNvPr>
          <p:cNvGraphicFramePr>
            <a:graphicFrameLocks noGrp="1"/>
          </p:cNvGraphicFramePr>
          <p:nvPr>
            <p:ph idx="1"/>
            <p:extLst>
              <p:ext uri="{D42A27DB-BD31-4B8C-83A1-F6EECF244321}">
                <p14:modId xmlns:p14="http://schemas.microsoft.com/office/powerpoint/2010/main" val="2465218844"/>
              </p:ext>
            </p:extLst>
          </p:nvPr>
        </p:nvGraphicFramePr>
        <p:xfrm>
          <a:off x="4210812" y="457200"/>
          <a:ext cx="4588002"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0354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2E768E-BFC0-4798-8F01-9C746E62BA88}"/>
              </a:ext>
            </a:extLst>
          </p:cNvPr>
          <p:cNvSpPr>
            <a:spLocks noGrp="1"/>
          </p:cNvSpPr>
          <p:nvPr>
            <p:ph idx="1"/>
          </p:nvPr>
        </p:nvSpPr>
        <p:spPr/>
        <p:txBody>
          <a:bodyPr>
            <a:normAutofit lnSpcReduction="10000"/>
          </a:bodyPr>
          <a:lstStyle/>
          <a:p>
            <a:r>
              <a:rPr lang="en-ZA"/>
              <a:t>Collect appropriate samples</a:t>
            </a:r>
          </a:p>
          <a:p>
            <a:r>
              <a:rPr lang="en-ZA"/>
              <a:t>Lower respiratory tract samples are preferred because the lower respiratory tract is the primary site of infection</a:t>
            </a:r>
          </a:p>
          <a:p>
            <a:r>
              <a:rPr lang="en-ZA"/>
              <a:t>Take combined nasopharyngeal and oropharyngeal swabs in ambulatory patients and sputum (if produced) and/or tracheal aspirate or bronchoalveolar lavage in patients with more severe respiratory disease</a:t>
            </a:r>
          </a:p>
          <a:p>
            <a:r>
              <a:rPr lang="en-ZA"/>
              <a:t>Use universal/viral transport medium for swabs, if available; sterile container for sputum and aspirates</a:t>
            </a:r>
          </a:p>
        </p:txBody>
      </p:sp>
      <p:sp>
        <p:nvSpPr>
          <p:cNvPr id="4" name="Rectangle 3">
            <a:extLst>
              <a:ext uri="{FF2B5EF4-FFF2-40B4-BE49-F238E27FC236}">
                <a16:creationId xmlns:a16="http://schemas.microsoft.com/office/drawing/2014/main" id="{37D6183D-BC42-4742-AABF-091B25D775F3}"/>
              </a:ext>
            </a:extLst>
          </p:cNvPr>
          <p:cNvSpPr/>
          <p:nvPr/>
        </p:nvSpPr>
        <p:spPr>
          <a:xfrm>
            <a:off x="0" y="704088"/>
            <a:ext cx="9144000" cy="694944"/>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1">
            <a:extLst>
              <a:ext uri="{FF2B5EF4-FFF2-40B4-BE49-F238E27FC236}">
                <a16:creationId xmlns:a16="http://schemas.microsoft.com/office/drawing/2014/main" id="{0872DAA4-F4BA-4E2C-B7D4-3702DE8D9B1B}"/>
              </a:ext>
            </a:extLst>
          </p:cNvPr>
          <p:cNvSpPr txBox="1">
            <a:spLocks/>
          </p:cNvSpPr>
          <p:nvPr/>
        </p:nvSpPr>
        <p:spPr>
          <a:xfrm>
            <a:off x="628650" y="38877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solidFill>
                  <a:schemeClr val="bg1"/>
                </a:solidFill>
                <a:latin typeface="+mn-lt"/>
              </a:rPr>
              <a:t>Specimen collection for SARS-CoV-2 testing</a:t>
            </a:r>
            <a:endParaRPr lang="en-ZA" sz="3200" b="1">
              <a:solidFill>
                <a:schemeClr val="bg1"/>
              </a:solidFill>
              <a:latin typeface="+mn-lt"/>
            </a:endParaRPr>
          </a:p>
        </p:txBody>
      </p:sp>
    </p:spTree>
    <p:extLst>
      <p:ext uri="{BB962C8B-B14F-4D97-AF65-F5344CB8AC3E}">
        <p14:creationId xmlns:p14="http://schemas.microsoft.com/office/powerpoint/2010/main" val="3383997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hidden="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7F9585-658C-464A-8F4B-8A1E7EA9A2F0}"/>
              </a:ext>
            </a:extLst>
          </p:cNvPr>
          <p:cNvSpPr>
            <a:spLocks noGrp="1"/>
          </p:cNvSpPr>
          <p:nvPr>
            <p:ph type="title"/>
          </p:nvPr>
        </p:nvSpPr>
        <p:spPr>
          <a:xfrm>
            <a:off x="409763" y="433545"/>
            <a:ext cx="8354890" cy="930447"/>
          </a:xfrm>
        </p:spPr>
        <p:txBody>
          <a:bodyPr vert="horz" lIns="91440" tIns="45720" rIns="91440" bIns="45720" rtlCol="0" anchor="b">
            <a:normAutofit fontScale="90000"/>
          </a:bodyPr>
          <a:lstStyle/>
          <a:p>
            <a:pPr algn="ctr"/>
            <a:r>
              <a:rPr lang="en-US" sz="4700" b="1"/>
              <a:t>How to collect nasopharyngeal and oropharyngeal swabs </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A55A6CB7-3F6D-4DEA-8A8A-FB1F615A224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8675" y="2788861"/>
            <a:ext cx="4091938" cy="3273550"/>
          </a:xfrm>
          <a:prstGeom prst="rect">
            <a:avLst/>
          </a:prstGeom>
        </p:spPr>
      </p:pic>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E5BB7E27-7706-4942-8D42-0F7D5931FDB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4833804" y="2875821"/>
            <a:ext cx="4091938" cy="3099629"/>
          </a:xfrm>
          <a:prstGeom prst="rect">
            <a:avLst/>
          </a:prstGeom>
        </p:spPr>
      </p:pic>
      <p:sp>
        <p:nvSpPr>
          <p:cNvPr id="12" name="Rectangle 11">
            <a:extLst>
              <a:ext uri="{FF2B5EF4-FFF2-40B4-BE49-F238E27FC236}">
                <a16:creationId xmlns:a16="http://schemas.microsoft.com/office/drawing/2014/main" id="{40D9472D-E389-480B-A3A0-879FBD7ACFCA}"/>
              </a:ext>
            </a:extLst>
          </p:cNvPr>
          <p:cNvSpPr/>
          <p:nvPr/>
        </p:nvSpPr>
        <p:spPr>
          <a:xfrm>
            <a:off x="6210730" y="6239789"/>
            <a:ext cx="2282676" cy="369332"/>
          </a:xfrm>
          <a:prstGeom prst="rect">
            <a:avLst/>
          </a:prstGeom>
        </p:spPr>
        <p:txBody>
          <a:bodyPr wrap="none">
            <a:spAutoFit/>
          </a:bodyPr>
          <a:lstStyle/>
          <a:p>
            <a:r>
              <a:rPr lang="en-US" b="1"/>
              <a:t>Nasopharyngeal swab</a:t>
            </a:r>
            <a:endParaRPr lang="en-ZA"/>
          </a:p>
        </p:txBody>
      </p:sp>
      <p:sp>
        <p:nvSpPr>
          <p:cNvPr id="16" name="Rectangle 15">
            <a:extLst>
              <a:ext uri="{FF2B5EF4-FFF2-40B4-BE49-F238E27FC236}">
                <a16:creationId xmlns:a16="http://schemas.microsoft.com/office/drawing/2014/main" id="{0184F605-6875-4B3A-A528-C51D98C94D67}"/>
              </a:ext>
            </a:extLst>
          </p:cNvPr>
          <p:cNvSpPr/>
          <p:nvPr/>
        </p:nvSpPr>
        <p:spPr>
          <a:xfrm>
            <a:off x="1153306" y="6239789"/>
            <a:ext cx="2159630" cy="369332"/>
          </a:xfrm>
          <a:prstGeom prst="rect">
            <a:avLst/>
          </a:prstGeom>
        </p:spPr>
        <p:txBody>
          <a:bodyPr wrap="none">
            <a:spAutoFit/>
          </a:bodyPr>
          <a:lstStyle/>
          <a:p>
            <a:r>
              <a:rPr lang="en-US" b="1"/>
              <a:t>Oropharyngeal swab</a:t>
            </a:r>
            <a:endParaRPr lang="en-ZA"/>
          </a:p>
        </p:txBody>
      </p:sp>
    </p:spTree>
    <p:extLst>
      <p:ext uri="{BB962C8B-B14F-4D97-AF65-F5344CB8AC3E}">
        <p14:creationId xmlns:p14="http://schemas.microsoft.com/office/powerpoint/2010/main" val="763295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861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8A497F7-1A67-4BE1-B3D8-3E68C57BC1FA}"/>
              </a:ext>
            </a:extLst>
          </p:cNvPr>
          <p:cNvSpPr>
            <a:spLocks noGrp="1"/>
          </p:cNvSpPr>
          <p:nvPr>
            <p:ph type="title"/>
          </p:nvPr>
        </p:nvSpPr>
        <p:spPr>
          <a:xfrm>
            <a:off x="628650" y="624568"/>
            <a:ext cx="2824842" cy="5412920"/>
          </a:xfrm>
        </p:spPr>
        <p:txBody>
          <a:bodyPr vert="horz" lIns="91440" tIns="45720" rIns="91440" bIns="45720" rtlCol="0" anchor="ctr">
            <a:normAutofit/>
          </a:bodyPr>
          <a:lstStyle/>
          <a:p>
            <a:r>
              <a:rPr lang="en-US" b="1" kern="1200">
                <a:solidFill>
                  <a:srgbClr val="FFFFFF"/>
                </a:solidFill>
                <a:latin typeface="+mj-lt"/>
                <a:ea typeface="+mj-ea"/>
                <a:cs typeface="+mj-cs"/>
              </a:rPr>
              <a:t>Step 1: Equipment and materials </a:t>
            </a:r>
            <a:endParaRPr lang="en-US" kern="1200">
              <a:solidFill>
                <a:srgbClr val="FFFFFF"/>
              </a:solidFill>
              <a:latin typeface="+mj-lt"/>
              <a:ea typeface="+mj-ea"/>
              <a:cs typeface="+mj-cs"/>
            </a:endParaRPr>
          </a:p>
        </p:txBody>
      </p:sp>
      <p:sp>
        <p:nvSpPr>
          <p:cNvPr id="5" name="Content Placeholder 4">
            <a:extLst>
              <a:ext uri="{FF2B5EF4-FFF2-40B4-BE49-F238E27FC236}">
                <a16:creationId xmlns:a16="http://schemas.microsoft.com/office/drawing/2014/main" id="{D530F195-E68F-47D0-A324-64ED0FD2634B}"/>
              </a:ext>
            </a:extLst>
          </p:cNvPr>
          <p:cNvSpPr>
            <a:spLocks noGrp="1"/>
          </p:cNvSpPr>
          <p:nvPr>
            <p:ph idx="1"/>
          </p:nvPr>
        </p:nvSpPr>
        <p:spPr>
          <a:xfrm>
            <a:off x="4200525" y="624568"/>
            <a:ext cx="4314823" cy="5412920"/>
          </a:xfrm>
        </p:spPr>
        <p:txBody>
          <a:bodyPr vert="horz" lIns="91440" tIns="45720" rIns="91440" bIns="45720" rtlCol="0" anchor="ctr">
            <a:normAutofit/>
          </a:bodyPr>
          <a:lstStyle/>
          <a:p>
            <a:pPr lvl="0"/>
            <a:r>
              <a:rPr lang="en-US" sz="1800"/>
              <a:t>Complete specimen submission form </a:t>
            </a:r>
            <a:r>
              <a:rPr lang="en-US" sz="1800" b="1"/>
              <a:t>and </a:t>
            </a:r>
            <a:r>
              <a:rPr lang="en-US" sz="1800"/>
              <a:t>person under investigation (PUI) form </a:t>
            </a:r>
            <a:r>
              <a:rPr lang="en-US" sz="1800" b="1"/>
              <a:t>and </a:t>
            </a:r>
            <a:r>
              <a:rPr lang="en-US" sz="1800"/>
              <a:t>contact line list found here </a:t>
            </a:r>
          </a:p>
          <a:p>
            <a:pPr lvl="0"/>
            <a:r>
              <a:rPr lang="en-US" sz="1800"/>
              <a:t>Nasopharyngeal (NP) and oropharyngeal (OP) flocked swabs </a:t>
            </a:r>
          </a:p>
          <a:p>
            <a:pPr lvl="0"/>
            <a:r>
              <a:rPr lang="en-US" sz="1800"/>
              <a:t>Tube containing universal transport medium (UTM), if UTM unavailable may use gel or send dry in sterile tube </a:t>
            </a:r>
          </a:p>
          <a:p>
            <a:pPr lvl="0"/>
            <a:r>
              <a:rPr lang="en-US" sz="1800"/>
              <a:t>Tongue depressor </a:t>
            </a:r>
          </a:p>
          <a:p>
            <a:pPr lvl="0"/>
            <a:r>
              <a:rPr lang="en-US" sz="1800"/>
              <a:t>Gloves, N95 respiratory (or surgical mask if unavailable) and eye protection </a:t>
            </a:r>
          </a:p>
          <a:p>
            <a:pPr lvl="0"/>
            <a:r>
              <a:rPr lang="en-US" sz="1800"/>
              <a:t>Tissue for the patient to use after sample collection </a:t>
            </a:r>
          </a:p>
          <a:p>
            <a:pPr lvl="0"/>
            <a:r>
              <a:rPr lang="en-US" sz="1800"/>
              <a:t>Biohazard bag for disposal of non-sharp materials </a:t>
            </a:r>
          </a:p>
          <a:p>
            <a:pPr lvl="0"/>
            <a:r>
              <a:rPr lang="en-US" sz="1800"/>
              <a:t>Cooler box and cooled ice packs </a:t>
            </a:r>
          </a:p>
          <a:p>
            <a:pPr lvl="0"/>
            <a:r>
              <a:rPr lang="en-US" sz="1800"/>
              <a:t>Ziploc plastic specimen bag </a:t>
            </a:r>
          </a:p>
        </p:txBody>
      </p:sp>
    </p:spTree>
    <p:extLst>
      <p:ext uri="{BB962C8B-B14F-4D97-AF65-F5344CB8AC3E}">
        <p14:creationId xmlns:p14="http://schemas.microsoft.com/office/powerpoint/2010/main" val="2877373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9306FA-E93C-417B-AC72-798CFC903C38}"/>
              </a:ext>
            </a:extLst>
          </p:cNvPr>
          <p:cNvSpPr>
            <a:spLocks noGrp="1"/>
          </p:cNvSpPr>
          <p:nvPr>
            <p:ph type="title"/>
          </p:nvPr>
        </p:nvSpPr>
        <p:spPr>
          <a:xfrm>
            <a:off x="393555" y="620392"/>
            <a:ext cx="2856201" cy="5504688"/>
          </a:xfrm>
        </p:spPr>
        <p:txBody>
          <a:bodyPr>
            <a:normAutofit/>
          </a:bodyPr>
          <a:lstStyle/>
          <a:p>
            <a:r>
              <a:rPr lang="en-ZA" sz="5200" b="1">
                <a:solidFill>
                  <a:schemeClr val="bg1"/>
                </a:solidFill>
              </a:rPr>
              <a:t>Step 2: Record keeping </a:t>
            </a:r>
            <a:br>
              <a:rPr lang="en-ZA" sz="5200">
                <a:solidFill>
                  <a:schemeClr val="bg1"/>
                </a:solidFill>
              </a:rPr>
            </a:br>
            <a:endParaRPr lang="en-ZA" sz="5200">
              <a:solidFill>
                <a:schemeClr val="bg1"/>
              </a:solidFill>
            </a:endParaRPr>
          </a:p>
        </p:txBody>
      </p:sp>
      <p:graphicFrame>
        <p:nvGraphicFramePr>
          <p:cNvPr id="5" name="Content Placeholder 2">
            <a:extLst>
              <a:ext uri="{FF2B5EF4-FFF2-40B4-BE49-F238E27FC236}">
                <a16:creationId xmlns:a16="http://schemas.microsoft.com/office/drawing/2014/main" id="{4E44AB65-158E-4D5A-B5D6-7B5137255E82}"/>
              </a:ext>
            </a:extLst>
          </p:cNvPr>
          <p:cNvGraphicFramePr>
            <a:graphicFrameLocks noGrp="1"/>
          </p:cNvGraphicFramePr>
          <p:nvPr>
            <p:ph idx="1"/>
            <p:extLst>
              <p:ext uri="{D42A27DB-BD31-4B8C-83A1-F6EECF244321}">
                <p14:modId xmlns:p14="http://schemas.microsoft.com/office/powerpoint/2010/main" val="102238928"/>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5612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9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9306FA-E93C-417B-AC72-798CFC903C38}"/>
              </a:ext>
            </a:extLst>
          </p:cNvPr>
          <p:cNvSpPr>
            <a:spLocks noGrp="1"/>
          </p:cNvSpPr>
          <p:nvPr>
            <p:ph type="title"/>
          </p:nvPr>
        </p:nvSpPr>
        <p:spPr>
          <a:xfrm>
            <a:off x="250357" y="2036763"/>
            <a:ext cx="2397759" cy="2743200"/>
          </a:xfrm>
        </p:spPr>
        <p:txBody>
          <a:bodyPr anchor="t">
            <a:normAutofit/>
          </a:bodyPr>
          <a:lstStyle/>
          <a:p>
            <a:pPr algn="ctr"/>
            <a:r>
              <a:rPr lang="en-US" sz="3200" b="1" dirty="0">
                <a:solidFill>
                  <a:schemeClr val="bg1"/>
                </a:solidFill>
              </a:rPr>
              <a:t>Step 3: Collection of nasopharyngeal swab (NPS) </a:t>
            </a:r>
            <a:endParaRPr lang="en-ZA" sz="3200" dirty="0">
              <a:solidFill>
                <a:schemeClr val="bg1"/>
              </a:solidFill>
            </a:endParaRPr>
          </a:p>
        </p:txBody>
      </p:sp>
      <p:sp>
        <p:nvSpPr>
          <p:cNvPr id="3" name="Content Placeholder 2">
            <a:extLst>
              <a:ext uri="{FF2B5EF4-FFF2-40B4-BE49-F238E27FC236}">
                <a16:creationId xmlns:a16="http://schemas.microsoft.com/office/drawing/2014/main" id="{0B979C07-F2E3-40A4-A0C8-7665650427E1}"/>
              </a:ext>
            </a:extLst>
          </p:cNvPr>
          <p:cNvSpPr>
            <a:spLocks noGrp="1"/>
          </p:cNvSpPr>
          <p:nvPr>
            <p:ph idx="1"/>
          </p:nvPr>
        </p:nvSpPr>
        <p:spPr>
          <a:xfrm>
            <a:off x="3248039" y="641615"/>
            <a:ext cx="5467349" cy="5533496"/>
          </a:xfrm>
        </p:spPr>
        <p:txBody>
          <a:bodyPr anchor="ctr">
            <a:noAutofit/>
          </a:bodyPr>
          <a:lstStyle/>
          <a:p>
            <a:r>
              <a:rPr lang="en-US" sz="2000"/>
              <a:t>Don gloves, respirator or mask, and eye protection.</a:t>
            </a:r>
          </a:p>
          <a:p>
            <a:r>
              <a:rPr lang="en-US" sz="2000"/>
              <a:t>Open a sterile flocked swab at the plastic shaft.</a:t>
            </a:r>
          </a:p>
          <a:p>
            <a:r>
              <a:rPr lang="en-US" sz="2000"/>
              <a:t>Ask the patient to tilt his/her head back. Estimate the distance from the patient’s nose to the ear. </a:t>
            </a:r>
          </a:p>
          <a:p>
            <a:r>
              <a:rPr lang="en-US" sz="2000"/>
              <a:t>Gently insert swab into the nostril and back (not upwards) to the nasopharynx until a slight resistance is met.</a:t>
            </a:r>
          </a:p>
          <a:p>
            <a:r>
              <a:rPr lang="en-US" sz="2000"/>
              <a:t>Rotate swab 2-3 times and hold in place for 2-3 seconds. </a:t>
            </a:r>
          </a:p>
          <a:p>
            <a:r>
              <a:rPr lang="en-US" sz="2000"/>
              <a:t>If resistance is met before fully inserted, remove and try the other nostril. </a:t>
            </a:r>
          </a:p>
          <a:p>
            <a:r>
              <a:rPr lang="en-US" sz="2000"/>
              <a:t>Slowly withdraw the swab and put it into the specimen container. </a:t>
            </a:r>
          </a:p>
          <a:p>
            <a:r>
              <a:rPr lang="en-US" sz="2000"/>
              <a:t>Break plastic shaft at the break point line and close the tube. </a:t>
            </a:r>
            <a:endParaRPr lang="en-ZA" sz="2000"/>
          </a:p>
        </p:txBody>
      </p:sp>
    </p:spTree>
    <p:extLst>
      <p:ext uri="{BB962C8B-B14F-4D97-AF65-F5344CB8AC3E}">
        <p14:creationId xmlns:p14="http://schemas.microsoft.com/office/powerpoint/2010/main" val="3382076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98475" cy="6858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917429-6932-4A02-BB61-9F98BF0EDA64}"/>
              </a:ext>
            </a:extLst>
          </p:cNvPr>
          <p:cNvSpPr>
            <a:spLocks noGrp="1"/>
          </p:cNvSpPr>
          <p:nvPr>
            <p:ph type="title"/>
          </p:nvPr>
        </p:nvSpPr>
        <p:spPr>
          <a:xfrm>
            <a:off x="90100" y="2057400"/>
            <a:ext cx="2643673" cy="2743200"/>
          </a:xfrm>
        </p:spPr>
        <p:txBody>
          <a:bodyPr anchor="t">
            <a:noAutofit/>
          </a:bodyPr>
          <a:lstStyle/>
          <a:p>
            <a:pPr algn="ctr"/>
            <a:r>
              <a:rPr lang="en-US" sz="3200" b="1" dirty="0">
                <a:solidFill>
                  <a:schemeClr val="bg1"/>
                </a:solidFill>
              </a:rPr>
              <a:t>Step 4: Collection of oropharyngeal swab (OPS) </a:t>
            </a:r>
            <a:endParaRPr lang="en-ZA" sz="3200" dirty="0">
              <a:solidFill>
                <a:schemeClr val="bg1"/>
              </a:solidFill>
            </a:endParaRPr>
          </a:p>
        </p:txBody>
      </p:sp>
      <p:sp>
        <p:nvSpPr>
          <p:cNvPr id="3" name="Content Placeholder 2">
            <a:extLst>
              <a:ext uri="{FF2B5EF4-FFF2-40B4-BE49-F238E27FC236}">
                <a16:creationId xmlns:a16="http://schemas.microsoft.com/office/drawing/2014/main" id="{A82CEC19-0191-422E-BEFB-CC1F1B36A56A}"/>
              </a:ext>
            </a:extLst>
          </p:cNvPr>
          <p:cNvSpPr>
            <a:spLocks noGrp="1"/>
          </p:cNvSpPr>
          <p:nvPr>
            <p:ph idx="1"/>
          </p:nvPr>
        </p:nvSpPr>
        <p:spPr>
          <a:xfrm>
            <a:off x="3248039" y="641615"/>
            <a:ext cx="5467349" cy="5533496"/>
          </a:xfrm>
        </p:spPr>
        <p:txBody>
          <a:bodyPr anchor="ctr">
            <a:normAutofit/>
          </a:bodyPr>
          <a:lstStyle/>
          <a:p>
            <a:pPr>
              <a:spcBef>
                <a:spcPts val="0"/>
              </a:spcBef>
              <a:spcAft>
                <a:spcPts val="600"/>
              </a:spcAft>
            </a:pPr>
            <a:r>
              <a:rPr lang="en-US" sz="1800"/>
              <a:t>Wearing gloves, respirator or mask, and eye protection, and holding the UTM with the nasopharyngeal swab in, open a second flocked swab for OPS collection. </a:t>
            </a:r>
          </a:p>
          <a:p>
            <a:pPr>
              <a:spcBef>
                <a:spcPts val="0"/>
              </a:spcBef>
              <a:spcAft>
                <a:spcPts val="600"/>
              </a:spcAft>
            </a:pPr>
            <a:r>
              <a:rPr lang="en-US" sz="1800"/>
              <a:t>Ask the patient to tilt their head back and mouth open. </a:t>
            </a:r>
          </a:p>
          <a:p>
            <a:pPr>
              <a:spcBef>
                <a:spcPts val="0"/>
              </a:spcBef>
              <a:spcAft>
                <a:spcPts val="600"/>
              </a:spcAft>
            </a:pPr>
            <a:r>
              <a:rPr lang="en-US" sz="1800"/>
              <a:t>Hold the tongue down with a tongue depressor. </a:t>
            </a:r>
          </a:p>
          <a:p>
            <a:pPr>
              <a:spcBef>
                <a:spcPts val="0"/>
              </a:spcBef>
              <a:spcAft>
                <a:spcPts val="600"/>
              </a:spcAft>
            </a:pPr>
            <a:r>
              <a:rPr lang="en-US" sz="1800"/>
              <a:t>Have the patient say “</a:t>
            </a:r>
            <a:r>
              <a:rPr lang="en-US" sz="1800" err="1"/>
              <a:t>aahh</a:t>
            </a:r>
            <a:r>
              <a:rPr lang="en-US" sz="1800"/>
              <a:t>” to elevate the uvula. </a:t>
            </a:r>
          </a:p>
          <a:p>
            <a:pPr>
              <a:spcBef>
                <a:spcPts val="0"/>
              </a:spcBef>
              <a:spcAft>
                <a:spcPts val="600"/>
              </a:spcAft>
            </a:pPr>
            <a:r>
              <a:rPr lang="en-US" sz="1800"/>
              <a:t>Swab each tonsil first, then the posterior pharynx in a </a:t>
            </a:r>
            <a:r>
              <a:rPr lang="en-ZA" sz="1800"/>
              <a:t>figure-8 movement. </a:t>
            </a:r>
          </a:p>
          <a:p>
            <a:pPr>
              <a:spcBef>
                <a:spcPts val="0"/>
              </a:spcBef>
              <a:spcAft>
                <a:spcPts val="600"/>
              </a:spcAft>
            </a:pPr>
            <a:r>
              <a:rPr lang="en-US" sz="1800"/>
              <a:t>Avoid swabbing the soft palate or the tongue with the swab tip as this can induce the gag reflex. </a:t>
            </a:r>
          </a:p>
          <a:p>
            <a:pPr>
              <a:spcBef>
                <a:spcPts val="0"/>
              </a:spcBef>
              <a:spcAft>
                <a:spcPts val="600"/>
              </a:spcAft>
            </a:pPr>
            <a:r>
              <a:rPr lang="en-US" sz="1800"/>
              <a:t>Place the swab into the same UTM tube with the NPS already in and break off the shaft at the break point. </a:t>
            </a:r>
          </a:p>
          <a:p>
            <a:pPr>
              <a:spcBef>
                <a:spcPts val="0"/>
              </a:spcBef>
              <a:spcAft>
                <a:spcPts val="600"/>
              </a:spcAft>
            </a:pPr>
            <a:r>
              <a:rPr lang="en-US" sz="1800"/>
              <a:t>Tightly close the tube. </a:t>
            </a:r>
          </a:p>
          <a:p>
            <a:pPr>
              <a:spcBef>
                <a:spcPts val="0"/>
              </a:spcBef>
              <a:spcAft>
                <a:spcPts val="600"/>
              </a:spcAft>
            </a:pPr>
            <a:r>
              <a:rPr lang="en-US" sz="1800"/>
              <a:t>Place the closed tube with two swabs in the Ziploc bag. </a:t>
            </a:r>
          </a:p>
          <a:p>
            <a:pPr>
              <a:spcBef>
                <a:spcPts val="0"/>
              </a:spcBef>
              <a:spcAft>
                <a:spcPts val="600"/>
              </a:spcAft>
            </a:pPr>
            <a:r>
              <a:rPr lang="en-US" sz="1800"/>
              <a:t>Remove gloves, respiratory or mask, and eye protection and wash hands thoroughly.</a:t>
            </a:r>
            <a:endParaRPr lang="en-ZA" sz="1800"/>
          </a:p>
        </p:txBody>
      </p:sp>
    </p:spTree>
    <p:extLst>
      <p:ext uri="{BB962C8B-B14F-4D97-AF65-F5344CB8AC3E}">
        <p14:creationId xmlns:p14="http://schemas.microsoft.com/office/powerpoint/2010/main" val="436910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861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9306FA-E93C-417B-AC72-798CFC903C38}"/>
              </a:ext>
            </a:extLst>
          </p:cNvPr>
          <p:cNvSpPr>
            <a:spLocks noGrp="1"/>
          </p:cNvSpPr>
          <p:nvPr>
            <p:ph type="title"/>
          </p:nvPr>
        </p:nvSpPr>
        <p:spPr>
          <a:xfrm>
            <a:off x="254525" y="624568"/>
            <a:ext cx="3440782" cy="5412920"/>
          </a:xfrm>
        </p:spPr>
        <p:txBody>
          <a:bodyPr>
            <a:normAutofit/>
          </a:bodyPr>
          <a:lstStyle/>
          <a:p>
            <a:r>
              <a:rPr lang="en-US" b="1" dirty="0">
                <a:solidFill>
                  <a:srgbClr val="FFFFFF"/>
                </a:solidFill>
              </a:rPr>
              <a:t>Step 5: Transport of specimens </a:t>
            </a:r>
            <a:br>
              <a:rPr lang="en-US" dirty="0">
                <a:solidFill>
                  <a:srgbClr val="FFFFFF"/>
                </a:solidFill>
              </a:rPr>
            </a:br>
            <a:endParaRPr lang="en-ZA" dirty="0">
              <a:solidFill>
                <a:srgbClr val="FFFFFF"/>
              </a:solidFill>
            </a:endParaRPr>
          </a:p>
        </p:txBody>
      </p:sp>
      <p:sp>
        <p:nvSpPr>
          <p:cNvPr id="3" name="Content Placeholder 2">
            <a:extLst>
              <a:ext uri="{FF2B5EF4-FFF2-40B4-BE49-F238E27FC236}">
                <a16:creationId xmlns:a16="http://schemas.microsoft.com/office/drawing/2014/main" id="{0B979C07-F2E3-40A4-A0C8-7665650427E1}"/>
              </a:ext>
            </a:extLst>
          </p:cNvPr>
          <p:cNvSpPr>
            <a:spLocks noGrp="1"/>
          </p:cNvSpPr>
          <p:nvPr>
            <p:ph idx="1"/>
          </p:nvPr>
        </p:nvSpPr>
        <p:spPr>
          <a:xfrm>
            <a:off x="4200525" y="624568"/>
            <a:ext cx="4314823" cy="5412920"/>
          </a:xfrm>
        </p:spPr>
        <p:txBody>
          <a:bodyPr anchor="ctr">
            <a:normAutofit/>
          </a:bodyPr>
          <a:lstStyle/>
          <a:p>
            <a:r>
              <a:rPr lang="en-US" sz="1800"/>
              <a:t>Ensure the cooler box and ice packs stay at 2-8°C. </a:t>
            </a:r>
          </a:p>
          <a:p>
            <a:r>
              <a:rPr lang="en-US" sz="1800"/>
              <a:t>Transport to NHLS or private laboratory on the day of specimen collection. </a:t>
            </a:r>
          </a:p>
          <a:p>
            <a:r>
              <a:rPr lang="en-US" sz="1800"/>
              <a:t>Contact NHLS laboratories as below for shipping instructions or contact private laboratories directly. </a:t>
            </a:r>
          </a:p>
          <a:p>
            <a:r>
              <a:rPr lang="en-US" sz="1800"/>
              <a:t>If shipping to NICD (for reference testing), mark: </a:t>
            </a:r>
          </a:p>
          <a:p>
            <a:pPr lvl="1"/>
            <a:r>
              <a:rPr lang="en-ZA" sz="1800"/>
              <a:t>“Suspected COVID-19, NHLS/NICD, Centre for Respiratory Diseases and Meningitis (CRDM), Lower North Wing, SAVP building 1 </a:t>
            </a:r>
            <a:r>
              <a:rPr lang="en-ZA" sz="1800" err="1"/>
              <a:t>Modderfontein</a:t>
            </a:r>
            <a:r>
              <a:rPr lang="en-ZA" sz="1800"/>
              <a:t> Rd, Sandringham, Johannesburg, 2131”</a:t>
            </a:r>
          </a:p>
          <a:p>
            <a:pPr lvl="1"/>
            <a:r>
              <a:rPr lang="en-US" sz="1800"/>
              <a:t>NHLS laboratories use usual overnight regional courier service; private labs will ship via existing systems. </a:t>
            </a:r>
            <a:endParaRPr lang="en-ZA" sz="1800"/>
          </a:p>
        </p:txBody>
      </p:sp>
    </p:spTree>
    <p:extLst>
      <p:ext uri="{BB962C8B-B14F-4D97-AF65-F5344CB8AC3E}">
        <p14:creationId xmlns:p14="http://schemas.microsoft.com/office/powerpoint/2010/main" val="1291958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A9306FA-E93C-417B-AC72-798CFC903C38}"/>
              </a:ext>
            </a:extLst>
          </p:cNvPr>
          <p:cNvSpPr>
            <a:spLocks noGrp="1"/>
          </p:cNvSpPr>
          <p:nvPr>
            <p:ph type="title"/>
          </p:nvPr>
        </p:nvSpPr>
        <p:spPr>
          <a:xfrm>
            <a:off x="628650" y="1412488"/>
            <a:ext cx="2174391" cy="4363844"/>
          </a:xfrm>
        </p:spPr>
        <p:txBody>
          <a:bodyPr anchor="t">
            <a:normAutofit/>
          </a:bodyPr>
          <a:lstStyle/>
          <a:p>
            <a:r>
              <a:rPr lang="en-US" sz="3500" b="1">
                <a:solidFill>
                  <a:srgbClr val="FFFFFF"/>
                </a:solidFill>
              </a:rPr>
              <a:t>Step 6: NHLS laboratory contact details </a:t>
            </a:r>
            <a:br>
              <a:rPr lang="en-US" sz="3500">
                <a:solidFill>
                  <a:srgbClr val="FFFFFF"/>
                </a:solidFill>
              </a:rPr>
            </a:br>
            <a:endParaRPr lang="en-ZA" sz="3500">
              <a:solidFill>
                <a:srgbClr val="FFFFFF"/>
              </a:solidFill>
            </a:endParaRPr>
          </a:p>
        </p:txBody>
      </p:sp>
      <p:sp>
        <p:nvSpPr>
          <p:cNvPr id="3" name="Content Placeholder 2">
            <a:extLst>
              <a:ext uri="{FF2B5EF4-FFF2-40B4-BE49-F238E27FC236}">
                <a16:creationId xmlns:a16="http://schemas.microsoft.com/office/drawing/2014/main" id="{0B979C07-F2E3-40A4-A0C8-7665650427E1}"/>
              </a:ext>
            </a:extLst>
          </p:cNvPr>
          <p:cNvSpPr>
            <a:spLocks noGrp="1"/>
          </p:cNvSpPr>
          <p:nvPr>
            <p:ph sz="half" idx="1"/>
          </p:nvPr>
        </p:nvSpPr>
        <p:spPr>
          <a:xfrm>
            <a:off x="3251778" y="904973"/>
            <a:ext cx="2811756" cy="5220152"/>
          </a:xfrm>
        </p:spPr>
        <p:txBody>
          <a:bodyPr>
            <a:normAutofit/>
          </a:bodyPr>
          <a:lstStyle/>
          <a:p>
            <a:pPr marL="0" indent="0">
              <a:buNone/>
            </a:pPr>
            <a:r>
              <a:rPr lang="en-ZA" sz="1600" b="1">
                <a:solidFill>
                  <a:schemeClr val="accent2"/>
                </a:solidFill>
              </a:rPr>
              <a:t>Eastern Cape Province: </a:t>
            </a:r>
          </a:p>
          <a:p>
            <a:pPr marL="0" indent="0">
              <a:buNone/>
            </a:pPr>
            <a:r>
              <a:rPr lang="en-ZA" sz="1400" b="1"/>
              <a:t>Dora </a:t>
            </a:r>
            <a:r>
              <a:rPr lang="en-ZA" sz="1400" b="1" err="1"/>
              <a:t>Nginza</a:t>
            </a:r>
            <a:r>
              <a:rPr lang="en-ZA" sz="1400" b="1"/>
              <a:t> Virology Lab </a:t>
            </a:r>
            <a:br>
              <a:rPr lang="en-ZA" sz="1400" b="1"/>
            </a:br>
            <a:r>
              <a:rPr lang="en-ZA" sz="1400"/>
              <a:t>Dr Howard Newman</a:t>
            </a:r>
            <a:br>
              <a:rPr lang="en-ZA" sz="1400"/>
            </a:br>
            <a:r>
              <a:rPr lang="en-ZA" sz="1400"/>
              <a:t>0413956152 </a:t>
            </a:r>
          </a:p>
          <a:p>
            <a:pPr marL="0" indent="0">
              <a:buNone/>
            </a:pPr>
            <a:r>
              <a:rPr lang="en-ZA" sz="1600" b="1">
                <a:solidFill>
                  <a:schemeClr val="accent2"/>
                </a:solidFill>
              </a:rPr>
              <a:t>Free State Province: </a:t>
            </a:r>
            <a:endParaRPr lang="en-ZA" sz="1600">
              <a:solidFill>
                <a:schemeClr val="accent2"/>
              </a:solidFill>
            </a:endParaRPr>
          </a:p>
          <a:p>
            <a:pPr marL="0" indent="0">
              <a:buNone/>
            </a:pPr>
            <a:r>
              <a:rPr lang="en-ZA" sz="1400" b="1" err="1"/>
              <a:t>Universitas</a:t>
            </a:r>
            <a:r>
              <a:rPr lang="en-ZA" sz="1400" b="1"/>
              <a:t> Virology </a:t>
            </a:r>
            <a:br>
              <a:rPr lang="en-ZA" sz="1400" b="1"/>
            </a:br>
            <a:r>
              <a:rPr lang="en-ZA" sz="1400"/>
              <a:t>051 405 3162 </a:t>
            </a:r>
            <a:br>
              <a:rPr lang="en-ZA" sz="1400"/>
            </a:br>
            <a:r>
              <a:rPr lang="en-US" sz="1400"/>
              <a:t>After hours ask for virologist on call 051 405 3033 </a:t>
            </a:r>
          </a:p>
          <a:p>
            <a:pPr marL="0" indent="0">
              <a:buNone/>
            </a:pPr>
            <a:r>
              <a:rPr lang="en-ZA" sz="1600" b="1">
                <a:solidFill>
                  <a:schemeClr val="accent2"/>
                </a:solidFill>
              </a:rPr>
              <a:t>Gauteng Province: </a:t>
            </a:r>
            <a:endParaRPr lang="en-ZA" sz="1600">
              <a:solidFill>
                <a:schemeClr val="accent2"/>
              </a:solidFill>
            </a:endParaRPr>
          </a:p>
          <a:p>
            <a:pPr marL="0" indent="0">
              <a:buNone/>
            </a:pPr>
            <a:r>
              <a:rPr lang="en-ZA" sz="1400" b="1"/>
              <a:t>Charlotte </a:t>
            </a:r>
            <a:r>
              <a:rPr lang="en-ZA" sz="1400" b="1" err="1"/>
              <a:t>Maxeke</a:t>
            </a:r>
            <a:r>
              <a:rPr lang="en-ZA" sz="1400" b="1"/>
              <a:t> Laboratory </a:t>
            </a:r>
            <a:br>
              <a:rPr lang="en-ZA" sz="1400" b="1"/>
            </a:br>
            <a:r>
              <a:rPr lang="en-ZA" sz="1400"/>
              <a:t>082 329 2914 </a:t>
            </a:r>
          </a:p>
          <a:p>
            <a:pPr marL="0" indent="0">
              <a:buNone/>
            </a:pPr>
            <a:r>
              <a:rPr lang="en-ZA" sz="1400" b="1"/>
              <a:t>Tshwane Virology Laboratory </a:t>
            </a:r>
            <a:br>
              <a:rPr lang="en-ZA" sz="1400" b="1"/>
            </a:br>
            <a:r>
              <a:rPr lang="pt-BR" sz="1400"/>
              <a:t>Prof Sim Mayaphi </a:t>
            </a:r>
            <a:br>
              <a:rPr lang="pt-BR" sz="1400"/>
            </a:br>
            <a:r>
              <a:rPr lang="pt-BR" sz="1400"/>
              <a:t>012 319 2351 </a:t>
            </a:r>
          </a:p>
          <a:p>
            <a:pPr marL="0" indent="0">
              <a:buNone/>
            </a:pPr>
            <a:r>
              <a:rPr lang="en-ZA" sz="1400" b="1"/>
              <a:t>DGM Virology Laboratory </a:t>
            </a:r>
            <a:br>
              <a:rPr lang="en-ZA" sz="1400" b="1"/>
            </a:br>
            <a:r>
              <a:rPr lang="it-IT" sz="1400"/>
              <a:t>Dr Temitayo Famoroti </a:t>
            </a:r>
            <a:br>
              <a:rPr lang="it-IT" sz="1400"/>
            </a:br>
            <a:r>
              <a:rPr lang="it-IT" sz="1400"/>
              <a:t>012 521 4398 </a:t>
            </a:r>
          </a:p>
        </p:txBody>
      </p:sp>
      <p:cxnSp>
        <p:nvCxnSpPr>
          <p:cNvPr id="20" name="Straight Connector 19">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1959C0CB-A998-4198-8C8A-897CA3095DED}"/>
              </a:ext>
            </a:extLst>
          </p:cNvPr>
          <p:cNvSpPr>
            <a:spLocks noGrp="1"/>
          </p:cNvSpPr>
          <p:nvPr>
            <p:ph sz="half" idx="2"/>
          </p:nvPr>
        </p:nvSpPr>
        <p:spPr>
          <a:xfrm>
            <a:off x="6131273" y="904973"/>
            <a:ext cx="2894012" cy="5220152"/>
          </a:xfrm>
        </p:spPr>
        <p:txBody>
          <a:bodyPr>
            <a:normAutofit/>
          </a:bodyPr>
          <a:lstStyle/>
          <a:p>
            <a:pPr marL="0" indent="0">
              <a:buNone/>
            </a:pPr>
            <a:r>
              <a:rPr lang="en-ZA" sz="1600" b="1">
                <a:solidFill>
                  <a:schemeClr val="accent2"/>
                </a:solidFill>
              </a:rPr>
              <a:t>KwaZulu Natal Province: </a:t>
            </a:r>
            <a:endParaRPr lang="en-ZA" sz="1600">
              <a:solidFill>
                <a:schemeClr val="accent2"/>
              </a:solidFill>
            </a:endParaRPr>
          </a:p>
          <a:p>
            <a:pPr marL="0" indent="0">
              <a:buNone/>
            </a:pPr>
            <a:r>
              <a:rPr lang="en-US" sz="1400" b="1" err="1"/>
              <a:t>Inkosi</a:t>
            </a:r>
            <a:r>
              <a:rPr lang="en-US" sz="1400" b="1"/>
              <a:t> Albert Luthuli Academic    Hospital Virology</a:t>
            </a:r>
            <a:br>
              <a:rPr lang="en-US" sz="1400" b="1"/>
            </a:br>
            <a:r>
              <a:rPr lang="en-ZA" sz="1400"/>
              <a:t>Dr </a:t>
            </a:r>
            <a:r>
              <a:rPr lang="en-ZA" sz="1400" err="1"/>
              <a:t>Khanyisile</a:t>
            </a:r>
            <a:r>
              <a:rPr lang="en-ZA" sz="1400"/>
              <a:t> Msomi </a:t>
            </a:r>
            <a:br>
              <a:rPr lang="en-ZA" sz="1400"/>
            </a:br>
            <a:r>
              <a:rPr lang="en-ZA" sz="1400"/>
              <a:t>031 240 2791/4 </a:t>
            </a:r>
          </a:p>
          <a:p>
            <a:pPr marL="0" indent="0">
              <a:buNone/>
            </a:pPr>
            <a:r>
              <a:rPr lang="en-ZA" sz="1600" b="1">
                <a:solidFill>
                  <a:schemeClr val="accent2"/>
                </a:solidFill>
              </a:rPr>
              <a:t>Northern Cape Province: </a:t>
            </a:r>
            <a:endParaRPr lang="en-ZA" sz="1600">
              <a:solidFill>
                <a:schemeClr val="accent2"/>
              </a:solidFill>
            </a:endParaRPr>
          </a:p>
          <a:p>
            <a:pPr marL="0" indent="0">
              <a:buNone/>
            </a:pPr>
            <a:r>
              <a:rPr lang="en-ZA" sz="1400" b="1" err="1"/>
              <a:t>Universitas</a:t>
            </a:r>
            <a:r>
              <a:rPr lang="en-ZA" sz="1400" b="1"/>
              <a:t> Virology </a:t>
            </a:r>
            <a:br>
              <a:rPr lang="en-ZA" sz="1400" b="1"/>
            </a:br>
            <a:r>
              <a:rPr lang="en-ZA" sz="1400"/>
              <a:t>051 405 3162 </a:t>
            </a:r>
            <a:br>
              <a:rPr lang="en-ZA" sz="1400"/>
            </a:br>
            <a:r>
              <a:rPr lang="en-US" sz="1400"/>
              <a:t>After hours ask for virologist on call 051 405 3033 </a:t>
            </a:r>
          </a:p>
          <a:p>
            <a:pPr marL="0" indent="0">
              <a:buNone/>
            </a:pPr>
            <a:r>
              <a:rPr lang="en-ZA" sz="1600" b="1">
                <a:solidFill>
                  <a:schemeClr val="accent2"/>
                </a:solidFill>
              </a:rPr>
              <a:t>Western Cape Province: </a:t>
            </a:r>
            <a:endParaRPr lang="en-ZA" sz="1600">
              <a:solidFill>
                <a:schemeClr val="accent2"/>
              </a:solidFill>
            </a:endParaRPr>
          </a:p>
          <a:p>
            <a:pPr marL="0" indent="0">
              <a:buNone/>
            </a:pPr>
            <a:r>
              <a:rPr lang="sv-SE" sz="1400" b="1"/>
              <a:t>Tygerberg Virology </a:t>
            </a:r>
            <a:br>
              <a:rPr lang="sv-SE" sz="1400" b="1"/>
            </a:br>
            <a:r>
              <a:rPr lang="sv-SE" sz="1400"/>
              <a:t>021 938 4330/4934 </a:t>
            </a:r>
          </a:p>
          <a:p>
            <a:pPr marL="0" indent="0">
              <a:buNone/>
            </a:pPr>
            <a:r>
              <a:rPr lang="en-ZA" sz="1400" b="1"/>
              <a:t>Groote Schuur Hospital Virology </a:t>
            </a:r>
            <a:br>
              <a:rPr lang="en-ZA" sz="1400" b="1"/>
            </a:br>
            <a:r>
              <a:rPr lang="en-ZA" sz="1400"/>
              <a:t>021 404 4129/3091 </a:t>
            </a:r>
          </a:p>
          <a:p>
            <a:endParaRPr lang="en-ZA" sz="1400"/>
          </a:p>
        </p:txBody>
      </p:sp>
    </p:spTree>
    <p:extLst>
      <p:ext uri="{BB962C8B-B14F-4D97-AF65-F5344CB8AC3E}">
        <p14:creationId xmlns:p14="http://schemas.microsoft.com/office/powerpoint/2010/main" val="982198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0" cy="6858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2464AF-CAA7-4CE3-B665-9ABA10515A01}"/>
              </a:ext>
            </a:extLst>
          </p:cNvPr>
          <p:cNvSpPr>
            <a:spLocks noGrp="1"/>
          </p:cNvSpPr>
          <p:nvPr>
            <p:ph type="title"/>
          </p:nvPr>
        </p:nvSpPr>
        <p:spPr>
          <a:xfrm>
            <a:off x="571500" y="559678"/>
            <a:ext cx="2675936" cy="4952492"/>
          </a:xfrm>
        </p:spPr>
        <p:txBody>
          <a:bodyPr>
            <a:normAutofit/>
          </a:bodyPr>
          <a:lstStyle/>
          <a:p>
            <a:r>
              <a:rPr lang="en-ZA" dirty="0">
                <a:solidFill>
                  <a:schemeClr val="bg1"/>
                </a:solidFill>
              </a:rPr>
              <a:t>What is New?</a:t>
            </a:r>
          </a:p>
        </p:txBody>
      </p:sp>
      <p:cxnSp>
        <p:nvCxnSpPr>
          <p:cNvPr id="20" name="Straight Connector 19" hidden="1">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322326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2">
            <a:extLst>
              <a:ext uri="{FF2B5EF4-FFF2-40B4-BE49-F238E27FC236}">
                <a16:creationId xmlns:a16="http://schemas.microsoft.com/office/drawing/2014/main" id="{594F1DE2-558A-47F1-BF65-20559573A49E}"/>
              </a:ext>
            </a:extLst>
          </p:cNvPr>
          <p:cNvGraphicFramePr>
            <a:graphicFrameLocks noGrp="1"/>
          </p:cNvGraphicFramePr>
          <p:nvPr>
            <p:ph idx="1"/>
            <p:extLst>
              <p:ext uri="{D42A27DB-BD31-4B8C-83A1-F6EECF244321}">
                <p14:modId xmlns:p14="http://schemas.microsoft.com/office/powerpoint/2010/main" val="3028131835"/>
              </p:ext>
            </p:extLst>
          </p:nvPr>
        </p:nvGraphicFramePr>
        <p:xfrm>
          <a:off x="3490720" y="0"/>
          <a:ext cx="5653279" cy="6857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277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45F47-8B82-4F90-AE48-0607DFE4394F}"/>
              </a:ext>
            </a:extLst>
          </p:cNvPr>
          <p:cNvSpPr>
            <a:spLocks noGrp="1"/>
          </p:cNvSpPr>
          <p:nvPr>
            <p:ph type="title"/>
          </p:nvPr>
        </p:nvSpPr>
        <p:spPr>
          <a:xfrm>
            <a:off x="628650" y="620392"/>
            <a:ext cx="2530602" cy="5504688"/>
          </a:xfrm>
        </p:spPr>
        <p:txBody>
          <a:bodyPr>
            <a:normAutofit/>
          </a:bodyPr>
          <a:lstStyle/>
          <a:p>
            <a:r>
              <a:rPr lang="en-US" sz="4100" b="1" dirty="0"/>
              <a:t>Empiric treatment of other pathogens</a:t>
            </a:r>
            <a:endParaRPr lang="en-ZA" sz="4100" b="1" dirty="0"/>
          </a:p>
        </p:txBody>
      </p:sp>
      <p:graphicFrame>
        <p:nvGraphicFramePr>
          <p:cNvPr id="5" name="Content Placeholder 2">
            <a:extLst>
              <a:ext uri="{FF2B5EF4-FFF2-40B4-BE49-F238E27FC236}">
                <a16:creationId xmlns:a16="http://schemas.microsoft.com/office/drawing/2014/main" id="{652F3A5C-BB58-4ACB-BA5E-EDC33311D132}"/>
              </a:ext>
            </a:extLst>
          </p:cNvPr>
          <p:cNvGraphicFramePr>
            <a:graphicFrameLocks noGrp="1"/>
          </p:cNvGraphicFramePr>
          <p:nvPr>
            <p:ph idx="1"/>
            <p:extLst>
              <p:ext uri="{D42A27DB-BD31-4B8C-83A1-F6EECF244321}">
                <p14:modId xmlns:p14="http://schemas.microsoft.com/office/powerpoint/2010/main" val="1566809996"/>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5599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C59C57-EDDE-4ED4-9437-9246F60602E0}"/>
              </a:ext>
            </a:extLst>
          </p:cNvPr>
          <p:cNvSpPr/>
          <p:nvPr/>
        </p:nvSpPr>
        <p:spPr>
          <a:xfrm>
            <a:off x="5540721" y="448322"/>
            <a:ext cx="3259088" cy="1508493"/>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1" name="Rectangle 7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8055"/>
            <a:ext cx="5401456" cy="1508760"/>
          </a:xfrm>
          <a:prstGeom prst="rect">
            <a:avLst/>
          </a:prstGeom>
          <a:solidFill>
            <a:srgbClr val="005D2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7FC16FC-50FE-42EC-BFEB-62DC82785C78}"/>
              </a:ext>
            </a:extLst>
          </p:cNvPr>
          <p:cNvSpPr>
            <a:spLocks noGrp="1"/>
          </p:cNvSpPr>
          <p:nvPr>
            <p:ph type="title"/>
          </p:nvPr>
        </p:nvSpPr>
        <p:spPr>
          <a:xfrm>
            <a:off x="582930" y="694944"/>
            <a:ext cx="8117187" cy="1042416"/>
          </a:xfrm>
        </p:spPr>
        <p:txBody>
          <a:bodyPr>
            <a:normAutofit/>
          </a:bodyPr>
          <a:lstStyle/>
          <a:p>
            <a:r>
              <a:rPr lang="en-US" sz="2800" b="1">
                <a:solidFill>
                  <a:srgbClr val="FFFFFF"/>
                </a:solidFill>
              </a:rPr>
              <a:t>Managing Patients at Home while Awaiting Lab Results</a:t>
            </a:r>
            <a:endParaRPr lang="en-ZA" sz="2800" b="1">
              <a:solidFill>
                <a:srgbClr val="FFFFFF"/>
              </a:solidFill>
            </a:endParaRPr>
          </a:p>
        </p:txBody>
      </p:sp>
      <p:sp>
        <p:nvSpPr>
          <p:cNvPr id="73" name="Rectangle 72" hidden="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4316" y="450222"/>
            <a:ext cx="1396288" cy="1506594"/>
          </a:xfrm>
          <a:prstGeom prst="rect">
            <a:avLst/>
          </a:prstGeom>
          <a:solidFill>
            <a:schemeClr val="accent2">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5" name="Rectangle 74" hidden="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2735" y="453269"/>
            <a:ext cx="1397074"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Rectangle 76">
            <a:extLst>
              <a:ext uri="{FF2B5EF4-FFF2-40B4-BE49-F238E27FC236}">
                <a16:creationId xmlns:a16="http://schemas.microsoft.com/office/drawing/2014/main" id="{33A87B69-D1B1-4DA7-B224-F220FC523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2130552"/>
            <a:ext cx="5404104" cy="4270248"/>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8" name="Graphic 67">
            <a:extLst>
              <a:ext uri="{FF2B5EF4-FFF2-40B4-BE49-F238E27FC236}">
                <a16:creationId xmlns:a16="http://schemas.microsoft.com/office/drawing/2014/main" id="{1C3B6821-BA92-4E7F-88F1-C551DCD68DA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4190" y="2134280"/>
            <a:ext cx="5451731" cy="4266519"/>
          </a:xfrm>
          <a:prstGeom prst="rect">
            <a:avLst/>
          </a:prstGeom>
        </p:spPr>
      </p:pic>
      <p:sp>
        <p:nvSpPr>
          <p:cNvPr id="79" name="Rectangle 7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4316" y="2127680"/>
            <a:ext cx="2915493"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a:extLst>
              <a:ext uri="{FF2B5EF4-FFF2-40B4-BE49-F238E27FC236}">
                <a16:creationId xmlns:a16="http://schemas.microsoft.com/office/drawing/2014/main" id="{ED305260-A026-41EC-8B28-EA289BACEB58}"/>
              </a:ext>
            </a:extLst>
          </p:cNvPr>
          <p:cNvSpPr>
            <a:spLocks noGrp="1"/>
          </p:cNvSpPr>
          <p:nvPr>
            <p:ph idx="1"/>
          </p:nvPr>
        </p:nvSpPr>
        <p:spPr>
          <a:xfrm>
            <a:off x="6081983" y="2393792"/>
            <a:ext cx="2520159" cy="3740893"/>
          </a:xfrm>
        </p:spPr>
        <p:txBody>
          <a:bodyPr anchor="ctr">
            <a:normAutofit/>
          </a:bodyPr>
          <a:lstStyle/>
          <a:p>
            <a:pPr marL="0" indent="0">
              <a:buNone/>
            </a:pPr>
            <a:r>
              <a:rPr lang="en-US" sz="1600"/>
              <a:t>Suspected cases who are medically well, or who are assessed as having only mild disease, may be managed at home while awaiting test results.</a:t>
            </a:r>
          </a:p>
          <a:p>
            <a:pPr marL="0" indent="0">
              <a:buNone/>
            </a:pPr>
            <a:r>
              <a:rPr lang="en-US" sz="1600"/>
              <a:t>Criteria for mild disease:</a:t>
            </a:r>
          </a:p>
          <a:p>
            <a:r>
              <a:rPr lang="en-US" sz="1600"/>
              <a:t>SpO2 equal or &gt;95%</a:t>
            </a:r>
          </a:p>
          <a:p>
            <a:r>
              <a:rPr lang="en-US" sz="1600"/>
              <a:t>Respiratory rate &lt;25</a:t>
            </a:r>
          </a:p>
          <a:p>
            <a:r>
              <a:rPr lang="en-US" sz="1600"/>
              <a:t>Heart rate &lt;120</a:t>
            </a:r>
          </a:p>
          <a:p>
            <a:r>
              <a:rPr lang="en-US" sz="1600"/>
              <a:t>Temperature 36–39°C</a:t>
            </a:r>
          </a:p>
          <a:p>
            <a:r>
              <a:rPr lang="en-US" sz="1600"/>
              <a:t>Mental status normal</a:t>
            </a:r>
            <a:endParaRPr lang="en-ZA" sz="1600"/>
          </a:p>
        </p:txBody>
      </p:sp>
    </p:spTree>
    <p:extLst>
      <p:ext uri="{BB962C8B-B14F-4D97-AF65-F5344CB8AC3E}">
        <p14:creationId xmlns:p14="http://schemas.microsoft.com/office/powerpoint/2010/main" val="3042687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0" cy="6858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FD94C5-6F47-4084-A514-3879DB7CC685}"/>
              </a:ext>
            </a:extLst>
          </p:cNvPr>
          <p:cNvSpPr>
            <a:spLocks noGrp="1"/>
          </p:cNvSpPr>
          <p:nvPr>
            <p:ph type="title"/>
          </p:nvPr>
        </p:nvSpPr>
        <p:spPr>
          <a:xfrm>
            <a:off x="239697" y="559678"/>
            <a:ext cx="3007739" cy="4952492"/>
          </a:xfrm>
        </p:spPr>
        <p:txBody>
          <a:bodyPr>
            <a:normAutofit/>
          </a:bodyPr>
          <a:lstStyle/>
          <a:p>
            <a:r>
              <a:rPr lang="en-US" sz="4000" b="1">
                <a:solidFill>
                  <a:schemeClr val="bg1"/>
                </a:solidFill>
              </a:rPr>
              <a:t>Advice for Patients Self-Isolating at Home</a:t>
            </a:r>
            <a:endParaRPr lang="en-ZA" sz="4000" b="1">
              <a:solidFill>
                <a:schemeClr val="bg1"/>
              </a:solidFill>
            </a:endParaRPr>
          </a:p>
        </p:txBody>
      </p:sp>
      <p:cxnSp>
        <p:nvCxnSpPr>
          <p:cNvPr id="12" name="Straight Connector 11" hidden="1">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322326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
            <a:extLst>
              <a:ext uri="{FF2B5EF4-FFF2-40B4-BE49-F238E27FC236}">
                <a16:creationId xmlns:a16="http://schemas.microsoft.com/office/drawing/2014/main" id="{10432F9C-2ECD-49F3-890F-7C21C1FB1A88}"/>
              </a:ext>
            </a:extLst>
          </p:cNvPr>
          <p:cNvGraphicFramePr>
            <a:graphicFrameLocks noGrp="1"/>
          </p:cNvGraphicFramePr>
          <p:nvPr>
            <p:ph idx="1"/>
            <p:extLst>
              <p:ext uri="{D42A27DB-BD31-4B8C-83A1-F6EECF244321}">
                <p14:modId xmlns:p14="http://schemas.microsoft.com/office/powerpoint/2010/main" val="4005329027"/>
              </p:ext>
            </p:extLst>
          </p:nvPr>
        </p:nvGraphicFramePr>
        <p:xfrm>
          <a:off x="3886200" y="568325"/>
          <a:ext cx="46863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8625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A60A5-A7A0-41D5-B20F-5D24E7C28108}"/>
              </a:ext>
            </a:extLst>
          </p:cNvPr>
          <p:cNvSpPr>
            <a:spLocks noGrp="1"/>
          </p:cNvSpPr>
          <p:nvPr>
            <p:ph type="title"/>
          </p:nvPr>
        </p:nvSpPr>
        <p:spPr>
          <a:xfrm>
            <a:off x="628650" y="365125"/>
            <a:ext cx="7886700" cy="1325563"/>
          </a:xfrm>
        </p:spPr>
        <p:txBody>
          <a:bodyPr>
            <a:normAutofit/>
          </a:bodyPr>
          <a:lstStyle/>
          <a:p>
            <a:r>
              <a:rPr lang="en-ZA" sz="4000" b="1" dirty="0">
                <a:solidFill>
                  <a:schemeClr val="accent2"/>
                </a:solidFill>
              </a:rPr>
              <a:t>Management of confirmed COVID-19 cases</a:t>
            </a:r>
          </a:p>
        </p:txBody>
      </p:sp>
      <p:graphicFrame>
        <p:nvGraphicFramePr>
          <p:cNvPr id="5" name="Content Placeholder 2">
            <a:extLst>
              <a:ext uri="{FF2B5EF4-FFF2-40B4-BE49-F238E27FC236}">
                <a16:creationId xmlns:a16="http://schemas.microsoft.com/office/drawing/2014/main" id="{10196119-743B-4AFC-B127-F48BE38B384A}"/>
              </a:ext>
            </a:extLst>
          </p:cNvPr>
          <p:cNvGraphicFramePr>
            <a:graphicFrameLocks noGrp="1"/>
          </p:cNvGraphicFramePr>
          <p:nvPr>
            <p:ph idx="1"/>
            <p:extLst>
              <p:ext uri="{D42A27DB-BD31-4B8C-83A1-F6EECF244321}">
                <p14:modId xmlns:p14="http://schemas.microsoft.com/office/powerpoint/2010/main" val="3304214349"/>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20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rgbClr val="005D28"/>
          </a:solidFill>
        </p:grpSpPr>
        <p:sp>
          <p:nvSpPr>
            <p:cNvPr id="20" name="Rectangle 1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CA8E5A-EACB-4C01-98FC-6193D6ED1222}"/>
              </a:ext>
            </a:extLst>
          </p:cNvPr>
          <p:cNvSpPr>
            <a:spLocks noGrp="1"/>
          </p:cNvSpPr>
          <p:nvPr>
            <p:ph type="title"/>
          </p:nvPr>
        </p:nvSpPr>
        <p:spPr>
          <a:xfrm>
            <a:off x="782723" y="809898"/>
            <a:ext cx="7457037" cy="1554480"/>
          </a:xfrm>
        </p:spPr>
        <p:txBody>
          <a:bodyPr anchor="ctr">
            <a:normAutofit/>
          </a:bodyPr>
          <a:lstStyle/>
          <a:p>
            <a:r>
              <a:rPr lang="en-ZA" sz="4200" b="1" dirty="0"/>
              <a:t>Symptomatic management of confirmed COVID-19 cases</a:t>
            </a:r>
          </a:p>
        </p:txBody>
      </p:sp>
      <p:sp>
        <p:nvSpPr>
          <p:cNvPr id="3" name="Content Placeholder 2">
            <a:extLst>
              <a:ext uri="{FF2B5EF4-FFF2-40B4-BE49-F238E27FC236}">
                <a16:creationId xmlns:a16="http://schemas.microsoft.com/office/drawing/2014/main" id="{C7E2CAE4-483D-4F4C-BDFD-14D7CED22B97}"/>
              </a:ext>
            </a:extLst>
          </p:cNvPr>
          <p:cNvSpPr>
            <a:spLocks noGrp="1"/>
          </p:cNvSpPr>
          <p:nvPr>
            <p:ph idx="1"/>
          </p:nvPr>
        </p:nvSpPr>
        <p:spPr>
          <a:xfrm>
            <a:off x="783771" y="3017522"/>
            <a:ext cx="7455989" cy="3124658"/>
          </a:xfrm>
        </p:spPr>
        <p:txBody>
          <a:bodyPr anchor="ctr">
            <a:normAutofit/>
          </a:bodyPr>
          <a:lstStyle/>
          <a:p>
            <a:r>
              <a:rPr lang="en-ZA" sz="1600"/>
              <a:t>Paracetamol is preferred for relief of pain or fever rather than nonsteroidal anti-inflammatory drug (NSAID)</a:t>
            </a:r>
          </a:p>
          <a:p>
            <a:r>
              <a:rPr lang="en-ZA" sz="1600"/>
              <a:t>Cough suppressants, such as codeine-containing cough mixtures are not indicated</a:t>
            </a:r>
          </a:p>
          <a:p>
            <a:r>
              <a:rPr lang="en-ZA" sz="1600"/>
              <a:t>Opioids such as morphine should not be used and may only be used with due caution and careful monitoring</a:t>
            </a:r>
          </a:p>
          <a:p>
            <a:r>
              <a:rPr lang="en-ZA" sz="1600"/>
              <a:t>ACEi (Angiotensin converting enzyme inhibitors) or ARBs (Angiotensin receptor blockers) might upregulate ACE2 receptors, the binding site for SARS-CoV-2, within tissues including the lung and heart, prompting theoretical concerns that this might place patients at risk of worse outcomes with COVID-19. But there is no evidence hence discontinuation of these agents not recommended.</a:t>
            </a:r>
          </a:p>
          <a:p>
            <a:endParaRPr lang="en-ZA" sz="1600"/>
          </a:p>
        </p:txBody>
      </p:sp>
      <p:cxnSp>
        <p:nvCxnSpPr>
          <p:cNvPr id="26" name="Straight Connector 2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a:solidFill>
              <a:srgbClr val="005D28"/>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707630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ACB055-E1FE-403A-A5DA-1E8BEA8F590C}"/>
              </a:ext>
            </a:extLst>
          </p:cNvPr>
          <p:cNvSpPr>
            <a:spLocks noGrp="1"/>
          </p:cNvSpPr>
          <p:nvPr>
            <p:ph type="title"/>
          </p:nvPr>
        </p:nvSpPr>
        <p:spPr>
          <a:xfrm>
            <a:off x="606478" y="386930"/>
            <a:ext cx="8164795" cy="1188950"/>
          </a:xfrm>
        </p:spPr>
        <p:txBody>
          <a:bodyPr anchor="b">
            <a:noAutofit/>
          </a:bodyPr>
          <a:lstStyle/>
          <a:p>
            <a:r>
              <a:rPr lang="en-ZA" sz="3000" b="1" dirty="0"/>
              <a:t>Guidance on patients requiring nebulized medications or inhaled or systemic steroid use for management of their co-morbidities</a:t>
            </a:r>
          </a:p>
        </p:txBody>
      </p:sp>
      <p:grpSp>
        <p:nvGrpSpPr>
          <p:cNvPr id="29" name="Group 1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a:solidFill>
            <a:schemeClr val="accent2"/>
          </a:solidFill>
        </p:grpSpPr>
        <p:sp>
          <p:nvSpPr>
            <p:cNvPr id="30" name="Rectangle 1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EEA279-F53A-4087-B1CD-8ECC84C1ED9B}"/>
              </a:ext>
            </a:extLst>
          </p:cNvPr>
          <p:cNvSpPr>
            <a:spLocks noGrp="1"/>
          </p:cNvSpPr>
          <p:nvPr>
            <p:ph idx="1"/>
          </p:nvPr>
        </p:nvSpPr>
        <p:spPr>
          <a:xfrm>
            <a:off x="595245" y="2599509"/>
            <a:ext cx="7607751" cy="3435531"/>
          </a:xfrm>
        </p:spPr>
        <p:txBody>
          <a:bodyPr anchor="ctr">
            <a:normAutofit/>
          </a:bodyPr>
          <a:lstStyle/>
          <a:p>
            <a:r>
              <a:rPr lang="en-ZA" sz="2100" dirty="0"/>
              <a:t>Whether nebulisers increase the risk of transmission of SARS-CoV-2 is currently unknown</a:t>
            </a:r>
          </a:p>
          <a:p>
            <a:r>
              <a:rPr lang="en-ZA" sz="2100" dirty="0"/>
              <a:t>Patients who do require a nebulizer should use it in a room that is isolated from other household members and/or patients</a:t>
            </a:r>
          </a:p>
          <a:p>
            <a:r>
              <a:rPr lang="en-ZA" sz="2100" dirty="0"/>
              <a:t>Good ventilation is recommended.</a:t>
            </a:r>
          </a:p>
          <a:p>
            <a:r>
              <a:rPr lang="en-ZA" sz="2100" dirty="0"/>
              <a:t>Spacers need to be disinfected between patients with either soap and water followed by a wipe down with 70 % alcohol, or by using a chlorine-based disinfectant (soak for 30 minutes then rinse well with water to avoid chlorine being absorbed into the spacer) </a:t>
            </a:r>
          </a:p>
        </p:txBody>
      </p:sp>
    </p:spTree>
    <p:extLst>
      <p:ext uri="{BB962C8B-B14F-4D97-AF65-F5344CB8AC3E}">
        <p14:creationId xmlns:p14="http://schemas.microsoft.com/office/powerpoint/2010/main" val="2466390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0F901BB-7A9C-4782-8C5A-6C8718133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613BD32-1832-419B-B375-14DAB288B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5266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DD5F6-7B22-4DD8-B8A9-82CB282D1B8C}"/>
              </a:ext>
            </a:extLst>
          </p:cNvPr>
          <p:cNvSpPr>
            <a:spLocks noGrp="1"/>
          </p:cNvSpPr>
          <p:nvPr>
            <p:ph type="title"/>
          </p:nvPr>
        </p:nvSpPr>
        <p:spPr>
          <a:xfrm>
            <a:off x="445770" y="648393"/>
            <a:ext cx="3950208" cy="1495968"/>
          </a:xfrm>
        </p:spPr>
        <p:txBody>
          <a:bodyPr anchor="ctr">
            <a:normAutofit/>
          </a:bodyPr>
          <a:lstStyle/>
          <a:p>
            <a:r>
              <a:rPr lang="en-ZA" sz="4000" b="1" dirty="0"/>
              <a:t>Specific therapies</a:t>
            </a:r>
          </a:p>
        </p:txBody>
      </p:sp>
      <p:grpSp>
        <p:nvGrpSpPr>
          <p:cNvPr id="23" name="Group 22" hidden="1">
            <a:extLst>
              <a:ext uri="{FF2B5EF4-FFF2-40B4-BE49-F238E27FC236}">
                <a16:creationId xmlns:a16="http://schemas.microsoft.com/office/drawing/2014/main" id="{9BCCBF24-A5FC-4809-8882-96D2EBD249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732636"/>
            <a:ext cx="181579" cy="1340860"/>
            <a:chOff x="56167" y="732636"/>
            <a:chExt cx="242107" cy="1340860"/>
          </a:xfrm>
        </p:grpSpPr>
        <p:sp>
          <p:nvSpPr>
            <p:cNvPr id="24" name="Rectangle 2">
              <a:extLst>
                <a:ext uri="{FF2B5EF4-FFF2-40B4-BE49-F238E27FC236}">
                  <a16:creationId xmlns:a16="http://schemas.microsoft.com/office/drawing/2014/main" id="{B1C919A5-9324-43B7-B584-C751124B3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0239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E0394F1E-9121-4BA3-A344-03CD863F84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0239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2E1CB3FD-451C-41DB-9A95-CFCBF3F72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6028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3941BDF4-2C7B-4F7B-AADD-2E317E152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6028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A5F45902-1E0F-4C31-9BF2-0D5473449B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1816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0581E84C-5FFB-4E46-A7F6-94C262FC8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1816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7476DA65-723A-4829-AADB-810425EE15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87605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C73F0238-ADDE-4DA0-B936-2DC4B1AA5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87605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D076D669-A494-45D5-AAFA-8E8746FD3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73393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AB11E871-BEEB-4F16-8A37-92CE004A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73393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FA94A9EF-C8CE-4360-889A-5B96D8481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01296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38233E7C-6BA5-408D-B0AB-A5281EFFD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1296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
              <a:extLst>
                <a:ext uri="{FF2B5EF4-FFF2-40B4-BE49-F238E27FC236}">
                  <a16:creationId xmlns:a16="http://schemas.microsoft.com/office/drawing/2014/main" id="{C32AD6D9-AB92-4A94-901B-9C24EDFAE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870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F939E5E3-2983-4245-A15B-70E850489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870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
              <a:extLst>
                <a:ext uri="{FF2B5EF4-FFF2-40B4-BE49-F238E27FC236}">
                  <a16:creationId xmlns:a16="http://schemas.microsoft.com/office/drawing/2014/main" id="{4D105E1D-01E1-4781-8367-E3F1A36B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2873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947FFAC3-25C6-41CC-A113-9AC8F0283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2873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
              <a:extLst>
                <a:ext uri="{FF2B5EF4-FFF2-40B4-BE49-F238E27FC236}">
                  <a16:creationId xmlns:a16="http://schemas.microsoft.com/office/drawing/2014/main" id="{1D90096B-EE58-4431-92ED-D7F585951A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58662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59">
              <a:extLst>
                <a:ext uri="{FF2B5EF4-FFF2-40B4-BE49-F238E27FC236}">
                  <a16:creationId xmlns:a16="http://schemas.microsoft.com/office/drawing/2014/main" id="{A7BF5857-E226-439D-991C-D2C53DE4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58662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
              <a:extLst>
                <a:ext uri="{FF2B5EF4-FFF2-40B4-BE49-F238E27FC236}">
                  <a16:creationId xmlns:a16="http://schemas.microsoft.com/office/drawing/2014/main" id="{153CC321-EEA7-4B92-A167-FF10D6996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4450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9">
              <a:extLst>
                <a:ext uri="{FF2B5EF4-FFF2-40B4-BE49-F238E27FC236}">
                  <a16:creationId xmlns:a16="http://schemas.microsoft.com/office/drawing/2014/main" id="{34EA3582-4879-4009-BAB1-53AD64BA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4450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F9FDDC8B-2DD8-43E1-9B87-30341D94ABD8}"/>
              </a:ext>
            </a:extLst>
          </p:cNvPr>
          <p:cNvSpPr>
            <a:spLocks noGrp="1"/>
          </p:cNvSpPr>
          <p:nvPr>
            <p:ph idx="1"/>
          </p:nvPr>
        </p:nvSpPr>
        <p:spPr>
          <a:xfrm>
            <a:off x="445769" y="2838359"/>
            <a:ext cx="5813629" cy="3854672"/>
          </a:xfrm>
        </p:spPr>
        <p:txBody>
          <a:bodyPr anchor="ctr">
            <a:normAutofit/>
          </a:bodyPr>
          <a:lstStyle/>
          <a:p>
            <a:r>
              <a:rPr lang="en-ZA" sz="2000" dirty="0"/>
              <a:t>No evidence any drug is effective against SARS-CoV-2</a:t>
            </a:r>
          </a:p>
          <a:p>
            <a:r>
              <a:rPr lang="en-ZA" sz="2000" dirty="0"/>
              <a:t>Several drugs are under evaluation e.g. chloroquine, lopinavir/ritonavir, azithromycin but no sound evidence has emerged</a:t>
            </a:r>
          </a:p>
          <a:p>
            <a:r>
              <a:rPr lang="en-ZA" sz="2000" dirty="0"/>
              <a:t>Clinical trials should be conducted</a:t>
            </a:r>
          </a:p>
          <a:p>
            <a:r>
              <a:rPr lang="en-ZA" sz="2000" dirty="0"/>
              <a:t>If investigational therapeutics are given outside of a clinical trial, this should be done under the Monitored Emergency Use of Unregistered Interventions (MEURI) framework</a:t>
            </a:r>
          </a:p>
        </p:txBody>
      </p:sp>
      <p:pic>
        <p:nvPicPr>
          <p:cNvPr id="16" name="Graphic 15" descr="Heart with pulse">
            <a:extLst>
              <a:ext uri="{FF2B5EF4-FFF2-40B4-BE49-F238E27FC236}">
                <a16:creationId xmlns:a16="http://schemas.microsoft.com/office/drawing/2014/main" id="{AB032562-6C9A-44A0-88FE-A1FC85E892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70861" y="3258544"/>
            <a:ext cx="2699695" cy="2699695"/>
          </a:xfrm>
          <a:prstGeom prst="rect">
            <a:avLst/>
          </a:prstGeom>
        </p:spPr>
      </p:pic>
      <p:sp>
        <p:nvSpPr>
          <p:cNvPr id="45" name="Rectangle 44" hidden="1">
            <a:extLst>
              <a:ext uri="{FF2B5EF4-FFF2-40B4-BE49-F238E27FC236}">
                <a16:creationId xmlns:a16="http://schemas.microsoft.com/office/drawing/2014/main" id="{4E6624E0-4F60-48BC-A7A3-E9E39558C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9144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249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2EF8785A-BFF6-4D55-8E66-EE1C9A782F66}"/>
              </a:ext>
            </a:extLst>
          </p:cNvPr>
          <p:cNvGraphicFramePr>
            <a:graphicFrameLocks noGrp="1"/>
          </p:cNvGraphicFramePr>
          <p:nvPr>
            <p:ph idx="1"/>
          </p:nvPr>
        </p:nvGraphicFramePr>
        <p:xfrm>
          <a:off x="628650" y="2039112"/>
          <a:ext cx="8131302" cy="4562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E057B149-0666-49DA-9FD6-B2D4676BD39A}"/>
              </a:ext>
            </a:extLst>
          </p:cNvPr>
          <p:cNvSpPr/>
          <p:nvPr/>
        </p:nvSpPr>
        <p:spPr>
          <a:xfrm>
            <a:off x="0" y="503237"/>
            <a:ext cx="9144000" cy="1325563"/>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itle 1">
            <a:extLst>
              <a:ext uri="{FF2B5EF4-FFF2-40B4-BE49-F238E27FC236}">
                <a16:creationId xmlns:a16="http://schemas.microsoft.com/office/drawing/2014/main" id="{BA486201-73B7-4C06-B913-59A34858536F}"/>
              </a:ext>
            </a:extLst>
          </p:cNvPr>
          <p:cNvSpPr txBox="1">
            <a:spLocks/>
          </p:cNvSpPr>
          <p:nvPr/>
        </p:nvSpPr>
        <p:spPr>
          <a:xfrm>
            <a:off x="750718" y="50323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4000" b="1" dirty="0">
                <a:solidFill>
                  <a:schemeClr val="bg1"/>
                </a:solidFill>
              </a:rPr>
              <a:t>Specific Therapies: </a:t>
            </a:r>
            <a:r>
              <a:rPr lang="en-ZA" sz="4000" b="1" dirty="0" err="1">
                <a:solidFill>
                  <a:schemeClr val="bg1"/>
                </a:solidFill>
              </a:rPr>
              <a:t>Meuri</a:t>
            </a:r>
            <a:r>
              <a:rPr lang="en-ZA" sz="4000" b="1" dirty="0">
                <a:solidFill>
                  <a:schemeClr val="bg1"/>
                </a:solidFill>
              </a:rPr>
              <a:t> Principles</a:t>
            </a:r>
          </a:p>
        </p:txBody>
      </p:sp>
    </p:spTree>
    <p:extLst>
      <p:ext uri="{BB962C8B-B14F-4D97-AF65-F5344CB8AC3E}">
        <p14:creationId xmlns:p14="http://schemas.microsoft.com/office/powerpoint/2010/main" val="3735262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2"/>
          </a:solidFill>
        </p:grpSpPr>
        <p:sp>
          <p:nvSpPr>
            <p:cNvPr id="21" name="Rectangle 2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2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ACB055-E1FE-403A-A5DA-1E8BEA8F590C}"/>
              </a:ext>
            </a:extLst>
          </p:cNvPr>
          <p:cNvSpPr>
            <a:spLocks noGrp="1"/>
          </p:cNvSpPr>
          <p:nvPr>
            <p:ph type="title"/>
          </p:nvPr>
        </p:nvSpPr>
        <p:spPr>
          <a:xfrm>
            <a:off x="782723" y="809898"/>
            <a:ext cx="7629757" cy="1554480"/>
          </a:xfrm>
        </p:spPr>
        <p:txBody>
          <a:bodyPr anchor="ctr">
            <a:normAutofit/>
          </a:bodyPr>
          <a:lstStyle/>
          <a:p>
            <a:r>
              <a:rPr lang="en-ZA" sz="3300" b="1" dirty="0"/>
              <a:t>Guidance on patients requiring nebulized medications or inhaled or systemic steroid use for management of their co-morbidities</a:t>
            </a:r>
          </a:p>
        </p:txBody>
      </p:sp>
      <p:cxnSp>
        <p:nvCxnSpPr>
          <p:cNvPr id="17" name="Straight Connector 26" hidden="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2">
            <a:extLst>
              <a:ext uri="{FF2B5EF4-FFF2-40B4-BE49-F238E27FC236}">
                <a16:creationId xmlns:a16="http://schemas.microsoft.com/office/drawing/2014/main" id="{B6E90D77-CA3D-4E14-BF38-004DFB56B9D3}"/>
              </a:ext>
            </a:extLst>
          </p:cNvPr>
          <p:cNvGraphicFramePr>
            <a:graphicFrameLocks noGrp="1"/>
          </p:cNvGraphicFramePr>
          <p:nvPr>
            <p:ph idx="1"/>
            <p:extLst>
              <p:ext uri="{D42A27DB-BD31-4B8C-83A1-F6EECF244321}">
                <p14:modId xmlns:p14="http://schemas.microsoft.com/office/powerpoint/2010/main" val="2809137438"/>
              </p:ext>
            </p:extLst>
          </p:nvPr>
        </p:nvGraphicFramePr>
        <p:xfrm>
          <a:off x="678451" y="3017519"/>
          <a:ext cx="778383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6842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5DA8A-F25B-4899-8321-40CA636579A9}"/>
              </a:ext>
            </a:extLst>
          </p:cNvPr>
          <p:cNvSpPr>
            <a:spLocks noGrp="1"/>
          </p:cNvSpPr>
          <p:nvPr>
            <p:ph type="title"/>
          </p:nvPr>
        </p:nvSpPr>
        <p:spPr>
          <a:xfrm>
            <a:off x="840699" y="687480"/>
            <a:ext cx="5605629" cy="994172"/>
          </a:xfrm>
        </p:spPr>
        <p:txBody>
          <a:bodyPr>
            <a:normAutofit/>
          </a:bodyPr>
          <a:lstStyle/>
          <a:p>
            <a:r>
              <a:rPr lang="en-ZA" sz="3850" b="1"/>
              <a:t>Rapid Triaging of Cases</a:t>
            </a:r>
          </a:p>
        </p:txBody>
      </p:sp>
      <p:sp>
        <p:nvSpPr>
          <p:cNvPr id="3" name="Content Placeholder 2">
            <a:extLst>
              <a:ext uri="{FF2B5EF4-FFF2-40B4-BE49-F238E27FC236}">
                <a16:creationId xmlns:a16="http://schemas.microsoft.com/office/drawing/2014/main" id="{2F2F95D3-32F9-4633-88BC-2AE7D93332A8}"/>
              </a:ext>
            </a:extLst>
          </p:cNvPr>
          <p:cNvSpPr>
            <a:spLocks noGrp="1"/>
          </p:cNvSpPr>
          <p:nvPr>
            <p:ph idx="1"/>
          </p:nvPr>
        </p:nvSpPr>
        <p:spPr>
          <a:xfrm>
            <a:off x="852321" y="2227943"/>
            <a:ext cx="5033221" cy="3788227"/>
          </a:xfrm>
        </p:spPr>
        <p:txBody>
          <a:bodyPr anchor="ctr">
            <a:normAutofit/>
          </a:bodyPr>
          <a:lstStyle/>
          <a:p>
            <a:r>
              <a:rPr lang="en-ZA" sz="1600"/>
              <a:t>Assess severity of disease. </a:t>
            </a:r>
          </a:p>
          <a:p>
            <a:r>
              <a:rPr lang="en-ZA" sz="1600"/>
              <a:t>Mild disease may be treated at home (as long as patients can self-isolate and access health care if symptoms worsen).</a:t>
            </a:r>
          </a:p>
          <a:p>
            <a:r>
              <a:rPr lang="en-ZA" sz="1600"/>
              <a:t>Moderate to severe disease will require admission.</a:t>
            </a:r>
          </a:p>
          <a:p>
            <a:r>
              <a:rPr lang="en-ZA" sz="1600"/>
              <a:t>Criteria for management at home (age 12 or higher):</a:t>
            </a:r>
          </a:p>
          <a:p>
            <a:pPr lvl="1">
              <a:buFont typeface="Courier New" panose="02070309020205020404" pitchFamily="49" charset="0"/>
              <a:buChar char="o"/>
            </a:pPr>
            <a:r>
              <a:rPr lang="en-ZA" sz="1600"/>
              <a:t>Mild disease: Oxygen saturation = or above 95%, respiratory rate less than 25/min, heart rate less than 120, body temperature 36–39°C and normal mental status</a:t>
            </a:r>
          </a:p>
          <a:p>
            <a:pPr lvl="1">
              <a:buFont typeface="Courier New" panose="02070309020205020404" pitchFamily="49" charset="0"/>
              <a:buChar char="o"/>
            </a:pPr>
            <a:r>
              <a:rPr lang="en-ZA" sz="1600"/>
              <a:t>Able to safely self-isolate: separate room, able to contact and return to health care facility in case of deterioration</a:t>
            </a:r>
          </a:p>
        </p:txBody>
      </p:sp>
      <p:sp>
        <p:nvSpPr>
          <p:cNvPr id="52" name="Rectangle 5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Oval 5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9" name="Graphic 48" descr="Medical">
            <a:extLst>
              <a:ext uri="{FF2B5EF4-FFF2-40B4-BE49-F238E27FC236}">
                <a16:creationId xmlns:a16="http://schemas.microsoft.com/office/drawing/2014/main" id="{EB924FBC-5066-4E23-AEFB-9ADC9F6A1B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624964" y="2865141"/>
            <a:ext cx="1143455" cy="1143455"/>
          </a:xfrm>
          <a:prstGeom prst="rect">
            <a:avLst/>
          </a:prstGeom>
        </p:spPr>
      </p:pic>
    </p:spTree>
    <p:extLst>
      <p:ext uri="{BB962C8B-B14F-4D97-AF65-F5344CB8AC3E}">
        <p14:creationId xmlns:p14="http://schemas.microsoft.com/office/powerpoint/2010/main" val="2105832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186995-F027-4258-AFE3-ED1CA17BAFE8}"/>
              </a:ext>
            </a:extLst>
          </p:cNvPr>
          <p:cNvSpPr/>
          <p:nvPr/>
        </p:nvSpPr>
        <p:spPr>
          <a:xfrm>
            <a:off x="0" y="0"/>
            <a:ext cx="34784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Freeform: Shape 17" hidden="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2464AF-CAA7-4CE3-B665-9ABA10515A01}"/>
              </a:ext>
            </a:extLst>
          </p:cNvPr>
          <p:cNvSpPr>
            <a:spLocks noGrp="1"/>
          </p:cNvSpPr>
          <p:nvPr>
            <p:ph type="title"/>
          </p:nvPr>
        </p:nvSpPr>
        <p:spPr>
          <a:xfrm>
            <a:off x="647271" y="1012004"/>
            <a:ext cx="2562119" cy="4795408"/>
          </a:xfrm>
        </p:spPr>
        <p:txBody>
          <a:bodyPr>
            <a:normAutofit/>
          </a:bodyPr>
          <a:lstStyle/>
          <a:p>
            <a:r>
              <a:rPr lang="en-ZA" dirty="0">
                <a:solidFill>
                  <a:srgbClr val="FFFFFF"/>
                </a:solidFill>
              </a:rPr>
              <a:t>What is New? </a:t>
            </a:r>
          </a:p>
        </p:txBody>
      </p:sp>
      <p:graphicFrame>
        <p:nvGraphicFramePr>
          <p:cNvPr id="14" name="Content Placeholder 2">
            <a:extLst>
              <a:ext uri="{FF2B5EF4-FFF2-40B4-BE49-F238E27FC236}">
                <a16:creationId xmlns:a16="http://schemas.microsoft.com/office/drawing/2014/main" id="{F92BDCD7-4C41-4B03-BCAC-AE199F0DCA91}"/>
              </a:ext>
            </a:extLst>
          </p:cNvPr>
          <p:cNvGraphicFramePr>
            <a:graphicFrameLocks noGrp="1"/>
          </p:cNvGraphicFramePr>
          <p:nvPr>
            <p:ph idx="1"/>
            <p:extLst>
              <p:ext uri="{D42A27DB-BD31-4B8C-83A1-F6EECF244321}">
                <p14:modId xmlns:p14="http://schemas.microsoft.com/office/powerpoint/2010/main" val="190718147"/>
              </p:ext>
            </p:extLst>
          </p:nvPr>
        </p:nvGraphicFramePr>
        <p:xfrm>
          <a:off x="3478491" y="0"/>
          <a:ext cx="566550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0874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48FD0ABC-D5A5-42B0-B582-706D373BD739}"/>
              </a:ext>
            </a:extLst>
          </p:cNvPr>
          <p:cNvGraphicFramePr>
            <a:graphicFrameLocks noGrp="1"/>
          </p:cNvGraphicFramePr>
          <p:nvPr>
            <p:ph idx="1"/>
            <p:extLst>
              <p:ext uri="{D42A27DB-BD31-4B8C-83A1-F6EECF244321}">
                <p14:modId xmlns:p14="http://schemas.microsoft.com/office/powerpoint/2010/main" val="3502434623"/>
              </p:ext>
            </p:extLst>
          </p:nvPr>
        </p:nvGraphicFramePr>
        <p:xfrm>
          <a:off x="628649" y="1828799"/>
          <a:ext cx="8284531" cy="4918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C3229716-546F-458D-8512-0F7772D8D468}"/>
              </a:ext>
            </a:extLst>
          </p:cNvPr>
          <p:cNvSpPr/>
          <p:nvPr/>
        </p:nvSpPr>
        <p:spPr>
          <a:xfrm>
            <a:off x="0" y="503237"/>
            <a:ext cx="9144000" cy="1325563"/>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0E55C075-7F92-449F-88B4-BA856EE8B8B1}"/>
              </a:ext>
            </a:extLst>
          </p:cNvPr>
          <p:cNvSpPr>
            <a:spLocks noGrp="1"/>
          </p:cNvSpPr>
          <p:nvPr>
            <p:ph type="title"/>
          </p:nvPr>
        </p:nvSpPr>
        <p:spPr>
          <a:xfrm>
            <a:off x="750718" y="503237"/>
            <a:ext cx="7886700" cy="1325563"/>
          </a:xfrm>
        </p:spPr>
        <p:txBody>
          <a:bodyPr>
            <a:normAutofit/>
          </a:bodyPr>
          <a:lstStyle/>
          <a:p>
            <a:r>
              <a:rPr lang="en-ZA" sz="4000" b="1" dirty="0">
                <a:solidFill>
                  <a:schemeClr val="bg1"/>
                </a:solidFill>
              </a:rPr>
              <a:t>Early Supportive Therapy During Hospitalisation</a:t>
            </a:r>
          </a:p>
        </p:txBody>
      </p:sp>
    </p:spTree>
    <p:extLst>
      <p:ext uri="{BB962C8B-B14F-4D97-AF65-F5344CB8AC3E}">
        <p14:creationId xmlns:p14="http://schemas.microsoft.com/office/powerpoint/2010/main" val="18938448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48FD0ABC-D5A5-42B0-B582-706D373BD739}"/>
              </a:ext>
            </a:extLst>
          </p:cNvPr>
          <p:cNvGraphicFramePr>
            <a:graphicFrameLocks noGrp="1"/>
          </p:cNvGraphicFramePr>
          <p:nvPr>
            <p:ph idx="1"/>
            <p:extLst>
              <p:ext uri="{D42A27DB-BD31-4B8C-83A1-F6EECF244321}">
                <p14:modId xmlns:p14="http://schemas.microsoft.com/office/powerpoint/2010/main" val="2572907708"/>
              </p:ext>
            </p:extLst>
          </p:nvPr>
        </p:nvGraphicFramePr>
        <p:xfrm>
          <a:off x="655497" y="1667469"/>
          <a:ext cx="8284531" cy="4918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C3229716-546F-458D-8512-0F7772D8D468}"/>
              </a:ext>
            </a:extLst>
          </p:cNvPr>
          <p:cNvSpPr/>
          <p:nvPr/>
        </p:nvSpPr>
        <p:spPr>
          <a:xfrm>
            <a:off x="0" y="503237"/>
            <a:ext cx="9144000" cy="1325563"/>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0E55C075-7F92-449F-88B4-BA856EE8B8B1}"/>
              </a:ext>
            </a:extLst>
          </p:cNvPr>
          <p:cNvSpPr>
            <a:spLocks noGrp="1"/>
          </p:cNvSpPr>
          <p:nvPr>
            <p:ph type="title"/>
          </p:nvPr>
        </p:nvSpPr>
        <p:spPr>
          <a:xfrm>
            <a:off x="750718" y="503237"/>
            <a:ext cx="7886700" cy="1325563"/>
          </a:xfrm>
        </p:spPr>
        <p:txBody>
          <a:bodyPr>
            <a:normAutofit/>
          </a:bodyPr>
          <a:lstStyle/>
          <a:p>
            <a:r>
              <a:rPr lang="en-ZA" sz="4000" b="1" dirty="0">
                <a:solidFill>
                  <a:schemeClr val="bg1"/>
                </a:solidFill>
              </a:rPr>
              <a:t>Oxygen Therapy</a:t>
            </a:r>
          </a:p>
        </p:txBody>
      </p:sp>
    </p:spTree>
    <p:extLst>
      <p:ext uri="{BB962C8B-B14F-4D97-AF65-F5344CB8AC3E}">
        <p14:creationId xmlns:p14="http://schemas.microsoft.com/office/powerpoint/2010/main" val="2118247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A001-C50C-4929-96E3-932E2E12DABE}"/>
              </a:ext>
            </a:extLst>
          </p:cNvPr>
          <p:cNvSpPr>
            <a:spLocks noGrp="1"/>
          </p:cNvSpPr>
          <p:nvPr>
            <p:ph type="title"/>
          </p:nvPr>
        </p:nvSpPr>
        <p:spPr>
          <a:xfrm>
            <a:off x="293533" y="320675"/>
            <a:ext cx="8555615" cy="1325563"/>
          </a:xfrm>
        </p:spPr>
        <p:txBody>
          <a:bodyPr>
            <a:normAutofit/>
          </a:bodyPr>
          <a:lstStyle/>
          <a:p>
            <a:r>
              <a:rPr lang="en-ZA" sz="4300" b="1" dirty="0">
                <a:solidFill>
                  <a:srgbClr val="005D28"/>
                </a:solidFill>
              </a:rPr>
              <a:t>Management of Hypoxemic Respiratory Failure (1)</a:t>
            </a:r>
          </a:p>
        </p:txBody>
      </p:sp>
      <p:graphicFrame>
        <p:nvGraphicFramePr>
          <p:cNvPr id="14" name="Content Placeholder 2">
            <a:extLst>
              <a:ext uri="{FF2B5EF4-FFF2-40B4-BE49-F238E27FC236}">
                <a16:creationId xmlns:a16="http://schemas.microsoft.com/office/drawing/2014/main" id="{0FC8C42D-6877-4732-AED9-B2B9AA574828}"/>
              </a:ext>
            </a:extLst>
          </p:cNvPr>
          <p:cNvGraphicFramePr>
            <a:graphicFrameLocks noGrp="1"/>
          </p:cNvGraphicFramePr>
          <p:nvPr>
            <p:ph idx="1"/>
            <p:extLst>
              <p:ext uri="{D42A27DB-BD31-4B8C-83A1-F6EECF244321}">
                <p14:modId xmlns:p14="http://schemas.microsoft.com/office/powerpoint/2010/main" val="4012646298"/>
              </p:ext>
            </p:extLst>
          </p:nvPr>
        </p:nvGraphicFramePr>
        <p:xfrm>
          <a:off x="293534" y="1825625"/>
          <a:ext cx="855561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0194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rgbClr val="005D28"/>
          </a:solidFill>
        </p:grpSpPr>
        <p:sp>
          <p:nvSpPr>
            <p:cNvPr id="51" name="Rectangle 1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2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2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FA001-C50C-4929-96E3-932E2E12DABE}"/>
              </a:ext>
            </a:extLst>
          </p:cNvPr>
          <p:cNvSpPr>
            <a:spLocks noGrp="1"/>
          </p:cNvSpPr>
          <p:nvPr>
            <p:ph type="title"/>
          </p:nvPr>
        </p:nvSpPr>
        <p:spPr>
          <a:xfrm>
            <a:off x="782723" y="809898"/>
            <a:ext cx="7457037" cy="1554480"/>
          </a:xfrm>
        </p:spPr>
        <p:txBody>
          <a:bodyPr anchor="ctr">
            <a:normAutofit/>
          </a:bodyPr>
          <a:lstStyle/>
          <a:p>
            <a:r>
              <a:rPr lang="en-ZA" sz="4200" b="1"/>
              <a:t>Management of Hypoxemic Respiratory Failure (2)</a:t>
            </a:r>
            <a:endParaRPr lang="en-ZA" sz="4200"/>
          </a:p>
        </p:txBody>
      </p:sp>
      <p:sp>
        <p:nvSpPr>
          <p:cNvPr id="3" name="Content Placeholder 2">
            <a:extLst>
              <a:ext uri="{FF2B5EF4-FFF2-40B4-BE49-F238E27FC236}">
                <a16:creationId xmlns:a16="http://schemas.microsoft.com/office/drawing/2014/main" id="{25D3A168-0AE6-4B9D-B26D-32D5C98F508B}"/>
              </a:ext>
            </a:extLst>
          </p:cNvPr>
          <p:cNvSpPr>
            <a:spLocks noGrp="1"/>
          </p:cNvSpPr>
          <p:nvPr>
            <p:ph idx="1"/>
          </p:nvPr>
        </p:nvSpPr>
        <p:spPr>
          <a:xfrm>
            <a:off x="783771" y="3017522"/>
            <a:ext cx="7455989" cy="3124658"/>
          </a:xfrm>
        </p:spPr>
        <p:txBody>
          <a:bodyPr anchor="ctr">
            <a:normAutofit/>
          </a:bodyPr>
          <a:lstStyle/>
          <a:p>
            <a:r>
              <a:rPr lang="en-ZA" sz="1600" dirty="0"/>
              <a:t>In the absence of an indication for endotracheal intubation, a trial of high-flow nasal oxygen (HFNO), continuous positive airway pressure (CPAP) or other non-invasive ventilation (NIV) technique may be considered for adults with COVID-19 and acute </a:t>
            </a:r>
            <a:r>
              <a:rPr lang="en-ZA" sz="1600" dirty="0" err="1"/>
              <a:t>hypoxaemic</a:t>
            </a:r>
            <a:r>
              <a:rPr lang="en-ZA" sz="1600" dirty="0"/>
              <a:t> respiratory failure failing standard oxygen therapy.</a:t>
            </a:r>
          </a:p>
          <a:p>
            <a:r>
              <a:rPr lang="en-ZA" sz="1600" dirty="0"/>
              <a:t>Patients receiving HFNO, CPAP or other NIV should be closely monitored by individuals who are capable of performing endotracheal intubation if need be</a:t>
            </a:r>
          </a:p>
          <a:p>
            <a:r>
              <a:rPr lang="en-ZA" sz="1600" dirty="0"/>
              <a:t>These procedures carry the risk of aerosolization of viral particles. These patients should be in single rooms using airborne precautions.</a:t>
            </a:r>
          </a:p>
          <a:p>
            <a:r>
              <a:rPr lang="en-ZA" sz="1600" dirty="0"/>
              <a:t>The use of prone position in non-intubated, conscious patients may be beneficial.</a:t>
            </a:r>
          </a:p>
        </p:txBody>
      </p:sp>
      <p:cxnSp>
        <p:nvCxnSpPr>
          <p:cNvPr id="54" name="Straight Connector 2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a:solidFill>
              <a:srgbClr val="005D28"/>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8087562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487837" y="2732147"/>
            <a:ext cx="5860051" cy="395784"/>
            <a:chOff x="6081624" y="1998368"/>
            <a:chExt cx="5613457" cy="782175"/>
          </a:xfrm>
          <a:solidFill>
            <a:schemeClr val="accent2"/>
          </a:solidFill>
        </p:grpSpPr>
        <p:sp>
          <p:nvSpPr>
            <p:cNvPr id="20" name="Rectangle 19">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922919"/>
            <a:ext cx="8333796"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F48E99-F9E6-4727-8FBB-C0468D5FD176}"/>
              </a:ext>
            </a:extLst>
          </p:cNvPr>
          <p:cNvSpPr>
            <a:spLocks noGrp="1"/>
          </p:cNvSpPr>
          <p:nvPr>
            <p:ph type="title"/>
          </p:nvPr>
        </p:nvSpPr>
        <p:spPr>
          <a:xfrm>
            <a:off x="962222" y="1238080"/>
            <a:ext cx="7387313" cy="1349671"/>
          </a:xfrm>
        </p:spPr>
        <p:txBody>
          <a:bodyPr anchor="b">
            <a:noAutofit/>
          </a:bodyPr>
          <a:lstStyle/>
          <a:p>
            <a:r>
              <a:rPr lang="en-ZA" sz="3600" b="1" dirty="0"/>
              <a:t>Endotracheal intubation and mechanical ventilatory support: considerations</a:t>
            </a:r>
          </a:p>
        </p:txBody>
      </p:sp>
      <p:sp>
        <p:nvSpPr>
          <p:cNvPr id="3" name="Content Placeholder 2">
            <a:extLst>
              <a:ext uri="{FF2B5EF4-FFF2-40B4-BE49-F238E27FC236}">
                <a16:creationId xmlns:a16="http://schemas.microsoft.com/office/drawing/2014/main" id="{B9FE04DC-56AE-4FDA-B467-53A7EDC48720}"/>
              </a:ext>
            </a:extLst>
          </p:cNvPr>
          <p:cNvSpPr>
            <a:spLocks noGrp="1"/>
          </p:cNvSpPr>
          <p:nvPr>
            <p:ph idx="1"/>
          </p:nvPr>
        </p:nvSpPr>
        <p:spPr>
          <a:xfrm>
            <a:off x="966978" y="2902913"/>
            <a:ext cx="7387313" cy="3032168"/>
          </a:xfrm>
        </p:spPr>
        <p:txBody>
          <a:bodyPr anchor="ctr">
            <a:normAutofit/>
          </a:bodyPr>
          <a:lstStyle/>
          <a:p>
            <a:r>
              <a:rPr lang="en-ZA" sz="2400" dirty="0"/>
              <a:t>Detailed guidelines on ventilation strategies are beyond the scope of this guideline.</a:t>
            </a:r>
          </a:p>
          <a:p>
            <a:r>
              <a:rPr lang="en-ZA" sz="2400" dirty="0"/>
              <a:t>Always consult an intensivist if possible, or alternatively a practitioner experienced with mechanical ventilation.</a:t>
            </a:r>
          </a:p>
        </p:txBody>
      </p:sp>
    </p:spTree>
    <p:extLst>
      <p:ext uri="{BB962C8B-B14F-4D97-AF65-F5344CB8AC3E}">
        <p14:creationId xmlns:p14="http://schemas.microsoft.com/office/powerpoint/2010/main" val="20909452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48E99-F9E6-4727-8FBB-C0468D5FD176}"/>
              </a:ext>
            </a:extLst>
          </p:cNvPr>
          <p:cNvSpPr>
            <a:spLocks noGrp="1"/>
          </p:cNvSpPr>
          <p:nvPr>
            <p:ph type="title"/>
          </p:nvPr>
        </p:nvSpPr>
        <p:spPr>
          <a:xfrm>
            <a:off x="293533" y="320675"/>
            <a:ext cx="8555615" cy="1325563"/>
          </a:xfrm>
        </p:spPr>
        <p:txBody>
          <a:bodyPr>
            <a:normAutofit/>
          </a:bodyPr>
          <a:lstStyle/>
          <a:p>
            <a:r>
              <a:rPr lang="en-ZA" sz="4000" b="1" dirty="0">
                <a:solidFill>
                  <a:srgbClr val="005D28"/>
                </a:solidFill>
              </a:rPr>
              <a:t>Endotracheal intubation and mechanical ventilatory support: principles (1)</a:t>
            </a:r>
          </a:p>
        </p:txBody>
      </p:sp>
      <p:graphicFrame>
        <p:nvGraphicFramePr>
          <p:cNvPr id="14" name="Content Placeholder 2">
            <a:extLst>
              <a:ext uri="{FF2B5EF4-FFF2-40B4-BE49-F238E27FC236}">
                <a16:creationId xmlns:a16="http://schemas.microsoft.com/office/drawing/2014/main" id="{6E0B0EB3-7B79-49E0-8A16-3201C86F3459}"/>
              </a:ext>
            </a:extLst>
          </p:cNvPr>
          <p:cNvGraphicFramePr>
            <a:graphicFrameLocks noGrp="1"/>
          </p:cNvGraphicFramePr>
          <p:nvPr>
            <p:ph idx="1"/>
            <p:extLst>
              <p:ext uri="{D42A27DB-BD31-4B8C-83A1-F6EECF244321}">
                <p14:modId xmlns:p14="http://schemas.microsoft.com/office/powerpoint/2010/main" val="1106282500"/>
              </p:ext>
            </p:extLst>
          </p:nvPr>
        </p:nvGraphicFramePr>
        <p:xfrm>
          <a:off x="293534" y="1825625"/>
          <a:ext cx="855561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39003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F48E99-F9E6-4727-8FBB-C0468D5FD176}"/>
              </a:ext>
            </a:extLst>
          </p:cNvPr>
          <p:cNvSpPr>
            <a:spLocks noGrp="1"/>
          </p:cNvSpPr>
          <p:nvPr>
            <p:ph type="title"/>
          </p:nvPr>
        </p:nvSpPr>
        <p:spPr>
          <a:xfrm>
            <a:off x="606478" y="386930"/>
            <a:ext cx="7984430" cy="1188950"/>
          </a:xfrm>
        </p:spPr>
        <p:txBody>
          <a:bodyPr anchor="b">
            <a:normAutofit/>
          </a:bodyPr>
          <a:lstStyle/>
          <a:p>
            <a:r>
              <a:rPr lang="en-ZA" sz="3400" b="1" dirty="0"/>
              <a:t>Endotracheal intubation and mechanical ventilatory support: principles (2)</a:t>
            </a:r>
          </a:p>
        </p:txBody>
      </p:sp>
      <p:grpSp>
        <p:nvGrpSpPr>
          <p:cNvPr id="19" name="Group 1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a:solidFill>
            <a:srgbClr val="005D28"/>
          </a:solidFill>
        </p:grpSpPr>
        <p:sp>
          <p:nvSpPr>
            <p:cNvPr id="20" name="Rectangle 1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FE04DC-56AE-4FDA-B467-53A7EDC48720}"/>
              </a:ext>
            </a:extLst>
          </p:cNvPr>
          <p:cNvSpPr>
            <a:spLocks noGrp="1"/>
          </p:cNvSpPr>
          <p:nvPr>
            <p:ph idx="1"/>
          </p:nvPr>
        </p:nvSpPr>
        <p:spPr>
          <a:xfrm>
            <a:off x="595245" y="2599509"/>
            <a:ext cx="7607751" cy="3435531"/>
          </a:xfrm>
        </p:spPr>
        <p:txBody>
          <a:bodyPr anchor="ctr">
            <a:normAutofit/>
          </a:bodyPr>
          <a:lstStyle/>
          <a:p>
            <a:r>
              <a:rPr lang="en-ZA" sz="2100"/>
              <a:t>Hypercapnia is permitted if meeting the pH goal of &gt; 7.15 – 7.2.</a:t>
            </a:r>
          </a:p>
          <a:p>
            <a:r>
              <a:rPr lang="en-ZA" sz="2100"/>
              <a:t>Application of prone ventilation 12 – 16 hours a day is strongly recommended for patients with severe ADRS.</a:t>
            </a:r>
          </a:p>
          <a:p>
            <a:r>
              <a:rPr lang="en-ZA" sz="2100"/>
              <a:t>The use of deep sedation may be required to control respiratory drive, achieve tidal volume targets, and assist with patient-ventilator dyssynchrony.</a:t>
            </a:r>
          </a:p>
        </p:txBody>
      </p:sp>
    </p:spTree>
    <p:extLst>
      <p:ext uri="{BB962C8B-B14F-4D97-AF65-F5344CB8AC3E}">
        <p14:creationId xmlns:p14="http://schemas.microsoft.com/office/powerpoint/2010/main" val="4128444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2"/>
          </a:solidFill>
        </p:grpSpPr>
        <p:sp>
          <p:nvSpPr>
            <p:cNvPr id="20" name="Rectangle 1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F48E99-F9E6-4727-8FBB-C0468D5FD176}"/>
              </a:ext>
            </a:extLst>
          </p:cNvPr>
          <p:cNvSpPr>
            <a:spLocks noGrp="1"/>
          </p:cNvSpPr>
          <p:nvPr>
            <p:ph type="title"/>
          </p:nvPr>
        </p:nvSpPr>
        <p:spPr>
          <a:xfrm>
            <a:off x="782723" y="809898"/>
            <a:ext cx="7457037" cy="1554480"/>
          </a:xfrm>
        </p:spPr>
        <p:txBody>
          <a:bodyPr anchor="ctr">
            <a:normAutofit/>
          </a:bodyPr>
          <a:lstStyle/>
          <a:p>
            <a:r>
              <a:rPr lang="en-ZA" sz="3400" b="1" dirty="0"/>
              <a:t>Endotracheal intubation and mechanical ventilatory support: principles (3)</a:t>
            </a:r>
          </a:p>
        </p:txBody>
      </p:sp>
      <p:sp>
        <p:nvSpPr>
          <p:cNvPr id="3" name="Content Placeholder 2">
            <a:extLst>
              <a:ext uri="{FF2B5EF4-FFF2-40B4-BE49-F238E27FC236}">
                <a16:creationId xmlns:a16="http://schemas.microsoft.com/office/drawing/2014/main" id="{B9FE04DC-56AE-4FDA-B467-53A7EDC48720}"/>
              </a:ext>
            </a:extLst>
          </p:cNvPr>
          <p:cNvSpPr>
            <a:spLocks noGrp="1"/>
          </p:cNvSpPr>
          <p:nvPr>
            <p:ph idx="1"/>
          </p:nvPr>
        </p:nvSpPr>
        <p:spPr>
          <a:xfrm>
            <a:off x="783771" y="3017522"/>
            <a:ext cx="7455989" cy="3124658"/>
          </a:xfrm>
        </p:spPr>
        <p:txBody>
          <a:bodyPr anchor="ctr">
            <a:normAutofit/>
          </a:bodyPr>
          <a:lstStyle/>
          <a:p>
            <a:r>
              <a:rPr lang="en-ZA" sz="1600"/>
              <a:t>In patients with moderate-severe ARDS (PaO2/FiO2 &lt; 200), neuromuscular blockade by continuous infusion should not be routinely used.</a:t>
            </a:r>
          </a:p>
          <a:p>
            <a:r>
              <a:rPr lang="en-ZA" sz="1600"/>
              <a:t>Continuous neuromuscular blockade may still be considered in patients with ADRS in certain situations: ventilator dyssynchony despite sedation, such that tidal volume limitation cannot be reliably achieved; or refractory hypoxemia.</a:t>
            </a:r>
          </a:p>
          <a:p>
            <a:r>
              <a:rPr lang="en-ZA" sz="1600"/>
              <a:t>Avoid disconnecting the patient from ventilator, which results in loss of PEEP and atelectasis. Use in-line catheters for airway suctioning and clamp endotracheal tube when disconnection is required (e.g. transfer to a transport ventilator). </a:t>
            </a:r>
          </a:p>
          <a:p>
            <a:r>
              <a:rPr lang="en-ZA" sz="1600"/>
              <a:t>A high efficiency particulate filter on the expiratory limb of the ventilator circuit should be used.</a:t>
            </a:r>
          </a:p>
        </p:txBody>
      </p:sp>
      <p:cxnSp>
        <p:nvCxnSpPr>
          <p:cNvPr id="26" name="Straight Connector 2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0387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50AA00-2180-406C-A0E9-710CAAF40A84}"/>
              </a:ext>
            </a:extLst>
          </p:cNvPr>
          <p:cNvSpPr>
            <a:spLocks noGrp="1"/>
          </p:cNvSpPr>
          <p:nvPr>
            <p:ph type="title"/>
          </p:nvPr>
        </p:nvSpPr>
        <p:spPr>
          <a:xfrm>
            <a:off x="628650" y="365125"/>
            <a:ext cx="7886700" cy="1325563"/>
          </a:xfrm>
        </p:spPr>
        <p:txBody>
          <a:bodyPr>
            <a:normAutofit/>
          </a:bodyPr>
          <a:lstStyle/>
          <a:p>
            <a:r>
              <a:rPr lang="en-ZA" b="1" dirty="0">
                <a:solidFill>
                  <a:srgbClr val="005D28"/>
                </a:solidFill>
              </a:rPr>
              <a:t>De-isolation Criteria (1)</a:t>
            </a:r>
            <a:endParaRPr lang="en-ZA" dirty="0"/>
          </a:p>
        </p:txBody>
      </p:sp>
      <p:graphicFrame>
        <p:nvGraphicFramePr>
          <p:cNvPr id="4" name="Content Placeholder 3">
            <a:extLst>
              <a:ext uri="{FF2B5EF4-FFF2-40B4-BE49-F238E27FC236}">
                <a16:creationId xmlns:a16="http://schemas.microsoft.com/office/drawing/2014/main" id="{866ED8FB-AC5B-4921-9A24-8C170C01C375}"/>
              </a:ext>
            </a:extLst>
          </p:cNvPr>
          <p:cNvGraphicFramePr>
            <a:graphicFrameLocks noGrp="1"/>
          </p:cNvGraphicFramePr>
          <p:nvPr>
            <p:ph idx="1"/>
            <p:extLst>
              <p:ext uri="{D42A27DB-BD31-4B8C-83A1-F6EECF244321}">
                <p14:modId xmlns:p14="http://schemas.microsoft.com/office/powerpoint/2010/main" val="328135153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66782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20" name="Rectangle 1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79E7EC-9FE0-44D0-833A-F3D6E6CF441F}"/>
              </a:ext>
            </a:extLst>
          </p:cNvPr>
          <p:cNvSpPr>
            <a:spLocks noGrp="1"/>
          </p:cNvSpPr>
          <p:nvPr>
            <p:ph type="title"/>
          </p:nvPr>
        </p:nvSpPr>
        <p:spPr>
          <a:xfrm>
            <a:off x="782723" y="809898"/>
            <a:ext cx="7457037" cy="1554480"/>
          </a:xfrm>
        </p:spPr>
        <p:txBody>
          <a:bodyPr anchor="ctr">
            <a:normAutofit/>
          </a:bodyPr>
          <a:lstStyle/>
          <a:p>
            <a:r>
              <a:rPr lang="en-ZA" sz="4200" b="1" dirty="0"/>
              <a:t>De-isolation (2)</a:t>
            </a:r>
          </a:p>
        </p:txBody>
      </p:sp>
      <p:sp>
        <p:nvSpPr>
          <p:cNvPr id="3" name="Content Placeholder 2">
            <a:extLst>
              <a:ext uri="{FF2B5EF4-FFF2-40B4-BE49-F238E27FC236}">
                <a16:creationId xmlns:a16="http://schemas.microsoft.com/office/drawing/2014/main" id="{37EF7AAD-B041-4C68-8B2D-E465C81AE4F8}"/>
              </a:ext>
            </a:extLst>
          </p:cNvPr>
          <p:cNvSpPr>
            <a:spLocks noGrp="1"/>
          </p:cNvSpPr>
          <p:nvPr>
            <p:ph idx="1"/>
          </p:nvPr>
        </p:nvSpPr>
        <p:spPr>
          <a:xfrm>
            <a:off x="783771" y="3017522"/>
            <a:ext cx="7455989" cy="3124658"/>
          </a:xfrm>
        </p:spPr>
        <p:txBody>
          <a:bodyPr anchor="ctr">
            <a:normAutofit/>
          </a:bodyPr>
          <a:lstStyle/>
          <a:p>
            <a:r>
              <a:rPr lang="en-ZA" sz="1900"/>
              <a:t>It is not necessary to repeat PCR testing in order to de-isolate a patient.</a:t>
            </a:r>
          </a:p>
          <a:p>
            <a:r>
              <a:rPr lang="en-ZA" sz="1900"/>
              <a:t>Patients can remain PCR positive even after they are no longer infectious.</a:t>
            </a:r>
          </a:p>
          <a:p>
            <a:r>
              <a:rPr lang="en-ZA" sz="1900"/>
              <a:t>A positive PCR test does not equate to an infectious, viable virus.</a:t>
            </a:r>
          </a:p>
          <a:p>
            <a:r>
              <a:rPr lang="en-ZA" sz="1900"/>
              <a:t>Patient’s clinical evaluation must be conducted at the end of isolation.</a:t>
            </a:r>
          </a:p>
          <a:p>
            <a:r>
              <a:rPr lang="en-ZA" sz="1900"/>
              <a:t>Patients who are still symptomatic at the end of their isolation period can be de-isolated provided that their fever has resolved (without the use of antipyretics) and their symptoms have improved.</a:t>
            </a:r>
          </a:p>
        </p:txBody>
      </p:sp>
      <p:cxnSp>
        <p:nvCxnSpPr>
          <p:cNvPr id="26" name="Straight Connector 25" hidden="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175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83BE80-957C-4F1C-AD48-10F7CE248D04}"/>
              </a:ext>
            </a:extLst>
          </p:cNvPr>
          <p:cNvSpPr>
            <a:spLocks noGrp="1"/>
          </p:cNvSpPr>
          <p:nvPr>
            <p:ph type="title"/>
          </p:nvPr>
        </p:nvSpPr>
        <p:spPr>
          <a:xfrm>
            <a:off x="874987" y="1332952"/>
            <a:ext cx="2945174" cy="3921176"/>
          </a:xfrm>
        </p:spPr>
        <p:txBody>
          <a:bodyPr anchor="ctr">
            <a:normAutofit/>
          </a:bodyPr>
          <a:lstStyle/>
          <a:p>
            <a:r>
              <a:rPr lang="en-US" b="1">
                <a:solidFill>
                  <a:schemeClr val="accent2"/>
                </a:solidFill>
              </a:rPr>
              <a:t>Introduction</a:t>
            </a:r>
            <a:endParaRPr lang="en-ZA" b="1">
              <a:solidFill>
                <a:schemeClr val="accent2"/>
              </a:solidFill>
            </a:endParaRPr>
          </a:p>
        </p:txBody>
      </p:sp>
      <p:grpSp>
        <p:nvGrpSpPr>
          <p:cNvPr id="36" name="Group 35" hidden="1">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37"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Content Placeholder 22">
            <a:extLst>
              <a:ext uri="{FF2B5EF4-FFF2-40B4-BE49-F238E27FC236}">
                <a16:creationId xmlns:a16="http://schemas.microsoft.com/office/drawing/2014/main" id="{814E3B2E-B651-44E0-87DF-F1E094DC07DA}"/>
              </a:ext>
            </a:extLst>
          </p:cNvPr>
          <p:cNvSpPr>
            <a:spLocks noGrp="1"/>
          </p:cNvSpPr>
          <p:nvPr>
            <p:ph idx="1"/>
          </p:nvPr>
        </p:nvSpPr>
        <p:spPr>
          <a:xfrm>
            <a:off x="4815840" y="499833"/>
            <a:ext cx="3825240" cy="5581226"/>
          </a:xfrm>
        </p:spPr>
        <p:txBody>
          <a:bodyPr anchor="ctr">
            <a:normAutofit/>
          </a:bodyPr>
          <a:lstStyle/>
          <a:p>
            <a:r>
              <a:rPr lang="en-US" sz="1900"/>
              <a:t>The World Health Organization (WHO) was alerted on 31</a:t>
            </a:r>
            <a:r>
              <a:rPr lang="en-US" sz="1900" baseline="30000"/>
              <a:t>st</a:t>
            </a:r>
            <a:r>
              <a:rPr lang="en-US" sz="1900"/>
              <a:t> December 2019 to a cluster of pneumonia cases of unknown etiology in patients in Wuhan City, China</a:t>
            </a:r>
          </a:p>
          <a:p>
            <a:r>
              <a:rPr lang="en-US" sz="1900"/>
              <a:t>A week later it was known to be the novel coronavirus </a:t>
            </a:r>
          </a:p>
          <a:p>
            <a:r>
              <a:rPr lang="en-US" sz="1900"/>
              <a:t>Also called Severe Acute Respiratory Syndrome coronavirus 2 (SARS-CoV-2)</a:t>
            </a:r>
          </a:p>
          <a:p>
            <a:r>
              <a:rPr lang="en-US" sz="1900"/>
              <a:t>That is why the illness is called COVID-19 as of 11</a:t>
            </a:r>
            <a:r>
              <a:rPr lang="en-US" sz="1900" baseline="30000"/>
              <a:t>st</a:t>
            </a:r>
            <a:r>
              <a:rPr lang="en-US" sz="1900"/>
              <a:t> February 2020</a:t>
            </a:r>
          </a:p>
          <a:p>
            <a:r>
              <a:rPr lang="en-US" sz="1900"/>
              <a:t>This presentation describes clinical care in and outside health care facilities for patients who are suspected or confirmed to have contracted COVID-19</a:t>
            </a:r>
          </a:p>
          <a:p>
            <a:endParaRPr lang="en-ZA" sz="1900"/>
          </a:p>
        </p:txBody>
      </p:sp>
    </p:spTree>
    <p:extLst>
      <p:ext uri="{BB962C8B-B14F-4D97-AF65-F5344CB8AC3E}">
        <p14:creationId xmlns:p14="http://schemas.microsoft.com/office/powerpoint/2010/main" val="8951748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9090F6-CFD7-44C4-A3B6-8A23BEA91DDF}"/>
              </a:ext>
            </a:extLst>
          </p:cNvPr>
          <p:cNvSpPr>
            <a:spLocks noGrp="1"/>
          </p:cNvSpPr>
          <p:nvPr>
            <p:ph type="title"/>
          </p:nvPr>
        </p:nvSpPr>
        <p:spPr>
          <a:xfrm>
            <a:off x="606478" y="386930"/>
            <a:ext cx="6927525" cy="1188950"/>
          </a:xfrm>
        </p:spPr>
        <p:txBody>
          <a:bodyPr anchor="b">
            <a:normAutofit/>
          </a:bodyPr>
          <a:lstStyle/>
          <a:p>
            <a:r>
              <a:rPr lang="en-ZA" sz="4000" b="1" dirty="0"/>
              <a:t>Management of children with COVID-19 (1)</a:t>
            </a:r>
          </a:p>
        </p:txBody>
      </p:sp>
      <p:grpSp>
        <p:nvGrpSpPr>
          <p:cNvPr id="29" name="Group 1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a:solidFill>
            <a:srgbClr val="005D28"/>
          </a:solidFill>
        </p:grpSpPr>
        <p:sp>
          <p:nvSpPr>
            <p:cNvPr id="30" name="Rectangle 1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BCFE9D-B0F4-4BD3-9F29-0A715BBA4745}"/>
              </a:ext>
            </a:extLst>
          </p:cNvPr>
          <p:cNvSpPr>
            <a:spLocks noGrp="1"/>
          </p:cNvSpPr>
          <p:nvPr>
            <p:ph idx="1"/>
          </p:nvPr>
        </p:nvSpPr>
        <p:spPr>
          <a:xfrm>
            <a:off x="595245" y="2599509"/>
            <a:ext cx="7607751" cy="3435531"/>
          </a:xfrm>
        </p:spPr>
        <p:txBody>
          <a:bodyPr anchor="ctr">
            <a:normAutofit/>
          </a:bodyPr>
          <a:lstStyle/>
          <a:p>
            <a:r>
              <a:rPr lang="en-ZA" sz="2100"/>
              <a:t>Childhood is a period of innate physical, social and psychological vulnerability which are likely to be aggravated by COVID-19.</a:t>
            </a:r>
          </a:p>
          <a:p>
            <a:r>
              <a:rPr lang="en-ZA" sz="2100"/>
              <a:t>In the early Chinese experience, children under the age of 10 accounted for fewer than 1 % of all cases.</a:t>
            </a:r>
          </a:p>
          <a:p>
            <a:r>
              <a:rPr lang="en-ZA" sz="2100"/>
              <a:t>Most of these children acquired their infection at home (82 – 90 %).</a:t>
            </a:r>
          </a:p>
          <a:p>
            <a:r>
              <a:rPr lang="en-ZA" sz="2100"/>
              <a:t>The asymptomatic represented 4 % while 51 % had mild disease or moderate disease in 39 %.</a:t>
            </a:r>
          </a:p>
          <a:p>
            <a:r>
              <a:rPr lang="en-ZA" sz="2100"/>
              <a:t>Very few children died.</a:t>
            </a:r>
          </a:p>
        </p:txBody>
      </p:sp>
    </p:spTree>
    <p:extLst>
      <p:ext uri="{BB962C8B-B14F-4D97-AF65-F5344CB8AC3E}">
        <p14:creationId xmlns:p14="http://schemas.microsoft.com/office/powerpoint/2010/main" val="14845489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9090F6-CFD7-44C4-A3B6-8A23BEA91DDF}"/>
              </a:ext>
            </a:extLst>
          </p:cNvPr>
          <p:cNvSpPr>
            <a:spLocks noGrp="1"/>
          </p:cNvSpPr>
          <p:nvPr>
            <p:ph type="title"/>
          </p:nvPr>
        </p:nvSpPr>
        <p:spPr>
          <a:xfrm>
            <a:off x="783771" y="1336329"/>
            <a:ext cx="3480585" cy="4382588"/>
          </a:xfrm>
        </p:spPr>
        <p:txBody>
          <a:bodyPr anchor="ctr">
            <a:normAutofit/>
          </a:bodyPr>
          <a:lstStyle/>
          <a:p>
            <a:r>
              <a:rPr lang="en-ZA" sz="4000" b="1" dirty="0"/>
              <a:t>Management of children with COVID-19 (2)</a:t>
            </a:r>
          </a:p>
        </p:txBody>
      </p:sp>
      <p:grpSp>
        <p:nvGrpSpPr>
          <p:cNvPr id="19" name="Group 1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63461"/>
            <a:ext cx="548639" cy="673460"/>
            <a:chOff x="3940602" y="308034"/>
            <a:chExt cx="2116791" cy="3428999"/>
          </a:xfrm>
          <a:solidFill>
            <a:schemeClr val="accent2"/>
          </a:solidFill>
        </p:grpSpPr>
        <p:sp>
          <p:nvSpPr>
            <p:cNvPr id="20" name="Rectangle 1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982976"/>
            <a:ext cx="4507025"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BCFE9D-B0F4-4BD3-9F29-0A715BBA4745}"/>
              </a:ext>
            </a:extLst>
          </p:cNvPr>
          <p:cNvSpPr>
            <a:spLocks noGrp="1"/>
          </p:cNvSpPr>
          <p:nvPr>
            <p:ph idx="1"/>
          </p:nvPr>
        </p:nvSpPr>
        <p:spPr>
          <a:xfrm>
            <a:off x="4572000" y="1336329"/>
            <a:ext cx="3945636" cy="4382588"/>
          </a:xfrm>
        </p:spPr>
        <p:txBody>
          <a:bodyPr anchor="ctr">
            <a:normAutofit/>
          </a:bodyPr>
          <a:lstStyle/>
          <a:p>
            <a:r>
              <a:rPr lang="en-ZA" sz="1600"/>
              <a:t>Clinical presentation is similar to that of adults.</a:t>
            </a:r>
          </a:p>
          <a:p>
            <a:r>
              <a:rPr lang="en-ZA" sz="1600"/>
              <a:t>The case definition is the same.</a:t>
            </a:r>
          </a:p>
          <a:p>
            <a:r>
              <a:rPr lang="en-ZA" sz="1600"/>
              <a:t>However, the entire spectrum of COVID-19 related symptoms continues to evolve.</a:t>
            </a:r>
          </a:p>
          <a:p>
            <a:pPr marL="0" indent="0">
              <a:buNone/>
            </a:pPr>
            <a:r>
              <a:rPr lang="en-ZA" sz="1600"/>
              <a:t>The focus of the response include:</a:t>
            </a:r>
          </a:p>
          <a:p>
            <a:r>
              <a:rPr lang="en-ZA" sz="1600"/>
              <a:t>Protection and prevention of primary infection</a:t>
            </a:r>
          </a:p>
          <a:p>
            <a:r>
              <a:rPr lang="en-ZA" sz="1600"/>
              <a:t>Early detection, isolation and treatment if infected</a:t>
            </a:r>
          </a:p>
          <a:p>
            <a:r>
              <a:rPr lang="en-ZA" sz="1600"/>
              <a:t>Psychological support and child-caring arrangements for both infected and affected children</a:t>
            </a:r>
          </a:p>
          <a:p>
            <a:r>
              <a:rPr lang="en-ZA" sz="1600"/>
              <a:t>Preservation of and access to routine health services</a:t>
            </a:r>
          </a:p>
        </p:txBody>
      </p:sp>
    </p:spTree>
    <p:extLst>
      <p:ext uri="{BB962C8B-B14F-4D97-AF65-F5344CB8AC3E}">
        <p14:creationId xmlns:p14="http://schemas.microsoft.com/office/powerpoint/2010/main" val="20711587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343" y="2"/>
            <a:ext cx="3516474"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669" y="926649"/>
            <a:ext cx="3311468" cy="5066535"/>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hidden="1">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756" y="3758184"/>
            <a:ext cx="1604383" cy="2373963"/>
            <a:chOff x="723679" y="3758184"/>
            <a:chExt cx="2139190" cy="2373963"/>
          </a:xfrm>
        </p:grpSpPr>
        <p:sp>
          <p:nvSpPr>
            <p:cNvPr id="24"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4376F42-C829-489F-BC78-C4B7A0E3F7AD}"/>
              </a:ext>
            </a:extLst>
          </p:cNvPr>
          <p:cNvSpPr>
            <a:spLocks noGrp="1"/>
          </p:cNvSpPr>
          <p:nvPr>
            <p:ph type="title"/>
          </p:nvPr>
        </p:nvSpPr>
        <p:spPr>
          <a:xfrm>
            <a:off x="856473" y="1321743"/>
            <a:ext cx="2840612" cy="4277890"/>
          </a:xfrm>
        </p:spPr>
        <p:txBody>
          <a:bodyPr anchor="ctr">
            <a:normAutofit/>
          </a:bodyPr>
          <a:lstStyle/>
          <a:p>
            <a:r>
              <a:rPr lang="en-ZA" sz="3600" b="1" dirty="0">
                <a:solidFill>
                  <a:srgbClr val="FFFFFF"/>
                </a:solidFill>
              </a:rPr>
              <a:t>Management of COVID-19 in newborns (1)</a:t>
            </a:r>
          </a:p>
        </p:txBody>
      </p:sp>
      <p:grpSp>
        <p:nvGrpSpPr>
          <p:cNvPr id="66" name="Group 65" hidden="1">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05012" y="44817"/>
            <a:ext cx="174976" cy="772404"/>
            <a:chOff x="11873418" y="44817"/>
            <a:chExt cx="233303" cy="772404"/>
          </a:xfrm>
        </p:grpSpPr>
        <p:sp>
          <p:nvSpPr>
            <p:cNvPr id="67"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6C789BC-CEA8-49FA-8898-B6232E96FDF9}"/>
              </a:ext>
            </a:extLst>
          </p:cNvPr>
          <p:cNvSpPr>
            <a:spLocks noGrp="1"/>
          </p:cNvSpPr>
          <p:nvPr>
            <p:ph idx="1"/>
          </p:nvPr>
        </p:nvSpPr>
        <p:spPr>
          <a:xfrm>
            <a:off x="4434519" y="1188719"/>
            <a:ext cx="4170990" cy="4804465"/>
          </a:xfrm>
        </p:spPr>
        <p:txBody>
          <a:bodyPr anchor="ctr">
            <a:normAutofit/>
          </a:bodyPr>
          <a:lstStyle/>
          <a:p>
            <a:r>
              <a:rPr lang="en-ZA" sz="1700"/>
              <a:t>No evidence of vertical transmission to date.</a:t>
            </a:r>
          </a:p>
          <a:p>
            <a:r>
              <a:rPr lang="en-ZA" sz="1700"/>
              <a:t>The is a risk of horizontal transmission from COVID-19 positive mother to her newborn baby, although these infections appear to be mild.</a:t>
            </a:r>
          </a:p>
          <a:p>
            <a:r>
              <a:rPr lang="en-ZA" sz="1700"/>
              <a:t>Babies are currently considered potentially infectious for 14 days after birth and staff should use hand hygiene and standard PPE in caring for them (gloves, surgical mask, apron, eye protection if risk of mucosal splash).</a:t>
            </a:r>
          </a:p>
          <a:p>
            <a:r>
              <a:rPr lang="en-ZA" sz="1700"/>
              <a:t>As far as possible do NOT separate COVID-19 positive mother and baby.</a:t>
            </a:r>
          </a:p>
        </p:txBody>
      </p:sp>
    </p:spTree>
    <p:extLst>
      <p:ext uri="{BB962C8B-B14F-4D97-AF65-F5344CB8AC3E}">
        <p14:creationId xmlns:p14="http://schemas.microsoft.com/office/powerpoint/2010/main" val="1044025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376F42-C829-489F-BC78-C4B7A0E3F7AD}"/>
              </a:ext>
            </a:extLst>
          </p:cNvPr>
          <p:cNvSpPr>
            <a:spLocks noGrp="1"/>
          </p:cNvSpPr>
          <p:nvPr>
            <p:ph type="title"/>
          </p:nvPr>
        </p:nvSpPr>
        <p:spPr>
          <a:xfrm>
            <a:off x="717619" y="1112969"/>
            <a:ext cx="2952974" cy="4166010"/>
          </a:xfrm>
        </p:spPr>
        <p:txBody>
          <a:bodyPr>
            <a:normAutofit/>
          </a:bodyPr>
          <a:lstStyle/>
          <a:p>
            <a:r>
              <a:rPr lang="en-ZA" sz="3800" b="1" dirty="0">
                <a:solidFill>
                  <a:srgbClr val="FFFFFF"/>
                </a:solidFill>
              </a:rPr>
              <a:t>Management of COVID-19 in newborns (2)</a:t>
            </a:r>
          </a:p>
        </p:txBody>
      </p:sp>
      <p:sp>
        <p:nvSpPr>
          <p:cNvPr id="21" name="Freeform: Shape 20" hidden="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hidden="1">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5" name="Freeform: Shape 24" hidden="1">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6C789BC-CEA8-49FA-8898-B6232E96FDF9}"/>
              </a:ext>
            </a:extLst>
          </p:cNvPr>
          <p:cNvSpPr>
            <a:spLocks noGrp="1"/>
          </p:cNvSpPr>
          <p:nvPr>
            <p:ph idx="1"/>
          </p:nvPr>
        </p:nvSpPr>
        <p:spPr>
          <a:xfrm>
            <a:off x="4572000" y="820880"/>
            <a:ext cx="3943349" cy="4889350"/>
          </a:xfrm>
        </p:spPr>
        <p:txBody>
          <a:bodyPr anchor="t">
            <a:noAutofit/>
          </a:bodyPr>
          <a:lstStyle/>
          <a:p>
            <a:r>
              <a:rPr lang="en-ZA" sz="2200" dirty="0"/>
              <a:t>Well mothers should take care of the babies but take infection control precautions: washing hands, breast hygiene, face mask, respiratory hygiene.</a:t>
            </a:r>
          </a:p>
          <a:p>
            <a:r>
              <a:rPr lang="en-ZA" sz="2200" dirty="0"/>
              <a:t>Unwell mothers should not participate in the care of their babies and family should identify an alternative.</a:t>
            </a:r>
          </a:p>
          <a:p>
            <a:r>
              <a:rPr lang="en-ZA" sz="2200" dirty="0"/>
              <a:t>Promote breastfeeding by well mothers.</a:t>
            </a:r>
          </a:p>
          <a:p>
            <a:r>
              <a:rPr lang="en-ZA" sz="2200" dirty="0"/>
              <a:t>Unwell mothers should be encouraged to express their breastmilk if they can.</a:t>
            </a:r>
          </a:p>
          <a:p>
            <a:r>
              <a:rPr lang="en-ZA" sz="2200" dirty="0"/>
              <a:t>Case definition is same as children and adults.</a:t>
            </a:r>
          </a:p>
        </p:txBody>
      </p:sp>
      <p:sp>
        <p:nvSpPr>
          <p:cNvPr id="27" name="Freeform: Shape 26" hidden="1">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hidden="1">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1" name="Freeform: Shape 30" hidden="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29940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376F42-C829-489F-BC78-C4B7A0E3F7AD}"/>
              </a:ext>
            </a:extLst>
          </p:cNvPr>
          <p:cNvSpPr>
            <a:spLocks noGrp="1"/>
          </p:cNvSpPr>
          <p:nvPr>
            <p:ph type="title"/>
          </p:nvPr>
        </p:nvSpPr>
        <p:spPr>
          <a:xfrm>
            <a:off x="874987" y="1332952"/>
            <a:ext cx="2945174" cy="3921176"/>
          </a:xfrm>
        </p:spPr>
        <p:txBody>
          <a:bodyPr anchor="ctr">
            <a:normAutofit/>
          </a:bodyPr>
          <a:lstStyle/>
          <a:p>
            <a:r>
              <a:rPr lang="en-ZA" sz="4000" b="1" dirty="0"/>
              <a:t>Management of COVID-19 in newborns (3)</a:t>
            </a:r>
          </a:p>
        </p:txBody>
      </p:sp>
      <p:grpSp>
        <p:nvGrpSpPr>
          <p:cNvPr id="44" name="Group 43" hidden="1">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45"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6C789BC-CEA8-49FA-8898-B6232E96FDF9}"/>
              </a:ext>
            </a:extLst>
          </p:cNvPr>
          <p:cNvSpPr>
            <a:spLocks noGrp="1"/>
          </p:cNvSpPr>
          <p:nvPr>
            <p:ph idx="1"/>
          </p:nvPr>
        </p:nvSpPr>
        <p:spPr>
          <a:xfrm>
            <a:off x="4815840" y="499833"/>
            <a:ext cx="3825240" cy="5581226"/>
          </a:xfrm>
        </p:spPr>
        <p:txBody>
          <a:bodyPr anchor="ctr">
            <a:normAutofit/>
          </a:bodyPr>
          <a:lstStyle/>
          <a:p>
            <a:pPr marL="0" indent="0">
              <a:buNone/>
            </a:pPr>
            <a:r>
              <a:rPr lang="en-ZA" sz="1800" dirty="0"/>
              <a:t>Well babies should:</a:t>
            </a:r>
          </a:p>
          <a:p>
            <a:r>
              <a:rPr lang="en-ZA" sz="1800" dirty="0"/>
              <a:t>Remain with mother in isolation</a:t>
            </a:r>
          </a:p>
          <a:p>
            <a:r>
              <a:rPr lang="en-ZA" sz="1800" dirty="0"/>
              <a:t>Not be admitted to the neonatal ward/nursery, unless absolutely necessary</a:t>
            </a:r>
          </a:p>
          <a:p>
            <a:r>
              <a:rPr lang="en-ZA" sz="1800" dirty="0"/>
              <a:t>Therapy required to be administered at the postnatal ward if possible (use of PPE by staff)</a:t>
            </a:r>
          </a:p>
          <a:p>
            <a:r>
              <a:rPr lang="en-ZA" sz="1800" dirty="0"/>
              <a:t>Receive the usual postnatal care</a:t>
            </a:r>
          </a:p>
          <a:p>
            <a:r>
              <a:rPr lang="en-ZA" sz="1800" dirty="0"/>
              <a:t>Not have a COVID-19 test</a:t>
            </a:r>
          </a:p>
          <a:p>
            <a:r>
              <a:rPr lang="en-ZA" sz="1800" dirty="0"/>
              <a:t>Be discharged as soon as possible with advice to the mother regarding danger signs (respiratory distress/fever etc.)</a:t>
            </a:r>
          </a:p>
          <a:p>
            <a:r>
              <a:rPr lang="en-ZA" sz="1800" dirty="0"/>
              <a:t>Be considered potentially infectious for 14 days and must self-isolate with the caregiver at home.</a:t>
            </a:r>
          </a:p>
        </p:txBody>
      </p:sp>
    </p:spTree>
    <p:extLst>
      <p:ext uri="{BB962C8B-B14F-4D97-AF65-F5344CB8AC3E}">
        <p14:creationId xmlns:p14="http://schemas.microsoft.com/office/powerpoint/2010/main" val="34894704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2"/>
          </a:solidFill>
        </p:grpSpPr>
        <p:sp>
          <p:nvSpPr>
            <p:cNvPr id="20" name="Rectangle 1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D4F122-B120-4599-9533-A8FC56A018FE}"/>
              </a:ext>
            </a:extLst>
          </p:cNvPr>
          <p:cNvSpPr>
            <a:spLocks noGrp="1"/>
          </p:cNvSpPr>
          <p:nvPr>
            <p:ph type="title"/>
          </p:nvPr>
        </p:nvSpPr>
        <p:spPr>
          <a:xfrm>
            <a:off x="782723" y="809898"/>
            <a:ext cx="7457037" cy="1554480"/>
          </a:xfrm>
        </p:spPr>
        <p:txBody>
          <a:bodyPr anchor="ctr">
            <a:normAutofit/>
          </a:bodyPr>
          <a:lstStyle/>
          <a:p>
            <a:r>
              <a:rPr lang="en-ZA" sz="3900" b="1" dirty="0"/>
              <a:t>Newborn who is well but mother is unable to take care for them should</a:t>
            </a:r>
          </a:p>
        </p:txBody>
      </p:sp>
      <p:sp>
        <p:nvSpPr>
          <p:cNvPr id="3" name="Content Placeholder 2">
            <a:extLst>
              <a:ext uri="{FF2B5EF4-FFF2-40B4-BE49-F238E27FC236}">
                <a16:creationId xmlns:a16="http://schemas.microsoft.com/office/drawing/2014/main" id="{8EAB5EAA-C4A7-43F2-856B-1A5BD4803001}"/>
              </a:ext>
            </a:extLst>
          </p:cNvPr>
          <p:cNvSpPr>
            <a:spLocks noGrp="1"/>
          </p:cNvSpPr>
          <p:nvPr>
            <p:ph idx="1"/>
          </p:nvPr>
        </p:nvSpPr>
        <p:spPr>
          <a:xfrm>
            <a:off x="783771" y="3017522"/>
            <a:ext cx="7455989" cy="3124658"/>
          </a:xfrm>
        </p:spPr>
        <p:txBody>
          <a:bodyPr anchor="ctr">
            <a:normAutofit/>
          </a:bodyPr>
          <a:lstStyle/>
          <a:p>
            <a:r>
              <a:rPr lang="en-ZA" sz="2100"/>
              <a:t>Be isolated in a closed incubator.</a:t>
            </a:r>
          </a:p>
          <a:p>
            <a:r>
              <a:rPr lang="en-ZA" sz="2100"/>
              <a:t>Be cohorted or isolated if possible, and receive no visitors.</a:t>
            </a:r>
          </a:p>
          <a:p>
            <a:r>
              <a:rPr lang="en-ZA" sz="2100"/>
              <a:t>Receive the usual postnatal care and expressed breastmilk if possible.</a:t>
            </a:r>
          </a:p>
          <a:p>
            <a:r>
              <a:rPr lang="en-ZA" sz="2100"/>
              <a:t>Be discharged as soon as possible with advice to the caregiver regarding feeding and danger signs.</a:t>
            </a:r>
          </a:p>
          <a:p>
            <a:r>
              <a:rPr lang="en-ZA" sz="2100"/>
              <a:t>Be considered potentially infectious for 14 days and must self-isolate with the caregiver at home.</a:t>
            </a:r>
          </a:p>
        </p:txBody>
      </p:sp>
      <p:cxnSp>
        <p:nvCxnSpPr>
          <p:cNvPr id="26" name="Straight Connector 25" hidden="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1585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52B99F1-B2DC-437E-A8A1-A57F2F29F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684398"/>
            <a:ext cx="8375586" cy="520604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87D5B5-322F-4238-8254-14F67E19257A}"/>
              </a:ext>
            </a:extLst>
          </p:cNvPr>
          <p:cNvSpPr>
            <a:spLocks noGrp="1"/>
          </p:cNvSpPr>
          <p:nvPr>
            <p:ph type="title"/>
          </p:nvPr>
        </p:nvSpPr>
        <p:spPr>
          <a:xfrm>
            <a:off x="783771" y="1092857"/>
            <a:ext cx="3692216" cy="4389120"/>
          </a:xfrm>
        </p:spPr>
        <p:txBody>
          <a:bodyPr>
            <a:normAutofit/>
          </a:bodyPr>
          <a:lstStyle/>
          <a:p>
            <a:r>
              <a:rPr lang="en-ZA" sz="4000" b="1" dirty="0"/>
              <a:t>Unwell / Symptomatic babies should</a:t>
            </a:r>
          </a:p>
        </p:txBody>
      </p:sp>
      <p:sp>
        <p:nvSpPr>
          <p:cNvPr id="21" name="Rectangle 20">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2935374"/>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583AD48-70BF-44AC-AE4E-C680CA3074FA}"/>
              </a:ext>
            </a:extLst>
          </p:cNvPr>
          <p:cNvSpPr>
            <a:spLocks noGrp="1"/>
          </p:cNvSpPr>
          <p:nvPr>
            <p:ph idx="1"/>
          </p:nvPr>
        </p:nvSpPr>
        <p:spPr>
          <a:xfrm>
            <a:off x="4179509" y="1092857"/>
            <a:ext cx="4252565" cy="4389120"/>
          </a:xfrm>
        </p:spPr>
        <p:txBody>
          <a:bodyPr anchor="ctr">
            <a:normAutofit/>
          </a:bodyPr>
          <a:lstStyle/>
          <a:p>
            <a:r>
              <a:rPr lang="en-ZA" sz="2000" dirty="0"/>
              <a:t>Be isolated in a closed incubator (</a:t>
            </a:r>
            <a:r>
              <a:rPr lang="en-ZA" sz="2000" dirty="0" err="1"/>
              <a:t>cohorted</a:t>
            </a:r>
            <a:r>
              <a:rPr lang="en-ZA" sz="2000" dirty="0"/>
              <a:t> or in an isolation room if available).</a:t>
            </a:r>
          </a:p>
          <a:p>
            <a:r>
              <a:rPr lang="en-ZA" sz="2000" dirty="0"/>
              <a:t>Have a COVID-19 test on day 3 of life if he/she meets the case definition.</a:t>
            </a:r>
          </a:p>
          <a:p>
            <a:r>
              <a:rPr lang="en-ZA" sz="2000" dirty="0"/>
              <a:t>Test done before 72 hours may give false negative result.</a:t>
            </a:r>
          </a:p>
          <a:p>
            <a:r>
              <a:rPr lang="en-ZA" sz="2000" dirty="0"/>
              <a:t>Receive no visitors, including their mother, for 14 days.</a:t>
            </a:r>
          </a:p>
          <a:p>
            <a:r>
              <a:rPr lang="en-ZA" sz="2000" dirty="0"/>
              <a:t>Receive expressed milk if possible. Mixed feeding to be avoided especially in HIV-exposed.</a:t>
            </a:r>
          </a:p>
        </p:txBody>
      </p:sp>
    </p:spTree>
    <p:extLst>
      <p:ext uri="{BB962C8B-B14F-4D97-AF65-F5344CB8AC3E}">
        <p14:creationId xmlns:p14="http://schemas.microsoft.com/office/powerpoint/2010/main" val="27882386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3337098" cy="233172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2530" y="702944"/>
            <a:ext cx="4026994"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A57504-1FA8-48E1-8DDB-EEBE3F424E58}"/>
              </a:ext>
            </a:extLst>
          </p:cNvPr>
          <p:cNvSpPr>
            <a:spLocks noGrp="1"/>
          </p:cNvSpPr>
          <p:nvPr>
            <p:ph type="title"/>
          </p:nvPr>
        </p:nvSpPr>
        <p:spPr>
          <a:xfrm>
            <a:off x="762603" y="1345958"/>
            <a:ext cx="3216267" cy="4166085"/>
          </a:xfrm>
        </p:spPr>
        <p:txBody>
          <a:bodyPr>
            <a:normAutofit/>
          </a:bodyPr>
          <a:lstStyle/>
          <a:p>
            <a:r>
              <a:rPr lang="en-ZA" sz="4000" b="1" dirty="0"/>
              <a:t>Management of COVID-19 in pregnant and breastfeeding women</a:t>
            </a:r>
          </a:p>
        </p:txBody>
      </p:sp>
      <p:grpSp>
        <p:nvGrpSpPr>
          <p:cNvPr id="23" name="Group 22" hidden="1">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147" y="3048506"/>
            <a:ext cx="472714" cy="765242"/>
            <a:chOff x="45711" y="3048506"/>
            <a:chExt cx="630289" cy="765242"/>
          </a:xfrm>
        </p:grpSpPr>
        <p:sp>
          <p:nvSpPr>
            <p:cNvPr id="24"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54DF1E06-14A4-4C62-A4AF-324D0F85A364}"/>
              </a:ext>
            </a:extLst>
          </p:cNvPr>
          <p:cNvSpPr>
            <a:spLocks noGrp="1"/>
          </p:cNvSpPr>
          <p:nvPr>
            <p:ph idx="1"/>
          </p:nvPr>
        </p:nvSpPr>
        <p:spPr>
          <a:xfrm>
            <a:off x="4672300" y="750307"/>
            <a:ext cx="4026995" cy="5357387"/>
          </a:xfrm>
        </p:spPr>
        <p:txBody>
          <a:bodyPr anchor="ctr">
            <a:normAutofit/>
          </a:bodyPr>
          <a:lstStyle/>
          <a:p>
            <a:r>
              <a:rPr lang="en-ZA" sz="1600" dirty="0"/>
              <a:t>No evidence that pregnant women are more at risk of contracting COVID-19 or of worse maternal outcomes.</a:t>
            </a:r>
          </a:p>
          <a:p>
            <a:r>
              <a:rPr lang="en-ZA" sz="1600" dirty="0"/>
              <a:t>No evidence of in utero transmission.</a:t>
            </a:r>
          </a:p>
          <a:p>
            <a:r>
              <a:rPr lang="en-ZA" sz="1600" dirty="0"/>
              <a:t>Antenatal care should continue. Visits may be delayed until they are non-infectious.</a:t>
            </a:r>
          </a:p>
          <a:p>
            <a:r>
              <a:rPr lang="en-ZA" sz="1600" dirty="0"/>
              <a:t>Outpatient and inpatient care of pregnant women with COVID-19 should be carried out in an appropriate isolation area.</a:t>
            </a:r>
          </a:p>
          <a:p>
            <a:r>
              <a:rPr lang="en-ZA" sz="1600" dirty="0"/>
              <a:t>Intrapartum care, delivery and immediate postnatal care to be conducted by a dedicated midwife who should not take care of other women in labour.</a:t>
            </a:r>
          </a:p>
          <a:p>
            <a:r>
              <a:rPr lang="en-ZA" sz="1600" dirty="0"/>
              <a:t>COVID-19 is not an indication for Caesarean section. </a:t>
            </a:r>
          </a:p>
          <a:p>
            <a:r>
              <a:rPr lang="en-ZA" sz="1600" dirty="0"/>
              <a:t>Breastfeeding is possible but precautions must be taken.</a:t>
            </a:r>
          </a:p>
        </p:txBody>
      </p:sp>
    </p:spTree>
    <p:extLst>
      <p:ext uri="{BB962C8B-B14F-4D97-AF65-F5344CB8AC3E}">
        <p14:creationId xmlns:p14="http://schemas.microsoft.com/office/powerpoint/2010/main" val="31126533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484C3-F595-433E-85E2-C72B47E24253}"/>
              </a:ext>
            </a:extLst>
          </p:cNvPr>
          <p:cNvSpPr>
            <a:spLocks noGrp="1"/>
          </p:cNvSpPr>
          <p:nvPr>
            <p:ph type="title"/>
          </p:nvPr>
        </p:nvSpPr>
        <p:spPr>
          <a:xfrm>
            <a:off x="874987" y="1332952"/>
            <a:ext cx="2945174" cy="3921176"/>
          </a:xfrm>
        </p:spPr>
        <p:txBody>
          <a:bodyPr anchor="ctr">
            <a:normAutofit/>
          </a:bodyPr>
          <a:lstStyle/>
          <a:p>
            <a:r>
              <a:rPr lang="en-ZA" sz="4000" b="1" dirty="0"/>
              <a:t>Management of people living with HIV</a:t>
            </a:r>
          </a:p>
        </p:txBody>
      </p:sp>
      <p:grpSp>
        <p:nvGrpSpPr>
          <p:cNvPr id="25" name="Group 24" hidden="1">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26"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FFB0D4F-D11B-4E91-A804-D0A1DF08B0E6}"/>
              </a:ext>
            </a:extLst>
          </p:cNvPr>
          <p:cNvSpPr>
            <a:spLocks noGrp="1"/>
          </p:cNvSpPr>
          <p:nvPr>
            <p:ph idx="1"/>
          </p:nvPr>
        </p:nvSpPr>
        <p:spPr>
          <a:xfrm>
            <a:off x="4815840" y="499833"/>
            <a:ext cx="3825240" cy="5581226"/>
          </a:xfrm>
        </p:spPr>
        <p:txBody>
          <a:bodyPr anchor="ctr">
            <a:normAutofit/>
          </a:bodyPr>
          <a:lstStyle/>
          <a:p>
            <a:r>
              <a:rPr lang="en-ZA" sz="1900"/>
              <a:t>The risk of COVID-19 in people living with HIV is unknown, both in terms of risk of acquisition, as well as risk of complications.</a:t>
            </a:r>
          </a:p>
          <a:p>
            <a:r>
              <a:rPr lang="en-ZA" sz="1900"/>
              <a:t>It is anticipated that COVID-19 impact may be negative on this population.</a:t>
            </a:r>
          </a:p>
          <a:p>
            <a:r>
              <a:rPr lang="en-ZA" sz="1900"/>
              <a:t>The risk may be exacerbated with age and other comorbidities such as tuberculosis, post-TB bronchiectasis, diabetes and COPD.</a:t>
            </a:r>
          </a:p>
          <a:p>
            <a:r>
              <a:rPr lang="en-ZA" sz="1900"/>
              <a:t>ART should not be discontinued.</a:t>
            </a:r>
          </a:p>
          <a:p>
            <a:r>
              <a:rPr lang="en-ZA" sz="1900"/>
              <a:t>Influenza vaccination is indicated.</a:t>
            </a:r>
          </a:p>
        </p:txBody>
      </p:sp>
    </p:spTree>
    <p:extLst>
      <p:ext uri="{BB962C8B-B14F-4D97-AF65-F5344CB8AC3E}">
        <p14:creationId xmlns:p14="http://schemas.microsoft.com/office/powerpoint/2010/main" val="32658440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343" y="2"/>
            <a:ext cx="3516474"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669" y="926649"/>
            <a:ext cx="3311468" cy="5066535"/>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hidden="1">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756" y="3758184"/>
            <a:ext cx="1604383" cy="2373963"/>
            <a:chOff x="723679" y="3758184"/>
            <a:chExt cx="2139190" cy="2373963"/>
          </a:xfrm>
        </p:grpSpPr>
        <p:sp>
          <p:nvSpPr>
            <p:cNvPr id="15"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6C4787D-1BB2-4508-A4AF-91D1C4ADFDEA}"/>
              </a:ext>
            </a:extLst>
          </p:cNvPr>
          <p:cNvSpPr>
            <a:spLocks noGrp="1"/>
          </p:cNvSpPr>
          <p:nvPr>
            <p:ph type="title"/>
          </p:nvPr>
        </p:nvSpPr>
        <p:spPr>
          <a:xfrm>
            <a:off x="856473" y="1321743"/>
            <a:ext cx="2840612" cy="4277890"/>
          </a:xfrm>
        </p:spPr>
        <p:txBody>
          <a:bodyPr anchor="ctr">
            <a:normAutofit/>
          </a:bodyPr>
          <a:lstStyle/>
          <a:p>
            <a:r>
              <a:rPr lang="en-ZA" sz="4200" b="1">
                <a:solidFill>
                  <a:srgbClr val="FFFFFF"/>
                </a:solidFill>
              </a:rPr>
              <a:t>Recording and Reporting</a:t>
            </a:r>
          </a:p>
        </p:txBody>
      </p:sp>
      <p:grpSp>
        <p:nvGrpSpPr>
          <p:cNvPr id="57" name="Group 56" hidden="1">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05012" y="44817"/>
            <a:ext cx="174976" cy="772404"/>
            <a:chOff x="11873418" y="44817"/>
            <a:chExt cx="233303" cy="772404"/>
          </a:xfrm>
        </p:grpSpPr>
        <p:sp>
          <p:nvSpPr>
            <p:cNvPr id="58"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F4A8EB6A-6CE9-4D8C-98D1-0123E97D000F}"/>
              </a:ext>
            </a:extLst>
          </p:cNvPr>
          <p:cNvSpPr>
            <a:spLocks noGrp="1"/>
          </p:cNvSpPr>
          <p:nvPr>
            <p:ph idx="1"/>
          </p:nvPr>
        </p:nvSpPr>
        <p:spPr>
          <a:xfrm>
            <a:off x="4434519" y="1188719"/>
            <a:ext cx="4170990" cy="4804465"/>
          </a:xfrm>
        </p:spPr>
        <p:txBody>
          <a:bodyPr anchor="ctr">
            <a:normAutofit/>
          </a:bodyPr>
          <a:lstStyle/>
          <a:p>
            <a:pPr lvl="0"/>
            <a:r>
              <a:rPr lang="en-ZA" sz="1700"/>
              <a:t>This is very important.</a:t>
            </a:r>
            <a:endParaRPr lang="en-US" sz="1700"/>
          </a:p>
          <a:p>
            <a:pPr lvl="0"/>
            <a:r>
              <a:rPr lang="en-ZA" sz="1700"/>
              <a:t>The goal of clinical management is to reduce morbidity and mortality from COVID-19 .</a:t>
            </a:r>
            <a:endParaRPr lang="en-US" sz="1700"/>
          </a:p>
          <a:p>
            <a:pPr lvl="0"/>
            <a:r>
              <a:rPr lang="en-ZA" sz="1700"/>
              <a:t>We therefore need to record and report with accuracy and completeness in order to track the size and severity of the pandemic.</a:t>
            </a:r>
            <a:endParaRPr lang="en-US" sz="1700"/>
          </a:p>
          <a:p>
            <a:pPr lvl="0"/>
            <a:r>
              <a:rPr lang="en-ZA" sz="1700"/>
              <a:t>The use of ordinary laboratory request form from NHLS is recommended.</a:t>
            </a:r>
            <a:endParaRPr lang="en-US" sz="1700"/>
          </a:p>
          <a:p>
            <a:pPr lvl="0"/>
            <a:r>
              <a:rPr lang="en-ZA" sz="1700"/>
              <a:t>Please capture patient’s ID number or passport number.</a:t>
            </a:r>
            <a:endParaRPr lang="en-US" sz="1700"/>
          </a:p>
          <a:p>
            <a:pPr lvl="0"/>
            <a:r>
              <a:rPr lang="en-ZA" sz="1700"/>
              <a:t>Do not forget to capture the province as well as other data elements indicated on the lab request form.</a:t>
            </a:r>
            <a:endParaRPr lang="en-US" sz="1700"/>
          </a:p>
        </p:txBody>
      </p:sp>
    </p:spTree>
    <p:extLst>
      <p:ext uri="{BB962C8B-B14F-4D97-AF65-F5344CB8AC3E}">
        <p14:creationId xmlns:p14="http://schemas.microsoft.com/office/powerpoint/2010/main" val="890887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rgbClr val="005D28"/>
          </a:solidFill>
        </p:grpSpPr>
        <p:sp>
          <p:nvSpPr>
            <p:cNvPr id="20" name="Rectangle 1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26FDFB-3EB4-410A-991C-C11C668C0ECA}"/>
              </a:ext>
            </a:extLst>
          </p:cNvPr>
          <p:cNvSpPr>
            <a:spLocks noGrp="1"/>
          </p:cNvSpPr>
          <p:nvPr>
            <p:ph type="title"/>
          </p:nvPr>
        </p:nvSpPr>
        <p:spPr>
          <a:xfrm>
            <a:off x="782723" y="809898"/>
            <a:ext cx="7457037" cy="1554480"/>
          </a:xfrm>
        </p:spPr>
        <p:txBody>
          <a:bodyPr anchor="ctr">
            <a:normAutofit/>
          </a:bodyPr>
          <a:lstStyle/>
          <a:p>
            <a:r>
              <a:rPr lang="en-ZA" sz="4200" b="1" dirty="0"/>
              <a:t>Updated case definition for a suspected COVID-19 case</a:t>
            </a:r>
          </a:p>
        </p:txBody>
      </p:sp>
      <p:sp>
        <p:nvSpPr>
          <p:cNvPr id="3" name="Content Placeholder 2">
            <a:extLst>
              <a:ext uri="{FF2B5EF4-FFF2-40B4-BE49-F238E27FC236}">
                <a16:creationId xmlns:a16="http://schemas.microsoft.com/office/drawing/2014/main" id="{D529731E-8473-4857-9CF2-3B3F08BE3E5C}"/>
              </a:ext>
            </a:extLst>
          </p:cNvPr>
          <p:cNvSpPr>
            <a:spLocks noGrp="1"/>
          </p:cNvSpPr>
          <p:nvPr>
            <p:ph idx="1"/>
          </p:nvPr>
        </p:nvSpPr>
        <p:spPr>
          <a:xfrm>
            <a:off x="783771" y="3017522"/>
            <a:ext cx="7455989" cy="3124658"/>
          </a:xfrm>
        </p:spPr>
        <p:txBody>
          <a:bodyPr anchor="ctr">
            <a:normAutofit lnSpcReduction="10000"/>
          </a:bodyPr>
          <a:lstStyle/>
          <a:p>
            <a:r>
              <a:rPr lang="en-ZA" dirty="0"/>
              <a:t>A suspected COVID-19 case includes any person presenting with an acute (&lt; or equal to 14 days) respiratory tract infection or other clinical illness compatible with COVID-19, </a:t>
            </a:r>
          </a:p>
          <a:p>
            <a:pPr marL="0" indent="0">
              <a:buNone/>
            </a:pPr>
            <a:r>
              <a:rPr lang="en-ZA" dirty="0"/>
              <a:t>OR </a:t>
            </a:r>
          </a:p>
          <a:p>
            <a:r>
              <a:rPr lang="en-ZA" dirty="0"/>
              <a:t>An asymptomatic person who is a close contact to a confirmed case (this category should not be routinely tested)</a:t>
            </a:r>
          </a:p>
        </p:txBody>
      </p:sp>
      <p:cxnSp>
        <p:nvCxnSpPr>
          <p:cNvPr id="26" name="Straight Connector 2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a:solidFill>
              <a:srgbClr val="005D28"/>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642760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D8DCA6-72CD-4DED-BF48-F511B3927D4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3600" b="1" kern="1200" dirty="0">
                <a:solidFill>
                  <a:schemeClr val="bg1"/>
                </a:solidFill>
                <a:latin typeface="+mj-lt"/>
                <a:ea typeface="+mj-ea"/>
                <a:cs typeface="+mj-cs"/>
              </a:rPr>
              <a:t>Recording tools (1)</a:t>
            </a:r>
          </a:p>
        </p:txBody>
      </p:sp>
      <p:graphicFrame>
        <p:nvGraphicFramePr>
          <p:cNvPr id="6" name="Table 6">
            <a:extLst>
              <a:ext uri="{FF2B5EF4-FFF2-40B4-BE49-F238E27FC236}">
                <a16:creationId xmlns:a16="http://schemas.microsoft.com/office/drawing/2014/main" id="{E1F375B4-821D-4D3D-8E7B-534AAF8299C6}"/>
              </a:ext>
            </a:extLst>
          </p:cNvPr>
          <p:cNvGraphicFramePr>
            <a:graphicFrameLocks noGrp="1"/>
          </p:cNvGraphicFramePr>
          <p:nvPr>
            <p:extLst>
              <p:ext uri="{D42A27DB-BD31-4B8C-83A1-F6EECF244321}">
                <p14:modId xmlns:p14="http://schemas.microsoft.com/office/powerpoint/2010/main" val="3022027008"/>
              </p:ext>
            </p:extLst>
          </p:nvPr>
        </p:nvGraphicFramePr>
        <p:xfrm>
          <a:off x="113121" y="1396588"/>
          <a:ext cx="8917758" cy="5491480"/>
        </p:xfrm>
        <a:graphic>
          <a:graphicData uri="http://schemas.openxmlformats.org/drawingml/2006/table">
            <a:tbl>
              <a:tblPr firstRow="1" bandRow="1">
                <a:tableStyleId>{C083E6E3-FA7D-4D7B-A595-EF9225AFEA82}</a:tableStyleId>
              </a:tblPr>
              <a:tblGrid>
                <a:gridCol w="2972586">
                  <a:extLst>
                    <a:ext uri="{9D8B030D-6E8A-4147-A177-3AD203B41FA5}">
                      <a16:colId xmlns:a16="http://schemas.microsoft.com/office/drawing/2014/main" val="3381314111"/>
                    </a:ext>
                  </a:extLst>
                </a:gridCol>
                <a:gridCol w="2972586">
                  <a:extLst>
                    <a:ext uri="{9D8B030D-6E8A-4147-A177-3AD203B41FA5}">
                      <a16:colId xmlns:a16="http://schemas.microsoft.com/office/drawing/2014/main" val="2148756176"/>
                    </a:ext>
                  </a:extLst>
                </a:gridCol>
                <a:gridCol w="2972586">
                  <a:extLst>
                    <a:ext uri="{9D8B030D-6E8A-4147-A177-3AD203B41FA5}">
                      <a16:colId xmlns:a16="http://schemas.microsoft.com/office/drawing/2014/main" val="1368841134"/>
                    </a:ext>
                  </a:extLst>
                </a:gridCol>
              </a:tblGrid>
              <a:tr h="370840">
                <a:tc>
                  <a:txBody>
                    <a:bodyPr/>
                    <a:lstStyle/>
                    <a:p>
                      <a:r>
                        <a:rPr lang="en-ZA" dirty="0"/>
                        <a:t>Tool</a:t>
                      </a:r>
                    </a:p>
                  </a:txBody>
                  <a:tcPr/>
                </a:tc>
                <a:tc>
                  <a:txBody>
                    <a:bodyPr/>
                    <a:lstStyle/>
                    <a:p>
                      <a:r>
                        <a:rPr lang="en-ZA" dirty="0"/>
                        <a:t>When to complete</a:t>
                      </a:r>
                    </a:p>
                  </a:txBody>
                  <a:tcPr/>
                </a:tc>
                <a:tc>
                  <a:txBody>
                    <a:bodyPr/>
                    <a:lstStyle/>
                    <a:p>
                      <a:r>
                        <a:rPr lang="en-ZA" dirty="0"/>
                        <a:t>Comments</a:t>
                      </a:r>
                    </a:p>
                  </a:txBody>
                  <a:tcPr/>
                </a:tc>
                <a:extLst>
                  <a:ext uri="{0D108BD9-81ED-4DB2-BD59-A6C34878D82A}">
                    <a16:rowId xmlns:a16="http://schemas.microsoft.com/office/drawing/2014/main" val="32264309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a:solidFill>
                            <a:schemeClr val="tx1"/>
                          </a:solidFill>
                          <a:latin typeface="+mn-lt"/>
                          <a:ea typeface="+mn-ea"/>
                          <a:cs typeface="+mn-cs"/>
                        </a:rPr>
                        <a:t>Contact line list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To be completed for all individuals suspected of COVID 19 disease and having a specimen taken </a:t>
                      </a:r>
                    </a:p>
                  </a:txBody>
                  <a:tcPr/>
                </a:tc>
                <a:tc>
                  <a:txBody>
                    <a:bodyPr/>
                    <a:lstStyle/>
                    <a:p>
                      <a:r>
                        <a:rPr lang="en-US" sz="1800" b="0" i="0" u="none" strike="noStrike" kern="1200" baseline="0" dirty="0">
                          <a:solidFill>
                            <a:schemeClr val="tx1"/>
                          </a:solidFill>
                          <a:latin typeface="+mn-lt"/>
                          <a:ea typeface="+mn-ea"/>
                          <a:cs typeface="+mn-cs"/>
                        </a:rPr>
                        <a:t>This needs to be completed for all patients from whom COVID-19 samples are collected. 	</a:t>
                      </a:r>
                    </a:p>
                  </a:txBody>
                  <a:tcPr/>
                </a:tc>
                <a:extLst>
                  <a:ext uri="{0D108BD9-81ED-4DB2-BD59-A6C34878D82A}">
                    <a16:rowId xmlns:a16="http://schemas.microsoft.com/office/drawing/2014/main" val="22088794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a:solidFill>
                            <a:schemeClr val="tx1"/>
                          </a:solidFill>
                          <a:latin typeface="+mn-lt"/>
                          <a:ea typeface="+mn-ea"/>
                          <a:cs typeface="+mn-cs"/>
                        </a:rPr>
                        <a:t>Laboratory specimen submission form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a:solidFill>
                            <a:schemeClr val="tx1"/>
                          </a:solidFill>
                          <a:latin typeface="+mn-lt"/>
                          <a:ea typeface="+mn-ea"/>
                          <a:cs typeface="+mn-cs"/>
                        </a:rPr>
                        <a:t>For all COVID-19 specimens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Always include patient’s ID/passport number and contact details 	</a:t>
                      </a:r>
                    </a:p>
                  </a:txBody>
                  <a:tcPr/>
                </a:tc>
                <a:extLst>
                  <a:ext uri="{0D108BD9-81ED-4DB2-BD59-A6C34878D82A}">
                    <a16:rowId xmlns:a16="http://schemas.microsoft.com/office/drawing/2014/main" val="18253981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a:solidFill>
                            <a:schemeClr val="tx1"/>
                          </a:solidFill>
                          <a:latin typeface="+mn-lt"/>
                          <a:ea typeface="+mn-ea"/>
                          <a:cs typeface="+mn-cs"/>
                        </a:rPr>
                        <a:t>Clinical platform for hospitalised patients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To be completed for all confirmed inpatients daily (until discharge)</a:t>
                      </a:r>
                      <a:endParaRPr lang="en-ZA" sz="1800" b="0" i="0" u="none" strike="noStrike"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This form will document the presence of comorbidities, clinical progression, treatment and outcomes</a:t>
                      </a:r>
                    </a:p>
                  </a:txBody>
                  <a:tcPr/>
                </a:tc>
                <a:extLst>
                  <a:ext uri="{0D108BD9-81ED-4DB2-BD59-A6C34878D82A}">
                    <a16:rowId xmlns:a16="http://schemas.microsoft.com/office/drawing/2014/main" val="14673544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a:solidFill>
                            <a:schemeClr val="tx1"/>
                          </a:solidFill>
                          <a:latin typeface="+mn-lt"/>
                          <a:ea typeface="+mn-ea"/>
                          <a:cs typeface="+mn-cs"/>
                        </a:rPr>
                        <a:t>Home assessment forms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To be completed at de-isolation, for all patients being cared for at home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This form will document patient progress and outcomes 	</a:t>
                      </a:r>
                    </a:p>
                  </a:txBody>
                  <a:tcPr/>
                </a:tc>
                <a:extLst>
                  <a:ext uri="{0D108BD9-81ED-4DB2-BD59-A6C34878D82A}">
                    <a16:rowId xmlns:a16="http://schemas.microsoft.com/office/drawing/2014/main" val="5169155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a:solidFill>
                            <a:schemeClr val="tx1"/>
                          </a:solidFill>
                          <a:latin typeface="+mn-lt"/>
                          <a:ea typeface="+mn-ea"/>
                          <a:cs typeface="+mn-cs"/>
                        </a:rPr>
                        <a:t>Notifiable medical condition (NMC) case notification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To be completed for all confirmed COVID-19 cases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No longer required to notify suspected cases, only confirmed cases. 	</a:t>
                      </a:r>
                    </a:p>
                  </a:txBody>
                  <a:tcPr/>
                </a:tc>
                <a:extLst>
                  <a:ext uri="{0D108BD9-81ED-4DB2-BD59-A6C34878D82A}">
                    <a16:rowId xmlns:a16="http://schemas.microsoft.com/office/drawing/2014/main" val="658992090"/>
                  </a:ext>
                </a:extLst>
              </a:tr>
            </a:tbl>
          </a:graphicData>
        </a:graphic>
      </p:graphicFrame>
    </p:spTree>
    <p:extLst>
      <p:ext uri="{BB962C8B-B14F-4D97-AF65-F5344CB8AC3E}">
        <p14:creationId xmlns:p14="http://schemas.microsoft.com/office/powerpoint/2010/main" val="37623544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49DBAF-E8E2-4848-9A95-26D2B03B9588}"/>
              </a:ext>
            </a:extLst>
          </p:cNvPr>
          <p:cNvSpPr>
            <a:spLocks noGrp="1"/>
          </p:cNvSpPr>
          <p:nvPr>
            <p:ph type="title"/>
          </p:nvPr>
        </p:nvSpPr>
        <p:spPr>
          <a:xfrm>
            <a:off x="628650" y="672747"/>
            <a:ext cx="7886700" cy="715556"/>
          </a:xfrm>
        </p:spPr>
        <p:txBody>
          <a:bodyPr>
            <a:normAutofit/>
          </a:bodyPr>
          <a:lstStyle/>
          <a:p>
            <a:pPr algn="ctr"/>
            <a:r>
              <a:rPr lang="en-ZA" sz="2800" b="1" dirty="0">
                <a:solidFill>
                  <a:schemeClr val="bg1"/>
                </a:solidFill>
              </a:rPr>
              <a:t>Recording tools (2)</a:t>
            </a:r>
          </a:p>
        </p:txBody>
      </p:sp>
      <p:sp>
        <p:nvSpPr>
          <p:cNvPr id="8" name="Content Placeholder 7">
            <a:extLst>
              <a:ext uri="{FF2B5EF4-FFF2-40B4-BE49-F238E27FC236}">
                <a16:creationId xmlns:a16="http://schemas.microsoft.com/office/drawing/2014/main" id="{9C23208B-1650-4C8A-AD56-F8E5873F5329}"/>
              </a:ext>
            </a:extLst>
          </p:cNvPr>
          <p:cNvSpPr>
            <a:spLocks noGrp="1"/>
          </p:cNvSpPr>
          <p:nvPr>
            <p:ph idx="1"/>
          </p:nvPr>
        </p:nvSpPr>
        <p:spPr>
          <a:xfrm>
            <a:off x="185738" y="1597390"/>
            <a:ext cx="8958262" cy="5260610"/>
          </a:xfrm>
        </p:spPr>
        <p:txBody>
          <a:bodyPr>
            <a:normAutofit lnSpcReduction="10000"/>
          </a:bodyPr>
          <a:lstStyle/>
          <a:p>
            <a:r>
              <a:rPr lang="en-US" sz="2400" dirty="0"/>
              <a:t>A paper/modifiable PDF version of the home assessment form is available at the NICD’s website. Completed forms should be emailed to </a:t>
            </a:r>
            <a:r>
              <a:rPr lang="en-US" sz="2400" dirty="0">
                <a:hlinkClick r:id="rId2"/>
              </a:rPr>
              <a:t>ncov@nicd.ac.za</a:t>
            </a:r>
            <a:r>
              <a:rPr lang="en-US" sz="2400" dirty="0"/>
              <a:t>  </a:t>
            </a:r>
          </a:p>
          <a:p>
            <a:endParaRPr lang="en-US" sz="2400" dirty="0"/>
          </a:p>
          <a:p>
            <a:r>
              <a:rPr lang="en-US" sz="2400" dirty="0"/>
              <a:t>The online version of the contact line list is available at </a:t>
            </a:r>
            <a:r>
              <a:rPr lang="en-US" sz="2400" dirty="0">
                <a:hlinkClick r:id="rId3"/>
              </a:rPr>
              <a:t>https://cci.nicd.ac.za</a:t>
            </a:r>
            <a:r>
              <a:rPr lang="en-US" sz="2400" dirty="0"/>
              <a:t>.  It is also available as an app on </a:t>
            </a:r>
            <a:r>
              <a:rPr lang="en-US" sz="2400" dirty="0">
                <a:hlinkClick r:id="rId4"/>
              </a:rPr>
              <a:t>Android mobile</a:t>
            </a:r>
            <a:r>
              <a:rPr lang="en-US" sz="2400" dirty="0"/>
              <a:t> devices:  </a:t>
            </a:r>
          </a:p>
          <a:p>
            <a:endParaRPr lang="en-US" sz="2400" dirty="0"/>
          </a:p>
          <a:p>
            <a:r>
              <a:rPr lang="en-US" sz="2400" dirty="0"/>
              <a:t>The clinical platform for </a:t>
            </a:r>
            <a:r>
              <a:rPr lang="en-US" sz="2400" dirty="0">
                <a:hlinkClick r:id="rId5"/>
              </a:rPr>
              <a:t>hospitalized patients </a:t>
            </a:r>
            <a:r>
              <a:rPr lang="en-US" sz="2400" dirty="0"/>
              <a:t>is available at: </a:t>
            </a:r>
          </a:p>
          <a:p>
            <a:endParaRPr lang="en-US" sz="2400" dirty="0"/>
          </a:p>
          <a:p>
            <a:r>
              <a:rPr lang="en-US" sz="2400" dirty="0"/>
              <a:t>Online versions of the </a:t>
            </a:r>
            <a:r>
              <a:rPr lang="en-US" sz="2400" dirty="0">
                <a:hlinkClick r:id="rId6"/>
              </a:rPr>
              <a:t>NMC forms</a:t>
            </a:r>
            <a:r>
              <a:rPr lang="en-US" sz="2400" dirty="0"/>
              <a:t> can be completed at / </a:t>
            </a:r>
          </a:p>
          <a:p>
            <a:endParaRPr lang="en-US" sz="2400" dirty="0"/>
          </a:p>
          <a:p>
            <a:r>
              <a:rPr lang="en-US" sz="2400" dirty="0"/>
              <a:t>An Android app for this is also available at the same link.</a:t>
            </a:r>
          </a:p>
        </p:txBody>
      </p:sp>
    </p:spTree>
    <p:extLst>
      <p:ext uri="{BB962C8B-B14F-4D97-AF65-F5344CB8AC3E}">
        <p14:creationId xmlns:p14="http://schemas.microsoft.com/office/powerpoint/2010/main" val="31239653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75A3FC5-D186-4D87-B4DD-07FA07BE73C4}"/>
              </a:ext>
            </a:extLst>
          </p:cNvPr>
          <p:cNvSpPr>
            <a:spLocks noGrp="1"/>
          </p:cNvSpPr>
          <p:nvPr>
            <p:ph type="title"/>
          </p:nvPr>
        </p:nvSpPr>
        <p:spPr>
          <a:xfrm>
            <a:off x="582930" y="731519"/>
            <a:ext cx="2133893" cy="3237579"/>
          </a:xfrm>
        </p:spPr>
        <p:txBody>
          <a:bodyPr>
            <a:normAutofit/>
          </a:bodyPr>
          <a:lstStyle/>
          <a:p>
            <a:r>
              <a:rPr lang="en-ZA" sz="3300" b="1" dirty="0">
                <a:solidFill>
                  <a:srgbClr val="FFFFFF"/>
                </a:solidFill>
              </a:rPr>
              <a:t>Palliative care for COVID-19 patients (1)</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rgbClr val="005D28">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55EC02-54F8-437A-B60E-ECB81B209065}"/>
              </a:ext>
            </a:extLst>
          </p:cNvPr>
          <p:cNvSpPr>
            <a:spLocks noGrp="1"/>
          </p:cNvSpPr>
          <p:nvPr>
            <p:ph idx="1"/>
          </p:nvPr>
        </p:nvSpPr>
        <p:spPr>
          <a:xfrm>
            <a:off x="3284781" y="686862"/>
            <a:ext cx="5278194" cy="5475129"/>
          </a:xfrm>
        </p:spPr>
        <p:txBody>
          <a:bodyPr anchor="ctr">
            <a:normAutofit/>
          </a:bodyPr>
          <a:lstStyle/>
          <a:p>
            <a:pPr lvl="0"/>
            <a:r>
              <a:rPr lang="en-ZA" sz="1800"/>
              <a:t>Patients who do not qualify for intubation and ventilation and are deteriorating despite best supportive care require good palliative care interventions and support to alleviate symptoms that cause distress and promote a dignified death.</a:t>
            </a:r>
          </a:p>
          <a:p>
            <a:pPr lvl="0"/>
            <a:r>
              <a:rPr lang="en-ZA" sz="1800"/>
              <a:t>Spiritual and psychological well-being are paramount as many of these patients will die alone in a room without their loved ones present.</a:t>
            </a:r>
          </a:p>
          <a:p>
            <a:pPr lvl="1"/>
            <a:r>
              <a:rPr lang="en-ZA" sz="1800"/>
              <a:t>Explain the prognosis to the patient and their family.</a:t>
            </a:r>
          </a:p>
          <a:p>
            <a:pPr lvl="1"/>
            <a:r>
              <a:rPr lang="en-ZA" sz="1800"/>
              <a:t>Please encourage them to talk to their family/friends, if possible, on their own phones.</a:t>
            </a:r>
          </a:p>
          <a:p>
            <a:pPr lvl="1"/>
            <a:r>
              <a:rPr lang="en-ZA" sz="1800"/>
              <a:t>Guide families as needed on how to communicate with the patient.</a:t>
            </a:r>
          </a:p>
          <a:p>
            <a:r>
              <a:rPr lang="en-ZA" sz="1800"/>
              <a:t>Refer patients and families to the palliative care team (if available) for further counselling as required. </a:t>
            </a:r>
          </a:p>
        </p:txBody>
      </p:sp>
    </p:spTree>
    <p:extLst>
      <p:ext uri="{BB962C8B-B14F-4D97-AF65-F5344CB8AC3E}">
        <p14:creationId xmlns:p14="http://schemas.microsoft.com/office/powerpoint/2010/main" val="19440140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005D2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75A3FC5-D186-4D87-B4DD-07FA07BE73C4}"/>
              </a:ext>
            </a:extLst>
          </p:cNvPr>
          <p:cNvSpPr>
            <a:spLocks noGrp="1"/>
          </p:cNvSpPr>
          <p:nvPr>
            <p:ph type="title"/>
          </p:nvPr>
        </p:nvSpPr>
        <p:spPr>
          <a:xfrm>
            <a:off x="582930" y="731519"/>
            <a:ext cx="2133893" cy="3237579"/>
          </a:xfrm>
        </p:spPr>
        <p:txBody>
          <a:bodyPr>
            <a:normAutofit/>
          </a:bodyPr>
          <a:lstStyle/>
          <a:p>
            <a:r>
              <a:rPr lang="en-ZA" sz="3300" b="1" dirty="0">
                <a:solidFill>
                  <a:srgbClr val="FFFFFF"/>
                </a:solidFill>
              </a:rPr>
              <a:t>Palliative care for COVID-19 patients (2)</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2">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55EC02-54F8-437A-B60E-ECB81B209065}"/>
              </a:ext>
            </a:extLst>
          </p:cNvPr>
          <p:cNvSpPr>
            <a:spLocks noGrp="1"/>
          </p:cNvSpPr>
          <p:nvPr>
            <p:ph idx="1"/>
          </p:nvPr>
        </p:nvSpPr>
        <p:spPr>
          <a:xfrm>
            <a:off x="3284781" y="686862"/>
            <a:ext cx="5278194" cy="5475129"/>
          </a:xfrm>
        </p:spPr>
        <p:txBody>
          <a:bodyPr anchor="ctr">
            <a:normAutofit/>
          </a:bodyPr>
          <a:lstStyle/>
          <a:p>
            <a:pPr lvl="0"/>
            <a:r>
              <a:rPr lang="en-ZA" sz="1600" dirty="0"/>
              <a:t>The physical symptoms requiring palliation include breathlessness, anxiety, increased secretions, cough and fever, as well as constipation from opioid use.</a:t>
            </a:r>
          </a:p>
          <a:p>
            <a:pPr lvl="1"/>
            <a:r>
              <a:rPr lang="en-ZA" sz="1600" dirty="0"/>
              <a:t>Interventions include non-pharmacological and pharmacological strategies.</a:t>
            </a:r>
          </a:p>
          <a:p>
            <a:pPr lvl="1"/>
            <a:r>
              <a:rPr lang="en-ZA" sz="1600" dirty="0"/>
              <a:t>Do not withhold medications for fear of respiratory depression.</a:t>
            </a:r>
          </a:p>
          <a:p>
            <a:pPr lvl="1"/>
            <a:r>
              <a:rPr lang="en-ZA" sz="1600" dirty="0"/>
              <a:t>Doses in this guideline are a starting point and can be increased as necessary.</a:t>
            </a:r>
          </a:p>
          <a:p>
            <a:pPr lvl="1"/>
            <a:r>
              <a:rPr lang="en-ZA" sz="1600" dirty="0"/>
              <a:t>The side effects of the medicines should be explained to the patient. Some may cause increased confusion and should be explained to the family (telephonically).</a:t>
            </a:r>
          </a:p>
          <a:p>
            <a:pPr lvl="0"/>
            <a:r>
              <a:rPr lang="en-ZA" sz="1600" dirty="0"/>
              <a:t>Stop vitals monitoring and routine blood tests during this phase of illness as this is uncomfortable for the patient and causes unnecessary contact. </a:t>
            </a:r>
          </a:p>
          <a:p>
            <a:pPr lvl="0"/>
            <a:r>
              <a:rPr lang="en-ZA" sz="1600" dirty="0"/>
              <a:t>If the patient is unable to eat, do not use artificial (NGT/PEG etc.) nutrition. Offer oral fluids as tolerated.</a:t>
            </a:r>
          </a:p>
          <a:p>
            <a:pPr lvl="0"/>
            <a:r>
              <a:rPr lang="en-ZA" sz="1600" dirty="0"/>
              <a:t>Regular mouth care (cleaning and keeping moist) and skin care (regular turning) is essential.</a:t>
            </a:r>
          </a:p>
          <a:p>
            <a:endParaRPr lang="en-ZA" sz="1600" dirty="0"/>
          </a:p>
        </p:txBody>
      </p:sp>
    </p:spTree>
    <p:extLst>
      <p:ext uri="{BB962C8B-B14F-4D97-AF65-F5344CB8AC3E}">
        <p14:creationId xmlns:p14="http://schemas.microsoft.com/office/powerpoint/2010/main" val="15792733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343" y="2"/>
            <a:ext cx="3516474"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669" y="926649"/>
            <a:ext cx="3311468" cy="5066535"/>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hidden="1">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756" y="3758184"/>
            <a:ext cx="1604383" cy="2373963"/>
            <a:chOff x="723679" y="3758184"/>
            <a:chExt cx="2139190" cy="2373963"/>
          </a:xfrm>
        </p:grpSpPr>
        <p:sp>
          <p:nvSpPr>
            <p:cNvPr id="24"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75A3FC5-D186-4D87-B4DD-07FA07BE73C4}"/>
              </a:ext>
            </a:extLst>
          </p:cNvPr>
          <p:cNvSpPr>
            <a:spLocks noGrp="1"/>
          </p:cNvSpPr>
          <p:nvPr>
            <p:ph type="title"/>
          </p:nvPr>
        </p:nvSpPr>
        <p:spPr>
          <a:xfrm>
            <a:off x="856473" y="1321743"/>
            <a:ext cx="2840612" cy="4277890"/>
          </a:xfrm>
        </p:spPr>
        <p:txBody>
          <a:bodyPr anchor="ctr">
            <a:normAutofit/>
          </a:bodyPr>
          <a:lstStyle/>
          <a:p>
            <a:r>
              <a:rPr lang="en-ZA" sz="4200" dirty="0">
                <a:solidFill>
                  <a:srgbClr val="FFFFFF"/>
                </a:solidFill>
              </a:rPr>
              <a:t>Palliative care for COVID-19 patients (3)</a:t>
            </a:r>
          </a:p>
        </p:txBody>
      </p:sp>
      <p:grpSp>
        <p:nvGrpSpPr>
          <p:cNvPr id="66" name="Group 65" hidden="1">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05012" y="44817"/>
            <a:ext cx="174976" cy="772404"/>
            <a:chOff x="11873418" y="44817"/>
            <a:chExt cx="233303" cy="772404"/>
          </a:xfrm>
        </p:grpSpPr>
        <p:sp>
          <p:nvSpPr>
            <p:cNvPr id="67"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0255EC02-54F8-437A-B60E-ECB81B209065}"/>
              </a:ext>
            </a:extLst>
          </p:cNvPr>
          <p:cNvSpPr>
            <a:spLocks noGrp="1"/>
          </p:cNvSpPr>
          <p:nvPr>
            <p:ph idx="1"/>
          </p:nvPr>
        </p:nvSpPr>
        <p:spPr>
          <a:xfrm>
            <a:off x="4434519" y="532993"/>
            <a:ext cx="4170990" cy="5952648"/>
          </a:xfrm>
        </p:spPr>
        <p:txBody>
          <a:bodyPr anchor="ctr">
            <a:noAutofit/>
          </a:bodyPr>
          <a:lstStyle/>
          <a:p>
            <a:r>
              <a:rPr lang="en-ZA" sz="2000" dirty="0"/>
              <a:t>A table of management options is provided on slides below.</a:t>
            </a:r>
          </a:p>
          <a:p>
            <a:pPr lvl="0"/>
            <a:r>
              <a:rPr lang="en-ZA" sz="2000" dirty="0"/>
              <a:t>If a patient is unable to swallow, MST tablets may be administered rectally.</a:t>
            </a:r>
          </a:p>
          <a:p>
            <a:pPr lvl="0"/>
            <a:r>
              <a:rPr lang="en-ZA" sz="2000" dirty="0"/>
              <a:t>Some oral medications (not slow/prolonged release formulations) may be crushed or capsules emptied into liquid and administered orally.</a:t>
            </a:r>
          </a:p>
          <a:p>
            <a:pPr lvl="0"/>
            <a:r>
              <a:rPr lang="en-ZA" sz="2000" dirty="0"/>
              <a:t>If IV access is not available, medications may be administered subcutaneously (SC) through a primed butterfly needle sited on the upper chest or back above the scapula and secured with a transparent dressing; or with a portable syringe driver, if available.</a:t>
            </a:r>
          </a:p>
        </p:txBody>
      </p:sp>
    </p:spTree>
    <p:extLst>
      <p:ext uri="{BB962C8B-B14F-4D97-AF65-F5344CB8AC3E}">
        <p14:creationId xmlns:p14="http://schemas.microsoft.com/office/powerpoint/2010/main" val="21736056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3FC5-D186-4D87-B4DD-07FA07BE73C4}"/>
              </a:ext>
            </a:extLst>
          </p:cNvPr>
          <p:cNvSpPr>
            <a:spLocks noGrp="1"/>
          </p:cNvSpPr>
          <p:nvPr>
            <p:ph type="title"/>
          </p:nvPr>
        </p:nvSpPr>
        <p:spPr>
          <a:xfrm>
            <a:off x="273378" y="154919"/>
            <a:ext cx="8597244" cy="938157"/>
          </a:xfrm>
        </p:spPr>
        <p:txBody>
          <a:bodyPr>
            <a:normAutofit/>
          </a:bodyPr>
          <a:lstStyle/>
          <a:p>
            <a:r>
              <a:rPr lang="en-ZA" sz="4000" b="1" dirty="0"/>
              <a:t>Palliative care for COVID-19 patients (4)</a:t>
            </a:r>
          </a:p>
        </p:txBody>
      </p:sp>
      <p:graphicFrame>
        <p:nvGraphicFramePr>
          <p:cNvPr id="11" name="Content Placeholder 3">
            <a:extLst>
              <a:ext uri="{FF2B5EF4-FFF2-40B4-BE49-F238E27FC236}">
                <a16:creationId xmlns:a16="http://schemas.microsoft.com/office/drawing/2014/main" id="{892A74E2-E16A-4745-A643-87F112B7139A}"/>
              </a:ext>
            </a:extLst>
          </p:cNvPr>
          <p:cNvGraphicFramePr>
            <a:graphicFrameLocks/>
          </p:cNvGraphicFramePr>
          <p:nvPr>
            <p:extLst>
              <p:ext uri="{D42A27DB-BD31-4B8C-83A1-F6EECF244321}">
                <p14:modId xmlns:p14="http://schemas.microsoft.com/office/powerpoint/2010/main" val="4086697102"/>
              </p:ext>
            </p:extLst>
          </p:nvPr>
        </p:nvGraphicFramePr>
        <p:xfrm>
          <a:off x="353506" y="1093076"/>
          <a:ext cx="8436988" cy="5798450"/>
        </p:xfrm>
        <a:graphic>
          <a:graphicData uri="http://schemas.openxmlformats.org/drawingml/2006/table">
            <a:tbl>
              <a:tblPr firstRow="1" firstCol="1" bandRow="1">
                <a:tableStyleId>{68D230F3-CF80-4859-8CE7-A43EE81993B5}</a:tableStyleId>
              </a:tblPr>
              <a:tblGrid>
                <a:gridCol w="1590825">
                  <a:extLst>
                    <a:ext uri="{9D8B030D-6E8A-4147-A177-3AD203B41FA5}">
                      <a16:colId xmlns:a16="http://schemas.microsoft.com/office/drawing/2014/main" val="3253740257"/>
                    </a:ext>
                  </a:extLst>
                </a:gridCol>
                <a:gridCol w="2251485">
                  <a:extLst>
                    <a:ext uri="{9D8B030D-6E8A-4147-A177-3AD203B41FA5}">
                      <a16:colId xmlns:a16="http://schemas.microsoft.com/office/drawing/2014/main" val="3150113346"/>
                    </a:ext>
                  </a:extLst>
                </a:gridCol>
                <a:gridCol w="4594678">
                  <a:extLst>
                    <a:ext uri="{9D8B030D-6E8A-4147-A177-3AD203B41FA5}">
                      <a16:colId xmlns:a16="http://schemas.microsoft.com/office/drawing/2014/main" val="3854664910"/>
                    </a:ext>
                  </a:extLst>
                </a:gridCol>
              </a:tblGrid>
              <a:tr h="527344">
                <a:tc>
                  <a:txBody>
                    <a:bodyPr/>
                    <a:lstStyle/>
                    <a:p>
                      <a:pPr algn="ctr">
                        <a:lnSpc>
                          <a:spcPct val="107000"/>
                        </a:lnSpc>
                        <a:spcAft>
                          <a:spcPts val="0"/>
                        </a:spcAft>
                      </a:pPr>
                      <a:r>
                        <a:rPr lang="en-ZA" sz="2000" dirty="0">
                          <a:effectLst/>
                        </a:rPr>
                        <a:t>Symptom</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719" marR="32719" marT="0" marB="0"/>
                </a:tc>
                <a:tc>
                  <a:txBody>
                    <a:bodyPr/>
                    <a:lstStyle/>
                    <a:p>
                      <a:pPr algn="ctr">
                        <a:lnSpc>
                          <a:spcPct val="107000"/>
                        </a:lnSpc>
                        <a:spcAft>
                          <a:spcPts val="0"/>
                        </a:spcAft>
                      </a:pPr>
                      <a:r>
                        <a:rPr lang="en-ZA" sz="2000" dirty="0">
                          <a:effectLst/>
                        </a:rPr>
                        <a:t>Non-pharmacological</a:t>
                      </a:r>
                    </a:p>
                  </a:txBody>
                  <a:tcPr marL="32719" marR="32719" marT="0" marB="0"/>
                </a:tc>
                <a:tc>
                  <a:txBody>
                    <a:bodyPr/>
                    <a:lstStyle/>
                    <a:p>
                      <a:pPr algn="ctr">
                        <a:lnSpc>
                          <a:spcPct val="107000"/>
                        </a:lnSpc>
                        <a:spcAft>
                          <a:spcPts val="0"/>
                        </a:spcAft>
                      </a:pPr>
                      <a:r>
                        <a:rPr lang="en-ZA" sz="2000" dirty="0">
                          <a:effectLst/>
                        </a:rPr>
                        <a:t>Pharmacological</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719" marR="32719" marT="0" marB="0"/>
                </a:tc>
                <a:extLst>
                  <a:ext uri="{0D108BD9-81ED-4DB2-BD59-A6C34878D82A}">
                    <a16:rowId xmlns:a16="http://schemas.microsoft.com/office/drawing/2014/main" val="1929002250"/>
                  </a:ext>
                </a:extLst>
              </a:tr>
              <a:tr h="257666">
                <a:tc>
                  <a:txBody>
                    <a:bodyPr/>
                    <a:lstStyle/>
                    <a:p>
                      <a:pPr>
                        <a:lnSpc>
                          <a:spcPct val="107000"/>
                        </a:lnSpc>
                        <a:spcAft>
                          <a:spcPts val="0"/>
                        </a:spcAft>
                      </a:pPr>
                      <a:r>
                        <a:rPr lang="en-ZA" sz="1600">
                          <a:effectLst/>
                        </a:rPr>
                        <a:t>Fever</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32719" marR="32719" marT="0" marB="0" anchor="ctr"/>
                </a:tc>
                <a:tc>
                  <a:txBody>
                    <a:bodyPr/>
                    <a:lstStyle/>
                    <a:p>
                      <a:pPr>
                        <a:lnSpc>
                          <a:spcPct val="107000"/>
                        </a:lnSpc>
                        <a:spcAft>
                          <a:spcPts val="0"/>
                        </a:spcAft>
                      </a:pPr>
                      <a:r>
                        <a:rPr lang="en-ZA" sz="1600">
                          <a:effectLst/>
                        </a:rPr>
                        <a:t>Cool cloth</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32719" marR="32719" marT="0" marB="0" anchor="ctr"/>
                </a:tc>
                <a:tc>
                  <a:txBody>
                    <a:bodyPr/>
                    <a:lstStyle/>
                    <a:p>
                      <a:pPr>
                        <a:lnSpc>
                          <a:spcPct val="107000"/>
                        </a:lnSpc>
                        <a:spcAft>
                          <a:spcPts val="0"/>
                        </a:spcAft>
                      </a:pPr>
                      <a:r>
                        <a:rPr lang="en-ZA" sz="1600">
                          <a:effectLst/>
                        </a:rPr>
                        <a:t>Paracetamol 500mg - 1g PO 6 hrly/prn</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32719" marR="32719" marT="0" marB="0" anchor="ctr"/>
                </a:tc>
                <a:extLst>
                  <a:ext uri="{0D108BD9-81ED-4DB2-BD59-A6C34878D82A}">
                    <a16:rowId xmlns:a16="http://schemas.microsoft.com/office/drawing/2014/main" val="2440639376"/>
                  </a:ext>
                </a:extLst>
              </a:tr>
              <a:tr h="869830">
                <a:tc>
                  <a:txBody>
                    <a:bodyPr/>
                    <a:lstStyle/>
                    <a:p>
                      <a:pPr>
                        <a:lnSpc>
                          <a:spcPct val="107000"/>
                        </a:lnSpc>
                        <a:spcAft>
                          <a:spcPts val="0"/>
                        </a:spcAft>
                      </a:pPr>
                      <a:r>
                        <a:rPr lang="en-ZA" sz="1600">
                          <a:effectLst/>
                        </a:rPr>
                        <a:t>Nausea</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32719" marR="32719" marT="0" marB="0" anchor="ctr"/>
                </a:tc>
                <a:tc>
                  <a:txBody>
                    <a:bodyPr/>
                    <a:lstStyle/>
                    <a:p>
                      <a:pPr>
                        <a:lnSpc>
                          <a:spcPct val="107000"/>
                        </a:lnSpc>
                        <a:spcAft>
                          <a:spcPts val="0"/>
                        </a:spcAft>
                      </a:pPr>
                      <a:r>
                        <a:rPr lang="en-ZA" sz="1600">
                          <a:effectLst/>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32719" marR="32719" marT="0" marB="0" anchor="ctr"/>
                </a:tc>
                <a:tc>
                  <a:txBody>
                    <a:bodyPr/>
                    <a:lstStyle/>
                    <a:p>
                      <a:pPr>
                        <a:lnSpc>
                          <a:spcPct val="107000"/>
                        </a:lnSpc>
                        <a:spcAft>
                          <a:spcPts val="0"/>
                        </a:spcAft>
                      </a:pPr>
                      <a:r>
                        <a:rPr lang="en-ZA" sz="1600">
                          <a:effectLst/>
                        </a:rPr>
                        <a:t>Metoclopramide 10mg PO/IVI/SC 8 </a:t>
                      </a:r>
                      <a:r>
                        <a:rPr lang="en-ZA" sz="1600" err="1">
                          <a:effectLst/>
                        </a:rPr>
                        <a:t>hrly</a:t>
                      </a:r>
                      <a:r>
                        <a:rPr lang="en-ZA" sz="1600">
                          <a:effectLst/>
                        </a:rPr>
                        <a:t>/prn</a:t>
                      </a:r>
                    </a:p>
                    <a:p>
                      <a:pPr>
                        <a:lnSpc>
                          <a:spcPct val="107000"/>
                        </a:lnSpc>
                        <a:spcAft>
                          <a:spcPts val="0"/>
                        </a:spcAft>
                      </a:pPr>
                      <a:r>
                        <a:rPr lang="en-ZA" sz="1600">
                          <a:effectLst/>
                        </a:rPr>
                        <a:t>Alternatively, haloperidol 1 – 2.5mg PO nocte</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32719" marR="32719" marT="0" marB="0" anchor="ctr"/>
                </a:tc>
                <a:extLst>
                  <a:ext uri="{0D108BD9-81ED-4DB2-BD59-A6C34878D82A}">
                    <a16:rowId xmlns:a16="http://schemas.microsoft.com/office/drawing/2014/main" val="2771731815"/>
                  </a:ext>
                </a:extLst>
              </a:tr>
              <a:tr h="4033160">
                <a:tc>
                  <a:txBody>
                    <a:bodyPr/>
                    <a:lstStyle/>
                    <a:p>
                      <a:pPr>
                        <a:lnSpc>
                          <a:spcPct val="107000"/>
                        </a:lnSpc>
                        <a:spcAft>
                          <a:spcPts val="0"/>
                        </a:spcAft>
                      </a:pPr>
                      <a:r>
                        <a:rPr lang="en-ZA" sz="1600">
                          <a:effectLst/>
                        </a:rPr>
                        <a:t>Breathlessness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32719" marR="32719" marT="0" marB="0" anchor="ctr"/>
                </a:tc>
                <a:tc>
                  <a:txBody>
                    <a:bodyPr/>
                    <a:lstStyle/>
                    <a:p>
                      <a:pPr>
                        <a:lnSpc>
                          <a:spcPct val="107000"/>
                        </a:lnSpc>
                        <a:spcAft>
                          <a:spcPts val="0"/>
                        </a:spcAft>
                      </a:pPr>
                      <a:r>
                        <a:rPr lang="en-ZA" sz="1600">
                          <a:effectLst/>
                        </a:rPr>
                        <a:t>Open window – fresh air</a:t>
                      </a:r>
                    </a:p>
                    <a:p>
                      <a:pPr>
                        <a:lnSpc>
                          <a:spcPct val="107000"/>
                        </a:lnSpc>
                        <a:spcAft>
                          <a:spcPts val="0"/>
                        </a:spcAft>
                      </a:pPr>
                      <a:r>
                        <a:rPr lang="en-ZA" sz="1600">
                          <a:effectLst/>
                        </a:rPr>
                        <a:t>Sit upright</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32719" marR="32719" marT="0" marB="0" anchor="ctr"/>
                </a:tc>
                <a:tc>
                  <a:txBody>
                    <a:bodyPr/>
                    <a:lstStyle/>
                    <a:p>
                      <a:pPr>
                        <a:lnSpc>
                          <a:spcPct val="107000"/>
                        </a:lnSpc>
                        <a:spcAft>
                          <a:spcPts val="0"/>
                        </a:spcAft>
                      </a:pPr>
                      <a:r>
                        <a:rPr lang="en-ZA" sz="1600" dirty="0">
                          <a:effectLst/>
                        </a:rPr>
                        <a:t>Start with Morphine syrup at 2.5 – 5mg PO prn, If &gt; 2 doses needed /24 hours:</a:t>
                      </a:r>
                    </a:p>
                    <a:p>
                      <a:pPr marL="285750" indent="-285750">
                        <a:lnSpc>
                          <a:spcPct val="107000"/>
                        </a:lnSpc>
                        <a:spcAft>
                          <a:spcPts val="0"/>
                        </a:spcAft>
                        <a:buFont typeface="Arial" panose="020B0604020202020204" pitchFamily="34" charset="0"/>
                        <a:buChar char="•"/>
                      </a:pPr>
                      <a:r>
                        <a:rPr lang="en-ZA" sz="1600" dirty="0">
                          <a:effectLst/>
                        </a:rPr>
                        <a:t>MST 10mg 12hourly or Morphine syrup 2.5 – 5mg PO 6 </a:t>
                      </a:r>
                      <a:r>
                        <a:rPr lang="en-ZA" sz="1600" dirty="0" err="1">
                          <a:effectLst/>
                        </a:rPr>
                        <a:t>hrly</a:t>
                      </a:r>
                      <a:r>
                        <a:rPr lang="en-ZA" sz="1600" dirty="0">
                          <a:effectLst/>
                        </a:rPr>
                        <a:t>/prn</a:t>
                      </a:r>
                    </a:p>
                    <a:p>
                      <a:pPr marL="285750" indent="-285750">
                        <a:lnSpc>
                          <a:spcPct val="107000"/>
                        </a:lnSpc>
                        <a:spcAft>
                          <a:spcPts val="0"/>
                        </a:spcAft>
                        <a:buFont typeface="Arial" panose="020B0604020202020204" pitchFamily="34" charset="0"/>
                        <a:buChar char="•"/>
                      </a:pPr>
                      <a:r>
                        <a:rPr lang="en-ZA" sz="1600" dirty="0">
                          <a:effectLst/>
                        </a:rPr>
                        <a:t>If cannot swallow – Morphine sulphate 1mg IVI/SC – can repeat 6hrly if necessary</a:t>
                      </a:r>
                    </a:p>
                    <a:p>
                      <a:pPr marL="285750" indent="-285750">
                        <a:lnSpc>
                          <a:spcPct val="107000"/>
                        </a:lnSpc>
                        <a:spcAft>
                          <a:spcPts val="0"/>
                        </a:spcAft>
                        <a:buFont typeface="Arial" panose="020B0604020202020204" pitchFamily="34" charset="0"/>
                        <a:buChar char="•"/>
                      </a:pPr>
                      <a:r>
                        <a:rPr lang="en-ZA" sz="1600" dirty="0">
                          <a:effectLst/>
                        </a:rPr>
                        <a:t>If severe underlying respiratory disease (e.g. COPD): start with morphine syrup 1mg PO prn/6hourly)</a:t>
                      </a:r>
                    </a:p>
                    <a:p>
                      <a:pPr marL="285750" indent="-285750">
                        <a:lnSpc>
                          <a:spcPct val="107000"/>
                        </a:lnSpc>
                        <a:spcAft>
                          <a:spcPts val="0"/>
                        </a:spcAft>
                        <a:buFont typeface="Arial" panose="020B0604020202020204" pitchFamily="34" charset="0"/>
                        <a:buChar char="•"/>
                      </a:pPr>
                      <a:r>
                        <a:rPr lang="en-ZA" sz="1600" dirty="0">
                          <a:effectLst/>
                        </a:rPr>
                        <a:t>If swallowing tablets ok, can convert to MST (24 hour requirement/2 given 12 hourly)</a:t>
                      </a:r>
                    </a:p>
                    <a:p>
                      <a:pPr marL="285750" indent="-285750">
                        <a:lnSpc>
                          <a:spcPct val="107000"/>
                        </a:lnSpc>
                        <a:spcAft>
                          <a:spcPts val="0"/>
                        </a:spcAft>
                        <a:buFont typeface="Arial" panose="020B0604020202020204" pitchFamily="34" charset="0"/>
                        <a:buChar char="•"/>
                      </a:pPr>
                      <a:r>
                        <a:rPr lang="en-ZA" sz="1600" dirty="0">
                          <a:effectLst/>
                        </a:rPr>
                        <a:t>Give nausea prophylaxis and add laxatives</a:t>
                      </a:r>
                    </a:p>
                    <a:p>
                      <a:pPr marL="285750" indent="-285750">
                        <a:lnSpc>
                          <a:spcPct val="107000"/>
                        </a:lnSpc>
                        <a:spcAft>
                          <a:spcPts val="0"/>
                        </a:spcAft>
                        <a:buFont typeface="Arial" panose="020B0604020202020204" pitchFamily="34" charset="0"/>
                        <a:buChar char="•"/>
                      </a:pPr>
                      <a:r>
                        <a:rPr lang="en-ZA" sz="1600" dirty="0">
                          <a:effectLst/>
                        </a:rPr>
                        <a:t>Increase doses as required for symptom control</a:t>
                      </a:r>
                    </a:p>
                  </a:txBody>
                  <a:tcPr marL="32719" marR="32719" marT="0" marB="0" anchor="ctr"/>
                </a:tc>
                <a:extLst>
                  <a:ext uri="{0D108BD9-81ED-4DB2-BD59-A6C34878D82A}">
                    <a16:rowId xmlns:a16="http://schemas.microsoft.com/office/drawing/2014/main" val="4264328159"/>
                  </a:ext>
                </a:extLst>
              </a:tr>
            </a:tbl>
          </a:graphicData>
        </a:graphic>
      </p:graphicFrame>
    </p:spTree>
    <p:extLst>
      <p:ext uri="{BB962C8B-B14F-4D97-AF65-F5344CB8AC3E}">
        <p14:creationId xmlns:p14="http://schemas.microsoft.com/office/powerpoint/2010/main" val="9862762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3FC5-D186-4D87-B4DD-07FA07BE73C4}"/>
              </a:ext>
            </a:extLst>
          </p:cNvPr>
          <p:cNvSpPr>
            <a:spLocks noGrp="1"/>
          </p:cNvSpPr>
          <p:nvPr>
            <p:ph type="title"/>
          </p:nvPr>
        </p:nvSpPr>
        <p:spPr>
          <a:xfrm>
            <a:off x="273378" y="154919"/>
            <a:ext cx="8597244" cy="938157"/>
          </a:xfrm>
        </p:spPr>
        <p:txBody>
          <a:bodyPr>
            <a:normAutofit/>
          </a:bodyPr>
          <a:lstStyle/>
          <a:p>
            <a:r>
              <a:rPr lang="en-ZA" sz="4000" b="1"/>
              <a:t>Palliative care for COVID-19 patients (5)</a:t>
            </a:r>
          </a:p>
        </p:txBody>
      </p:sp>
      <p:graphicFrame>
        <p:nvGraphicFramePr>
          <p:cNvPr id="8" name="Content Placeholder 3">
            <a:extLst>
              <a:ext uri="{FF2B5EF4-FFF2-40B4-BE49-F238E27FC236}">
                <a16:creationId xmlns:a16="http://schemas.microsoft.com/office/drawing/2014/main" id="{9E511E07-003F-4679-9D24-B96FD4C1164D}"/>
              </a:ext>
            </a:extLst>
          </p:cNvPr>
          <p:cNvGraphicFramePr>
            <a:graphicFrameLocks noGrp="1"/>
          </p:cNvGraphicFramePr>
          <p:nvPr>
            <p:ph idx="1"/>
            <p:extLst>
              <p:ext uri="{D42A27DB-BD31-4B8C-83A1-F6EECF244321}">
                <p14:modId xmlns:p14="http://schemas.microsoft.com/office/powerpoint/2010/main" val="4007958770"/>
              </p:ext>
            </p:extLst>
          </p:nvPr>
        </p:nvGraphicFramePr>
        <p:xfrm>
          <a:off x="395926" y="1234910"/>
          <a:ext cx="8474695" cy="4718333"/>
        </p:xfrm>
        <a:graphic>
          <a:graphicData uri="http://schemas.openxmlformats.org/drawingml/2006/table">
            <a:tbl>
              <a:tblPr firstRow="1" firstCol="1" bandRow="1">
                <a:tableStyleId>{68D230F3-CF80-4859-8CE7-A43EE81993B5}</a:tableStyleId>
              </a:tblPr>
              <a:tblGrid>
                <a:gridCol w="1973054">
                  <a:extLst>
                    <a:ext uri="{9D8B030D-6E8A-4147-A177-3AD203B41FA5}">
                      <a16:colId xmlns:a16="http://schemas.microsoft.com/office/drawing/2014/main" val="3253740257"/>
                    </a:ext>
                  </a:extLst>
                </a:gridCol>
                <a:gridCol w="2020140">
                  <a:extLst>
                    <a:ext uri="{9D8B030D-6E8A-4147-A177-3AD203B41FA5}">
                      <a16:colId xmlns:a16="http://schemas.microsoft.com/office/drawing/2014/main" val="3150113346"/>
                    </a:ext>
                  </a:extLst>
                </a:gridCol>
                <a:gridCol w="4481501">
                  <a:extLst>
                    <a:ext uri="{9D8B030D-6E8A-4147-A177-3AD203B41FA5}">
                      <a16:colId xmlns:a16="http://schemas.microsoft.com/office/drawing/2014/main" val="3854664910"/>
                    </a:ext>
                  </a:extLst>
                </a:gridCol>
              </a:tblGrid>
              <a:tr h="644690">
                <a:tc>
                  <a:txBody>
                    <a:bodyPr/>
                    <a:lstStyle/>
                    <a:p>
                      <a:pPr algn="ctr">
                        <a:lnSpc>
                          <a:spcPct val="107000"/>
                        </a:lnSpc>
                        <a:spcAft>
                          <a:spcPts val="0"/>
                        </a:spcAft>
                      </a:pPr>
                      <a:r>
                        <a:rPr lang="en-ZA" sz="2000" dirty="0">
                          <a:effectLst/>
                        </a:rPr>
                        <a:t>Symptom</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719" marR="32719" marT="0" marB="0"/>
                </a:tc>
                <a:tc>
                  <a:txBody>
                    <a:bodyPr/>
                    <a:lstStyle/>
                    <a:p>
                      <a:pPr algn="ctr">
                        <a:lnSpc>
                          <a:spcPct val="107000"/>
                        </a:lnSpc>
                        <a:spcAft>
                          <a:spcPts val="0"/>
                        </a:spcAft>
                      </a:pPr>
                      <a:r>
                        <a:rPr lang="en-ZA" sz="2000" dirty="0">
                          <a:effectLst/>
                        </a:rPr>
                        <a:t>Non-</a:t>
                      </a:r>
                      <a:r>
                        <a:rPr lang="en-ZA" sz="2000" dirty="0" err="1">
                          <a:effectLst/>
                        </a:rPr>
                        <a:t>pharmacologica</a:t>
                      </a:r>
                      <a:endParaRPr lang="en-ZA" sz="2000" dirty="0">
                        <a:effectLst/>
                      </a:endParaRPr>
                    </a:p>
                  </a:txBody>
                  <a:tcPr marL="32719" marR="32719" marT="0" marB="0"/>
                </a:tc>
                <a:tc>
                  <a:txBody>
                    <a:bodyPr/>
                    <a:lstStyle/>
                    <a:p>
                      <a:pPr algn="ctr">
                        <a:lnSpc>
                          <a:spcPct val="107000"/>
                        </a:lnSpc>
                        <a:spcAft>
                          <a:spcPts val="0"/>
                        </a:spcAft>
                      </a:pPr>
                      <a:r>
                        <a:rPr lang="en-ZA" sz="2000">
                          <a:effectLst/>
                        </a:rPr>
                        <a:t>Pharmacological</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32719" marR="32719" marT="0" marB="0"/>
                </a:tc>
                <a:extLst>
                  <a:ext uri="{0D108BD9-81ED-4DB2-BD59-A6C34878D82A}">
                    <a16:rowId xmlns:a16="http://schemas.microsoft.com/office/drawing/2014/main" val="1929002250"/>
                  </a:ext>
                </a:extLst>
              </a:tr>
              <a:tr h="1214794">
                <a:tc>
                  <a:txBody>
                    <a:bodyPr/>
                    <a:lstStyle/>
                    <a:p>
                      <a:pPr>
                        <a:lnSpc>
                          <a:spcPct val="107000"/>
                        </a:lnSpc>
                        <a:spcAft>
                          <a:spcPts val="0"/>
                        </a:spcAft>
                      </a:pPr>
                      <a:r>
                        <a:rPr lang="en-ZA" sz="2000">
                          <a:effectLst/>
                        </a:rPr>
                        <a:t>Cough</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32719" marR="32719" marT="0" marB="0" anchor="ctr"/>
                </a:tc>
                <a:tc>
                  <a:txBody>
                    <a:bodyPr/>
                    <a:lstStyle/>
                    <a:p>
                      <a:pPr>
                        <a:lnSpc>
                          <a:spcPct val="107000"/>
                        </a:lnSpc>
                        <a:spcAft>
                          <a:spcPts val="0"/>
                        </a:spcAft>
                      </a:pPr>
                      <a:r>
                        <a:rPr lang="en-ZA" sz="2000">
                          <a:effectLst/>
                        </a:rPr>
                        <a:t> </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32719" marR="32719" marT="0" marB="0"/>
                </a:tc>
                <a:tc>
                  <a:txBody>
                    <a:bodyPr/>
                    <a:lstStyle/>
                    <a:p>
                      <a:pPr>
                        <a:lnSpc>
                          <a:spcPct val="107000"/>
                        </a:lnSpc>
                        <a:spcAft>
                          <a:spcPts val="0"/>
                        </a:spcAft>
                      </a:pPr>
                      <a:r>
                        <a:rPr lang="en-ZA" sz="2000">
                          <a:effectLst/>
                        </a:rPr>
                        <a:t>Morphine as above</a:t>
                      </a:r>
                    </a:p>
                    <a:p>
                      <a:pPr>
                        <a:lnSpc>
                          <a:spcPct val="107000"/>
                        </a:lnSpc>
                        <a:spcAft>
                          <a:spcPts val="0"/>
                        </a:spcAft>
                      </a:pPr>
                      <a:r>
                        <a:rPr lang="en-ZA" sz="2000">
                          <a:effectLst/>
                        </a:rPr>
                        <a:t>Or </a:t>
                      </a:r>
                    </a:p>
                    <a:p>
                      <a:pPr>
                        <a:lnSpc>
                          <a:spcPct val="107000"/>
                        </a:lnSpc>
                        <a:spcAft>
                          <a:spcPts val="0"/>
                        </a:spcAft>
                      </a:pPr>
                      <a:r>
                        <a:rPr lang="en-ZA" sz="2000">
                          <a:effectLst/>
                        </a:rPr>
                        <a:t>Codeine sulphate 30mg po 6 hourly</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32719" marR="32719" marT="0" marB="0"/>
                </a:tc>
                <a:extLst>
                  <a:ext uri="{0D108BD9-81ED-4DB2-BD59-A6C34878D82A}">
                    <a16:rowId xmlns:a16="http://schemas.microsoft.com/office/drawing/2014/main" val="4179372314"/>
                  </a:ext>
                </a:extLst>
              </a:tr>
              <a:tr h="2858849">
                <a:tc>
                  <a:txBody>
                    <a:bodyPr/>
                    <a:lstStyle/>
                    <a:p>
                      <a:pPr>
                        <a:lnSpc>
                          <a:spcPct val="107000"/>
                        </a:lnSpc>
                        <a:spcAft>
                          <a:spcPts val="0"/>
                        </a:spcAft>
                      </a:pPr>
                      <a:r>
                        <a:rPr lang="en-ZA" sz="2000">
                          <a:effectLst/>
                        </a:rPr>
                        <a:t>Anxiety (can contribute to breathlessness)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32719" marR="32719" marT="0" marB="0" anchor="ctr"/>
                </a:tc>
                <a:tc>
                  <a:txBody>
                    <a:bodyPr/>
                    <a:lstStyle/>
                    <a:p>
                      <a:pPr>
                        <a:lnSpc>
                          <a:spcPct val="107000"/>
                        </a:lnSpc>
                        <a:spcAft>
                          <a:spcPts val="0"/>
                        </a:spcAft>
                      </a:pPr>
                      <a:r>
                        <a:rPr lang="en-ZA" sz="2000">
                          <a:effectLst/>
                        </a:rPr>
                        <a:t>Deep breathing</a:t>
                      </a:r>
                    </a:p>
                    <a:p>
                      <a:pPr>
                        <a:lnSpc>
                          <a:spcPct val="107000"/>
                        </a:lnSpc>
                        <a:spcAft>
                          <a:spcPts val="0"/>
                        </a:spcAft>
                      </a:pPr>
                      <a:r>
                        <a:rPr lang="en-ZA" sz="2000">
                          <a:effectLst/>
                        </a:rPr>
                        <a:t>Talking to family may help</a:t>
                      </a:r>
                    </a:p>
                    <a:p>
                      <a:pPr>
                        <a:lnSpc>
                          <a:spcPct val="107000"/>
                        </a:lnSpc>
                        <a:spcAft>
                          <a:spcPts val="0"/>
                        </a:spcAft>
                      </a:pPr>
                      <a:r>
                        <a:rPr lang="en-ZA" sz="2000">
                          <a:effectLst/>
                        </a:rPr>
                        <a:t>Counselling</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32719" marR="32719" marT="0" marB="0"/>
                </a:tc>
                <a:tc>
                  <a:txBody>
                    <a:bodyPr/>
                    <a:lstStyle/>
                    <a:p>
                      <a:pPr>
                        <a:lnSpc>
                          <a:spcPct val="107000"/>
                        </a:lnSpc>
                        <a:spcAft>
                          <a:spcPts val="0"/>
                        </a:spcAft>
                      </a:pPr>
                      <a:r>
                        <a:rPr lang="en-ZA" sz="2000" dirty="0">
                          <a:effectLst/>
                        </a:rPr>
                        <a:t>Clonazepam (</a:t>
                      </a:r>
                      <a:r>
                        <a:rPr lang="en-ZA" sz="2000" dirty="0" err="1">
                          <a:effectLst/>
                        </a:rPr>
                        <a:t>rivotril</a:t>
                      </a:r>
                      <a:r>
                        <a:rPr lang="en-ZA" sz="2000" dirty="0">
                          <a:effectLst/>
                        </a:rPr>
                        <a:t>) 0.5 – 1mg po/IMI/IVI 8hourly</a:t>
                      </a:r>
                    </a:p>
                    <a:p>
                      <a:pPr>
                        <a:lnSpc>
                          <a:spcPct val="107000"/>
                        </a:lnSpc>
                        <a:spcAft>
                          <a:spcPts val="0"/>
                        </a:spcAft>
                      </a:pPr>
                      <a:r>
                        <a:rPr lang="en-ZA" sz="2000" dirty="0">
                          <a:effectLst/>
                        </a:rPr>
                        <a:t>Lorazepam 1mg PO/SL/IVI/SC</a:t>
                      </a:r>
                    </a:p>
                    <a:p>
                      <a:pPr>
                        <a:lnSpc>
                          <a:spcPct val="107000"/>
                        </a:lnSpc>
                        <a:spcAft>
                          <a:spcPts val="0"/>
                        </a:spcAft>
                      </a:pPr>
                      <a:r>
                        <a:rPr lang="en-ZA" sz="2000" dirty="0">
                          <a:effectLst/>
                        </a:rPr>
                        <a:t>Midazolam 2mg IVI/</a:t>
                      </a:r>
                      <a:r>
                        <a:rPr lang="en-ZA" sz="2000" dirty="0" err="1">
                          <a:effectLst/>
                        </a:rPr>
                        <a:t>sc</a:t>
                      </a:r>
                      <a:r>
                        <a:rPr lang="en-ZA" sz="2000" dirty="0">
                          <a:effectLst/>
                        </a:rPr>
                        <a:t> stat, can repeat prn</a:t>
                      </a:r>
                    </a:p>
                    <a:p>
                      <a:pPr>
                        <a:lnSpc>
                          <a:spcPct val="107000"/>
                        </a:lnSpc>
                        <a:spcAft>
                          <a:spcPts val="0"/>
                        </a:spcAft>
                      </a:pPr>
                      <a:r>
                        <a:rPr lang="en-ZA" sz="2000" dirty="0">
                          <a:effectLst/>
                        </a:rPr>
                        <a:t>Valium 2 - 5mg PO nocte </a:t>
                      </a:r>
                    </a:p>
                    <a:p>
                      <a:pPr>
                        <a:lnSpc>
                          <a:spcPct val="107000"/>
                        </a:lnSpc>
                        <a:spcAft>
                          <a:spcPts val="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719" marR="32719" marT="0" marB="0"/>
                </a:tc>
                <a:extLst>
                  <a:ext uri="{0D108BD9-81ED-4DB2-BD59-A6C34878D82A}">
                    <a16:rowId xmlns:a16="http://schemas.microsoft.com/office/drawing/2014/main" val="1633190998"/>
                  </a:ext>
                </a:extLst>
              </a:tr>
            </a:tbl>
          </a:graphicData>
        </a:graphic>
      </p:graphicFrame>
    </p:spTree>
    <p:extLst>
      <p:ext uri="{BB962C8B-B14F-4D97-AF65-F5344CB8AC3E}">
        <p14:creationId xmlns:p14="http://schemas.microsoft.com/office/powerpoint/2010/main" val="7550255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3FC5-D186-4D87-B4DD-07FA07BE73C4}"/>
              </a:ext>
            </a:extLst>
          </p:cNvPr>
          <p:cNvSpPr>
            <a:spLocks noGrp="1"/>
          </p:cNvSpPr>
          <p:nvPr>
            <p:ph type="title"/>
          </p:nvPr>
        </p:nvSpPr>
        <p:spPr>
          <a:xfrm>
            <a:off x="273378" y="154919"/>
            <a:ext cx="8597244" cy="938157"/>
          </a:xfrm>
        </p:spPr>
        <p:txBody>
          <a:bodyPr>
            <a:normAutofit/>
          </a:bodyPr>
          <a:lstStyle/>
          <a:p>
            <a:r>
              <a:rPr lang="en-ZA" sz="4000" b="1"/>
              <a:t>Palliative care for COVID-19 patients (6)</a:t>
            </a:r>
          </a:p>
        </p:txBody>
      </p:sp>
      <p:graphicFrame>
        <p:nvGraphicFramePr>
          <p:cNvPr id="4" name="Content Placeholder 3">
            <a:extLst>
              <a:ext uri="{FF2B5EF4-FFF2-40B4-BE49-F238E27FC236}">
                <a16:creationId xmlns:a16="http://schemas.microsoft.com/office/drawing/2014/main" id="{BDF17632-DAEC-4ADF-97D8-1F26FD201956}"/>
              </a:ext>
            </a:extLst>
          </p:cNvPr>
          <p:cNvGraphicFramePr>
            <a:graphicFrameLocks noGrp="1"/>
          </p:cNvGraphicFramePr>
          <p:nvPr>
            <p:ph idx="1"/>
            <p:extLst>
              <p:ext uri="{D42A27DB-BD31-4B8C-83A1-F6EECF244321}">
                <p14:modId xmlns:p14="http://schemas.microsoft.com/office/powerpoint/2010/main" val="4187343741"/>
              </p:ext>
            </p:extLst>
          </p:nvPr>
        </p:nvGraphicFramePr>
        <p:xfrm>
          <a:off x="292230" y="1282263"/>
          <a:ext cx="8597245" cy="5096316"/>
        </p:xfrm>
        <a:graphic>
          <a:graphicData uri="http://schemas.openxmlformats.org/drawingml/2006/table">
            <a:tbl>
              <a:tblPr firstRow="1" firstCol="1" bandRow="1">
                <a:tableStyleId>{68D230F3-CF80-4859-8CE7-A43EE81993B5}</a:tableStyleId>
              </a:tblPr>
              <a:tblGrid>
                <a:gridCol w="1621042">
                  <a:extLst>
                    <a:ext uri="{9D8B030D-6E8A-4147-A177-3AD203B41FA5}">
                      <a16:colId xmlns:a16="http://schemas.microsoft.com/office/drawing/2014/main" val="3253740257"/>
                    </a:ext>
                  </a:extLst>
                </a:gridCol>
                <a:gridCol w="2294251">
                  <a:extLst>
                    <a:ext uri="{9D8B030D-6E8A-4147-A177-3AD203B41FA5}">
                      <a16:colId xmlns:a16="http://schemas.microsoft.com/office/drawing/2014/main" val="3150113346"/>
                    </a:ext>
                  </a:extLst>
                </a:gridCol>
                <a:gridCol w="4681952">
                  <a:extLst>
                    <a:ext uri="{9D8B030D-6E8A-4147-A177-3AD203B41FA5}">
                      <a16:colId xmlns:a16="http://schemas.microsoft.com/office/drawing/2014/main" val="3854664910"/>
                    </a:ext>
                  </a:extLst>
                </a:gridCol>
              </a:tblGrid>
              <a:tr h="586456">
                <a:tc>
                  <a:txBody>
                    <a:bodyPr/>
                    <a:lstStyle/>
                    <a:p>
                      <a:pPr algn="ctr">
                        <a:lnSpc>
                          <a:spcPct val="107000"/>
                        </a:lnSpc>
                        <a:spcAft>
                          <a:spcPts val="0"/>
                        </a:spcAft>
                      </a:pPr>
                      <a:r>
                        <a:rPr lang="en-ZA" sz="2000">
                          <a:effectLst/>
                        </a:rPr>
                        <a:t>Symptom</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32719" marR="32719" marT="0" marB="0"/>
                </a:tc>
                <a:tc>
                  <a:txBody>
                    <a:bodyPr/>
                    <a:lstStyle/>
                    <a:p>
                      <a:pPr algn="ctr">
                        <a:lnSpc>
                          <a:spcPct val="107000"/>
                        </a:lnSpc>
                        <a:spcAft>
                          <a:spcPts val="0"/>
                        </a:spcAft>
                      </a:pPr>
                      <a:r>
                        <a:rPr lang="en-ZA" sz="2000" dirty="0">
                          <a:effectLst/>
                        </a:rPr>
                        <a:t>Non-pharmacological</a:t>
                      </a:r>
                    </a:p>
                  </a:txBody>
                  <a:tcPr marL="32719" marR="32719" marT="0" marB="0"/>
                </a:tc>
                <a:tc>
                  <a:txBody>
                    <a:bodyPr/>
                    <a:lstStyle/>
                    <a:p>
                      <a:pPr algn="ctr">
                        <a:lnSpc>
                          <a:spcPct val="107000"/>
                        </a:lnSpc>
                        <a:spcAft>
                          <a:spcPts val="0"/>
                        </a:spcAft>
                      </a:pPr>
                      <a:r>
                        <a:rPr lang="en-ZA" sz="2000" dirty="0">
                          <a:effectLst/>
                        </a:rPr>
                        <a:t>Pharmacological</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719" marR="32719" marT="0" marB="0"/>
                </a:tc>
                <a:extLst>
                  <a:ext uri="{0D108BD9-81ED-4DB2-BD59-A6C34878D82A}">
                    <a16:rowId xmlns:a16="http://schemas.microsoft.com/office/drawing/2014/main" val="1929002250"/>
                  </a:ext>
                </a:extLst>
              </a:tr>
              <a:tr h="2085986">
                <a:tc>
                  <a:txBody>
                    <a:bodyPr/>
                    <a:lstStyle/>
                    <a:p>
                      <a:pPr>
                        <a:lnSpc>
                          <a:spcPct val="107000"/>
                        </a:lnSpc>
                        <a:spcAft>
                          <a:spcPts val="0"/>
                        </a:spcAft>
                      </a:pPr>
                      <a:r>
                        <a:rPr lang="en-ZA" sz="1600">
                          <a:effectLst/>
                        </a:rPr>
                        <a:t>Respiratory secretions</a:t>
                      </a:r>
                    </a:p>
                    <a:p>
                      <a:pPr>
                        <a:lnSpc>
                          <a:spcPct val="107000"/>
                        </a:lnSpc>
                        <a:spcAft>
                          <a:spcPts val="0"/>
                        </a:spcAft>
                      </a:pPr>
                      <a:r>
                        <a:rPr lang="en-ZA" sz="1600">
                          <a:effectLst/>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32719" marR="32719" marT="0" marB="0" anchor="ctr"/>
                </a:tc>
                <a:tc>
                  <a:txBody>
                    <a:bodyPr/>
                    <a:lstStyle/>
                    <a:p>
                      <a:pPr>
                        <a:lnSpc>
                          <a:spcPct val="107000"/>
                        </a:lnSpc>
                        <a:spcAft>
                          <a:spcPts val="0"/>
                        </a:spcAft>
                      </a:pPr>
                      <a:r>
                        <a:rPr lang="en-ZA" sz="1600">
                          <a:effectLst/>
                        </a:rPr>
                        <a:t>Position semi-prone for postural drainage or sit upright/semi-</a:t>
                      </a:r>
                      <a:r>
                        <a:rPr lang="en-ZA" sz="1600" err="1">
                          <a:effectLst/>
                        </a:rPr>
                        <a:t>recumbant</a:t>
                      </a:r>
                      <a:r>
                        <a:rPr lang="en-ZA" sz="1600">
                          <a:effectLst/>
                        </a:rPr>
                        <a:t> if pulmonary oedema or reflux</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32719" marR="32719" marT="0" marB="0" anchor="ctr"/>
                </a:tc>
                <a:tc>
                  <a:txBody>
                    <a:bodyPr/>
                    <a:lstStyle/>
                    <a:p>
                      <a:pPr marL="457200">
                        <a:lnSpc>
                          <a:spcPct val="107000"/>
                        </a:lnSpc>
                        <a:spcAft>
                          <a:spcPts val="0"/>
                        </a:spcAft>
                      </a:pPr>
                      <a:r>
                        <a:rPr lang="en-ZA" sz="1600" dirty="0" err="1">
                          <a:effectLst/>
                        </a:rPr>
                        <a:t>Buscopan</a:t>
                      </a:r>
                      <a:r>
                        <a:rPr lang="en-ZA" sz="1600" dirty="0">
                          <a:effectLst/>
                        </a:rPr>
                        <a:t> 20mg IVI/SC 6 </a:t>
                      </a:r>
                      <a:r>
                        <a:rPr lang="en-ZA" sz="1600" dirty="0" err="1">
                          <a:effectLst/>
                        </a:rPr>
                        <a:t>hrly</a:t>
                      </a:r>
                      <a:r>
                        <a:rPr lang="en-ZA" sz="1600" dirty="0">
                          <a:effectLst/>
                        </a:rPr>
                        <a:t> (not oral) </a:t>
                      </a:r>
                    </a:p>
                    <a:p>
                      <a:pPr marL="457200">
                        <a:lnSpc>
                          <a:spcPct val="107000"/>
                        </a:lnSpc>
                        <a:spcAft>
                          <a:spcPts val="0"/>
                        </a:spcAft>
                      </a:pPr>
                      <a:r>
                        <a:rPr lang="en-ZA" sz="1600" dirty="0" err="1">
                          <a:effectLst/>
                        </a:rPr>
                        <a:t>Glycopyrolate</a:t>
                      </a:r>
                      <a:r>
                        <a:rPr lang="en-ZA" sz="1600" dirty="0">
                          <a:effectLst/>
                        </a:rPr>
                        <a:t> 0.2 mg SC/IVI up to 6hrly prn</a:t>
                      </a:r>
                    </a:p>
                    <a:p>
                      <a:pPr marL="457200">
                        <a:lnSpc>
                          <a:spcPct val="107000"/>
                        </a:lnSpc>
                        <a:spcAft>
                          <a:spcPts val="0"/>
                        </a:spcAft>
                      </a:pPr>
                      <a:r>
                        <a:rPr lang="en-ZA" sz="1600" dirty="0">
                          <a:effectLst/>
                        </a:rPr>
                        <a:t>(Medications need to be given as soon as secretions begin as they do not eliminate existing secretions)</a:t>
                      </a:r>
                    </a:p>
                    <a:p>
                      <a:pPr marL="457200">
                        <a:lnSpc>
                          <a:spcPct val="107000"/>
                        </a:lnSpc>
                        <a:spcAft>
                          <a:spcPts val="0"/>
                        </a:spcAft>
                      </a:pPr>
                      <a:r>
                        <a:rPr lang="en-ZA" sz="1600" dirty="0">
                          <a:effectLst/>
                        </a:rPr>
                        <a:t>*atropine 1% ophthalmic solution may be used SL 2- 4 drops 6 hourly (off-licence)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719" marR="32719" marT="0" marB="0" anchor="ctr"/>
                </a:tc>
                <a:extLst>
                  <a:ext uri="{0D108BD9-81ED-4DB2-BD59-A6C34878D82A}">
                    <a16:rowId xmlns:a16="http://schemas.microsoft.com/office/drawing/2014/main" val="1310788880"/>
                  </a:ext>
                </a:extLst>
              </a:tr>
              <a:tr h="1186268">
                <a:tc>
                  <a:txBody>
                    <a:bodyPr/>
                    <a:lstStyle/>
                    <a:p>
                      <a:pPr>
                        <a:lnSpc>
                          <a:spcPct val="107000"/>
                        </a:lnSpc>
                        <a:spcAft>
                          <a:spcPts val="0"/>
                        </a:spcAft>
                      </a:pPr>
                      <a:r>
                        <a:rPr lang="en-ZA" sz="1600">
                          <a:effectLst/>
                        </a:rPr>
                        <a:t>Delirium</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32719" marR="32719" marT="0" marB="0" anchor="ctr"/>
                </a:tc>
                <a:tc>
                  <a:txBody>
                    <a:bodyPr/>
                    <a:lstStyle/>
                    <a:p>
                      <a:pPr>
                        <a:lnSpc>
                          <a:spcPct val="107000"/>
                        </a:lnSpc>
                        <a:spcAft>
                          <a:spcPts val="0"/>
                        </a:spcAft>
                      </a:pPr>
                      <a:r>
                        <a:rPr lang="en-ZA" sz="1600">
                          <a:effectLst/>
                        </a:rPr>
                        <a:t>Orientation</a:t>
                      </a:r>
                    </a:p>
                    <a:p>
                      <a:pPr>
                        <a:lnSpc>
                          <a:spcPct val="107000"/>
                        </a:lnSpc>
                        <a:spcAft>
                          <a:spcPts val="0"/>
                        </a:spcAft>
                      </a:pPr>
                      <a:r>
                        <a:rPr lang="en-ZA" sz="1600">
                          <a:effectLst/>
                        </a:rPr>
                        <a:t>Treat other symptoms – pain, hypoxia, anxiety</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32719" marR="32719" marT="0" marB="0" anchor="ctr"/>
                </a:tc>
                <a:tc>
                  <a:txBody>
                    <a:bodyPr/>
                    <a:lstStyle/>
                    <a:p>
                      <a:pPr>
                        <a:lnSpc>
                          <a:spcPct val="107000"/>
                        </a:lnSpc>
                        <a:spcAft>
                          <a:spcPts val="0"/>
                        </a:spcAft>
                      </a:pPr>
                      <a:r>
                        <a:rPr lang="en-ZA" sz="1600">
                          <a:effectLst/>
                        </a:rPr>
                        <a:t>Haloperidol 1-2 mg PO/IVI/SC stat – repeat if needed in 1hr or Chlorpromazine (</a:t>
                      </a:r>
                      <a:r>
                        <a:rPr lang="en-ZA" sz="1600" err="1">
                          <a:effectLst/>
                        </a:rPr>
                        <a:t>largactil</a:t>
                      </a:r>
                      <a:r>
                        <a:rPr lang="en-ZA" sz="1600">
                          <a:effectLst/>
                        </a:rPr>
                        <a:t>) 25mg PO/IMI as needed or Quetiapine (Seroquel) 12.5 - 25mg bd/</a:t>
                      </a:r>
                      <a:r>
                        <a:rPr lang="en-ZA" sz="1600" err="1">
                          <a:effectLst/>
                        </a:rPr>
                        <a:t>tds</a:t>
                      </a:r>
                      <a:r>
                        <a:rPr lang="en-ZA" sz="1600">
                          <a:effectLst/>
                        </a:rPr>
                        <a:t> </a:t>
                      </a:r>
                    </a:p>
                    <a:p>
                      <a:pPr>
                        <a:lnSpc>
                          <a:spcPct val="107000"/>
                        </a:lnSpc>
                        <a:spcAft>
                          <a:spcPts val="0"/>
                        </a:spcAft>
                      </a:pPr>
                      <a:r>
                        <a:rPr lang="en-ZA" sz="1600">
                          <a:effectLst/>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32719" marR="32719" marT="0" marB="0" anchor="ctr"/>
                </a:tc>
                <a:extLst>
                  <a:ext uri="{0D108BD9-81ED-4DB2-BD59-A6C34878D82A}">
                    <a16:rowId xmlns:a16="http://schemas.microsoft.com/office/drawing/2014/main" val="3977133980"/>
                  </a:ext>
                </a:extLst>
              </a:tr>
              <a:tr h="1186268">
                <a:tc>
                  <a:txBody>
                    <a:bodyPr/>
                    <a:lstStyle/>
                    <a:p>
                      <a:pPr>
                        <a:lnSpc>
                          <a:spcPct val="107000"/>
                        </a:lnSpc>
                        <a:spcAft>
                          <a:spcPts val="0"/>
                        </a:spcAft>
                      </a:pPr>
                      <a:r>
                        <a:rPr lang="en-ZA" sz="1600">
                          <a:effectLst/>
                        </a:rPr>
                        <a:t>Constipation (side effect of </a:t>
                      </a:r>
                      <a:r>
                        <a:rPr lang="en-ZA" sz="1600" err="1">
                          <a:effectLst/>
                        </a:rPr>
                        <a:t>opiods</a:t>
                      </a:r>
                      <a:r>
                        <a:rPr lang="en-ZA" sz="1600">
                          <a:effectLst/>
                        </a:rPr>
                        <a:t>)</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32719" marR="32719" marT="0" marB="0" anchor="ctr"/>
                </a:tc>
                <a:tc>
                  <a:txBody>
                    <a:bodyPr/>
                    <a:lstStyle/>
                    <a:p>
                      <a:pPr>
                        <a:lnSpc>
                          <a:spcPct val="107000"/>
                        </a:lnSpc>
                        <a:spcAft>
                          <a:spcPts val="0"/>
                        </a:spcAft>
                      </a:pPr>
                      <a:r>
                        <a:rPr lang="en-ZA" sz="1600">
                          <a:effectLst/>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32719" marR="32719" marT="0" marB="0" anchor="ctr"/>
                </a:tc>
                <a:tc>
                  <a:txBody>
                    <a:bodyPr/>
                    <a:lstStyle/>
                    <a:p>
                      <a:pPr>
                        <a:lnSpc>
                          <a:spcPct val="107000"/>
                        </a:lnSpc>
                        <a:spcAft>
                          <a:spcPts val="0"/>
                        </a:spcAft>
                      </a:pPr>
                      <a:r>
                        <a:rPr lang="en-ZA" sz="1600" dirty="0">
                          <a:effectLst/>
                        </a:rPr>
                        <a:t>Senokot 1-2 tabs po nocte (may also add liquid paraffin as a stool softener)</a:t>
                      </a:r>
                    </a:p>
                    <a:p>
                      <a:pPr>
                        <a:lnSpc>
                          <a:spcPct val="107000"/>
                        </a:lnSpc>
                        <a:spcAft>
                          <a:spcPts val="0"/>
                        </a:spcAft>
                      </a:pPr>
                      <a:r>
                        <a:rPr lang="en-ZA" sz="1600" dirty="0">
                          <a:effectLst/>
                        </a:rPr>
                        <a:t>Lactulose 15 – 30mls nocte</a:t>
                      </a:r>
                    </a:p>
                    <a:p>
                      <a:pPr>
                        <a:lnSpc>
                          <a:spcPct val="107000"/>
                        </a:lnSpc>
                        <a:spcAft>
                          <a:spcPts val="0"/>
                        </a:spcAft>
                      </a:pPr>
                      <a:r>
                        <a:rPr lang="en-ZA" sz="1600" dirty="0">
                          <a:effectLst/>
                        </a:rPr>
                        <a:t>May need suppository if no stool after 3 days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719" marR="32719" marT="0" marB="0" anchor="ctr"/>
                </a:tc>
                <a:extLst>
                  <a:ext uri="{0D108BD9-81ED-4DB2-BD59-A6C34878D82A}">
                    <a16:rowId xmlns:a16="http://schemas.microsoft.com/office/drawing/2014/main" val="1306632398"/>
                  </a:ext>
                </a:extLst>
              </a:tr>
            </a:tbl>
          </a:graphicData>
        </a:graphic>
      </p:graphicFrame>
    </p:spTree>
    <p:extLst>
      <p:ext uri="{BB962C8B-B14F-4D97-AF65-F5344CB8AC3E}">
        <p14:creationId xmlns:p14="http://schemas.microsoft.com/office/powerpoint/2010/main" val="41832185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A51202-4DB4-4863-8207-8F00A1B6CE8C}"/>
              </a:ext>
            </a:extLst>
          </p:cNvPr>
          <p:cNvSpPr>
            <a:spLocks noGrp="1"/>
          </p:cNvSpPr>
          <p:nvPr>
            <p:ph type="title"/>
          </p:nvPr>
        </p:nvSpPr>
        <p:spPr>
          <a:xfrm>
            <a:off x="874987" y="1332952"/>
            <a:ext cx="2945174" cy="3921176"/>
          </a:xfrm>
        </p:spPr>
        <p:txBody>
          <a:bodyPr anchor="ctr">
            <a:normAutofit/>
          </a:bodyPr>
          <a:lstStyle/>
          <a:p>
            <a:r>
              <a:rPr lang="en-ZA" b="1"/>
              <a:t>Conclusion</a:t>
            </a:r>
          </a:p>
        </p:txBody>
      </p:sp>
      <p:grpSp>
        <p:nvGrpSpPr>
          <p:cNvPr id="16" name="Group 15" hidden="1">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7"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C7B36BC0-0A80-4F5A-9D5F-C0A88CC851A1}"/>
              </a:ext>
            </a:extLst>
          </p:cNvPr>
          <p:cNvSpPr>
            <a:spLocks noGrp="1"/>
          </p:cNvSpPr>
          <p:nvPr>
            <p:ph idx="1"/>
          </p:nvPr>
        </p:nvSpPr>
        <p:spPr>
          <a:xfrm>
            <a:off x="4815840" y="499833"/>
            <a:ext cx="3825240" cy="5581226"/>
          </a:xfrm>
        </p:spPr>
        <p:txBody>
          <a:bodyPr anchor="ctr">
            <a:normAutofit/>
          </a:bodyPr>
          <a:lstStyle/>
          <a:p>
            <a:pPr lvl="0"/>
            <a:r>
              <a:rPr lang="en-ZA" sz="2000"/>
              <a:t>This training course is based on NDoH clinical management guidelines version 3 of 27</a:t>
            </a:r>
            <a:r>
              <a:rPr lang="en-ZA" sz="2000" baseline="30000"/>
              <a:t>th</a:t>
            </a:r>
            <a:r>
              <a:rPr lang="en-ZA" sz="2000"/>
              <a:t> March 2020.</a:t>
            </a:r>
            <a:endParaRPr lang="en-US" sz="2000"/>
          </a:p>
          <a:p>
            <a:pPr lvl="0"/>
            <a:r>
              <a:rPr lang="en-ZA" sz="2000"/>
              <a:t>Clinical guidelines for COVID-19 are changing rapidly.</a:t>
            </a:r>
            <a:endParaRPr lang="en-US" sz="2000"/>
          </a:p>
          <a:p>
            <a:pPr lvl="0"/>
            <a:r>
              <a:rPr lang="en-ZA" sz="2000"/>
              <a:t>Every time there is a new version, we shall send it to you seeing that we may not update these slides regularly.</a:t>
            </a:r>
            <a:endParaRPr lang="en-US" sz="2000"/>
          </a:p>
          <a:p>
            <a:pPr lvl="0"/>
            <a:r>
              <a:rPr lang="en-ZA" sz="2000"/>
              <a:t>Your contribution is essential in the fight against COVID-19.</a:t>
            </a:r>
            <a:endParaRPr lang="en-US" sz="2000"/>
          </a:p>
          <a:p>
            <a:pPr lvl="0"/>
            <a:r>
              <a:rPr lang="en-ZA" sz="2000"/>
              <a:t>Your most important contribution is adherence to NDoH guidelines.</a:t>
            </a:r>
            <a:endParaRPr lang="en-US" sz="2000"/>
          </a:p>
        </p:txBody>
      </p:sp>
      <p:sp>
        <p:nvSpPr>
          <p:cNvPr id="4" name="Rectangle 3">
            <a:extLst>
              <a:ext uri="{FF2B5EF4-FFF2-40B4-BE49-F238E27FC236}">
                <a16:creationId xmlns:a16="http://schemas.microsoft.com/office/drawing/2014/main" id="{9C013A89-14E4-42E3-94C3-648DEFE256E5}"/>
              </a:ext>
            </a:extLst>
          </p:cNvPr>
          <p:cNvSpPr/>
          <p:nvPr/>
        </p:nvSpPr>
        <p:spPr>
          <a:xfrm>
            <a:off x="4726886" y="6081059"/>
            <a:ext cx="4096121" cy="369332"/>
          </a:xfrm>
          <a:prstGeom prst="rect">
            <a:avLst/>
          </a:prstGeom>
        </p:spPr>
        <p:txBody>
          <a:bodyPr wrap="none">
            <a:spAutoFit/>
          </a:bodyPr>
          <a:lstStyle/>
          <a:p>
            <a:r>
              <a:rPr lang="en-ZA">
                <a:solidFill>
                  <a:srgbClr val="005D28"/>
                </a:solidFill>
              </a:rPr>
              <a:t>“TOGETHER WE SHALL DEFEAT COVID-19”</a:t>
            </a:r>
          </a:p>
        </p:txBody>
      </p:sp>
    </p:spTree>
    <p:extLst>
      <p:ext uri="{BB962C8B-B14F-4D97-AF65-F5344CB8AC3E}">
        <p14:creationId xmlns:p14="http://schemas.microsoft.com/office/powerpoint/2010/main" val="3072564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487837" y="2732147"/>
            <a:ext cx="5860051" cy="395784"/>
            <a:chOff x="6081624" y="1998368"/>
            <a:chExt cx="5613457" cy="782175"/>
          </a:xfrm>
          <a:solidFill>
            <a:schemeClr val="accent4"/>
          </a:solidFill>
        </p:grpSpPr>
        <p:sp>
          <p:nvSpPr>
            <p:cNvPr id="20" name="Rectangle 19">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2"/>
                </a:solidFill>
              </a:endParaRPr>
            </a:p>
          </p:txBody>
        </p:sp>
      </p:grpSp>
      <p:sp>
        <p:nvSpPr>
          <p:cNvPr id="23" name="Rectangle 22">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922919"/>
            <a:ext cx="8333796"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2E0131-8932-4FDA-98F1-D4BF81A7A20A}"/>
              </a:ext>
            </a:extLst>
          </p:cNvPr>
          <p:cNvSpPr>
            <a:spLocks noGrp="1"/>
          </p:cNvSpPr>
          <p:nvPr>
            <p:ph type="title"/>
          </p:nvPr>
        </p:nvSpPr>
        <p:spPr>
          <a:xfrm>
            <a:off x="884136" y="922919"/>
            <a:ext cx="7387313" cy="1349671"/>
          </a:xfrm>
        </p:spPr>
        <p:txBody>
          <a:bodyPr anchor="b">
            <a:normAutofit/>
          </a:bodyPr>
          <a:lstStyle/>
          <a:p>
            <a:r>
              <a:rPr lang="en-ZA" sz="4300" b="1" dirty="0"/>
              <a:t>Who is a close contact of a COVID-19 case?</a:t>
            </a:r>
          </a:p>
        </p:txBody>
      </p:sp>
      <p:sp>
        <p:nvSpPr>
          <p:cNvPr id="3" name="Content Placeholder 2">
            <a:extLst>
              <a:ext uri="{FF2B5EF4-FFF2-40B4-BE49-F238E27FC236}">
                <a16:creationId xmlns:a16="http://schemas.microsoft.com/office/drawing/2014/main" id="{AF78C4F8-597B-4FB6-977E-F78535ABD094}"/>
              </a:ext>
            </a:extLst>
          </p:cNvPr>
          <p:cNvSpPr>
            <a:spLocks noGrp="1"/>
          </p:cNvSpPr>
          <p:nvPr>
            <p:ph idx="1"/>
          </p:nvPr>
        </p:nvSpPr>
        <p:spPr>
          <a:xfrm>
            <a:off x="966978" y="2272590"/>
            <a:ext cx="7387313" cy="3662491"/>
          </a:xfrm>
        </p:spPr>
        <p:txBody>
          <a:bodyPr anchor="ctr">
            <a:noAutofit/>
          </a:bodyPr>
          <a:lstStyle/>
          <a:p>
            <a:pPr marL="0" indent="0">
              <a:buNone/>
            </a:pPr>
            <a:r>
              <a:rPr lang="en-ZA" sz="1800" dirty="0"/>
              <a:t>A close contact is defined as a person having had face-to-face contact (&lt; or equal 1 metre) or having been in a closed space with a confirmed COVID-19 case for at least 15 minutes.</a:t>
            </a:r>
          </a:p>
          <a:p>
            <a:pPr marL="0" indent="0">
              <a:buNone/>
            </a:pPr>
            <a:r>
              <a:rPr lang="en-ZA" sz="1800" dirty="0"/>
              <a:t>This includes, amongst others:</a:t>
            </a:r>
          </a:p>
          <a:p>
            <a:r>
              <a:rPr lang="en-ZA" sz="1800" dirty="0"/>
              <a:t>COVID-19 cases households members</a:t>
            </a:r>
          </a:p>
          <a:p>
            <a:r>
              <a:rPr lang="en-ZA" sz="1800" dirty="0"/>
              <a:t>Individuals working with the confirmed case</a:t>
            </a:r>
          </a:p>
          <a:p>
            <a:r>
              <a:rPr lang="en-ZA" sz="1800" dirty="0"/>
              <a:t>Health care workers and people who are providing direct care for COVID-19 case while not wearing PPE</a:t>
            </a:r>
          </a:p>
          <a:p>
            <a:r>
              <a:rPr lang="en-ZA" sz="1800" dirty="0"/>
              <a:t>A contact in an aircraft sitting within 2 seats (in any direction) of the case, travel companions or care providers or crew members serving in the section where the case was seated in a aircraft</a:t>
            </a:r>
          </a:p>
        </p:txBody>
      </p:sp>
    </p:spTree>
    <p:extLst>
      <p:ext uri="{BB962C8B-B14F-4D97-AF65-F5344CB8AC3E}">
        <p14:creationId xmlns:p14="http://schemas.microsoft.com/office/powerpoint/2010/main" val="3420767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E7109-61F3-4064-8CAC-08B07C70BF84}"/>
              </a:ext>
            </a:extLst>
          </p:cNvPr>
          <p:cNvSpPr>
            <a:spLocks noGrp="1"/>
          </p:cNvSpPr>
          <p:nvPr>
            <p:ph type="title"/>
          </p:nvPr>
        </p:nvSpPr>
        <p:spPr>
          <a:xfrm>
            <a:off x="486696" y="629266"/>
            <a:ext cx="2629122" cy="1622321"/>
          </a:xfrm>
        </p:spPr>
        <p:txBody>
          <a:bodyPr vert="horz" lIns="91440" tIns="45720" rIns="91440" bIns="45720" rtlCol="0" anchor="ctr">
            <a:noAutofit/>
          </a:bodyPr>
          <a:lstStyle/>
          <a:p>
            <a:r>
              <a:rPr lang="en-US" sz="2800" b="1" kern="1200" dirty="0">
                <a:solidFill>
                  <a:schemeClr val="tx1"/>
                </a:solidFill>
                <a:latin typeface="+mj-lt"/>
                <a:ea typeface="+mj-ea"/>
                <a:cs typeface="+mj-cs"/>
              </a:rPr>
              <a:t>What constitutes key respiratory syndrome in the context of COVID-19?</a:t>
            </a:r>
          </a:p>
        </p:txBody>
      </p:sp>
      <p:sp>
        <p:nvSpPr>
          <p:cNvPr id="3" name="Content Placeholder 2">
            <a:extLst>
              <a:ext uri="{FF2B5EF4-FFF2-40B4-BE49-F238E27FC236}">
                <a16:creationId xmlns:a16="http://schemas.microsoft.com/office/drawing/2014/main" id="{61789512-0CE0-4DCC-8257-9F81345E3CD6}"/>
              </a:ext>
            </a:extLst>
          </p:cNvPr>
          <p:cNvSpPr>
            <a:spLocks noGrp="1"/>
          </p:cNvSpPr>
          <p:nvPr>
            <p:ph sz="half" idx="1"/>
          </p:nvPr>
        </p:nvSpPr>
        <p:spPr>
          <a:xfrm>
            <a:off x="486698" y="2438400"/>
            <a:ext cx="2629120" cy="3785419"/>
          </a:xfrm>
        </p:spPr>
        <p:txBody>
          <a:bodyPr vert="horz" lIns="91440" tIns="45720" rIns="91440" bIns="45720" rtlCol="0">
            <a:normAutofit/>
          </a:bodyPr>
          <a:lstStyle/>
          <a:p>
            <a:r>
              <a:rPr lang="en-US" sz="2000" dirty="0"/>
              <a:t>Cough</a:t>
            </a:r>
          </a:p>
          <a:p>
            <a:r>
              <a:rPr lang="en-US" sz="2000" dirty="0"/>
              <a:t>Sore throat</a:t>
            </a:r>
          </a:p>
          <a:p>
            <a:r>
              <a:rPr lang="en-US" sz="2000" dirty="0"/>
              <a:t>Shortness of breath</a:t>
            </a:r>
          </a:p>
          <a:p>
            <a:r>
              <a:rPr lang="en-US" sz="2000" dirty="0"/>
              <a:t>Anosmia or dysgeusia</a:t>
            </a:r>
          </a:p>
          <a:p>
            <a:pPr marL="0"/>
            <a:r>
              <a:rPr lang="en-US" sz="2000" dirty="0"/>
              <a:t>…with or without other symptoms (which may include fever, weakness, myalgia, or </a:t>
            </a:r>
            <a:r>
              <a:rPr lang="en-US" sz="2000" dirty="0" err="1"/>
              <a:t>diarrhoea</a:t>
            </a:r>
            <a:r>
              <a:rPr lang="en-US" sz="2000" dirty="0"/>
              <a:t>)</a:t>
            </a:r>
          </a:p>
        </p:txBody>
      </p:sp>
      <p:sp>
        <p:nvSpPr>
          <p:cNvPr id="23" name="Rectangle 2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17">
            <a:extLst>
              <a:ext uri="{FF2B5EF4-FFF2-40B4-BE49-F238E27FC236}">
                <a16:creationId xmlns:a16="http://schemas.microsoft.com/office/drawing/2014/main" id="{86C87CA2-B97C-4A03-B417-A27C1573449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54396" y="1931950"/>
            <a:ext cx="4514498" cy="2990854"/>
          </a:xfrm>
          <a:prstGeom prst="rect">
            <a:avLst/>
          </a:prstGeom>
          <a:effectLst/>
        </p:spPr>
      </p:pic>
    </p:spTree>
    <p:extLst>
      <p:ext uri="{BB962C8B-B14F-4D97-AF65-F5344CB8AC3E}">
        <p14:creationId xmlns:p14="http://schemas.microsoft.com/office/powerpoint/2010/main" val="1423300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4C58724-6F5C-4B25-B2D7-B2FB647D9D8D}"/>
              </a:ext>
            </a:extLst>
          </p:cNvPr>
          <p:cNvSpPr>
            <a:spLocks noGrp="1"/>
          </p:cNvSpPr>
          <p:nvPr>
            <p:ph type="title"/>
          </p:nvPr>
        </p:nvSpPr>
        <p:spPr>
          <a:xfrm>
            <a:off x="898398" y="891539"/>
            <a:ext cx="4681714" cy="1346693"/>
          </a:xfrm>
        </p:spPr>
        <p:txBody>
          <a:bodyPr>
            <a:normAutofit/>
          </a:bodyPr>
          <a:lstStyle/>
          <a:p>
            <a:pPr algn="l"/>
            <a:r>
              <a:rPr lang="en-US" sz="3500" b="1">
                <a:solidFill>
                  <a:schemeClr val="accent6"/>
                </a:solidFill>
                <a:cs typeface="Arial" panose="020B0604020202020204" pitchFamily="34" charset="0"/>
              </a:rPr>
              <a:t>Objectives </a:t>
            </a:r>
          </a:p>
        </p:txBody>
      </p:sp>
      <p:sp>
        <p:nvSpPr>
          <p:cNvPr id="17" name="Rectangle 20">
            <a:extLst>
              <a:ext uri="{FF2B5EF4-FFF2-40B4-BE49-F238E27FC236}">
                <a16:creationId xmlns:a16="http://schemas.microsoft.com/office/drawing/2014/main" id="{E64FA8EC-281F-4A47-AF2E-9F85F2AAB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1102C994-33DF-42D9-9504-28BDB074D385}"/>
              </a:ext>
            </a:extLst>
          </p:cNvPr>
          <p:cNvSpPr>
            <a:spLocks noGrp="1"/>
          </p:cNvSpPr>
          <p:nvPr>
            <p:ph idx="1"/>
          </p:nvPr>
        </p:nvSpPr>
        <p:spPr>
          <a:xfrm>
            <a:off x="898398" y="2399100"/>
            <a:ext cx="3745610" cy="4126244"/>
          </a:xfrm>
        </p:spPr>
        <p:txBody>
          <a:bodyPr>
            <a:noAutofit/>
          </a:bodyPr>
          <a:lstStyle/>
          <a:p>
            <a:pPr marL="0" indent="0" defTabSz="800100">
              <a:lnSpc>
                <a:spcPct val="90000"/>
              </a:lnSpc>
              <a:spcBef>
                <a:spcPct val="0"/>
              </a:spcBef>
              <a:spcAft>
                <a:spcPct val="35000"/>
              </a:spcAft>
              <a:buNone/>
            </a:pPr>
            <a:r>
              <a:rPr lang="en-US" sz="1800"/>
              <a:t>At the end of this training, the attendees will:</a:t>
            </a:r>
          </a:p>
          <a:p>
            <a:pPr defTabSz="800100">
              <a:lnSpc>
                <a:spcPct val="90000"/>
              </a:lnSpc>
              <a:spcBef>
                <a:spcPct val="0"/>
              </a:spcBef>
              <a:spcAft>
                <a:spcPct val="35000"/>
              </a:spcAft>
            </a:pPr>
            <a:r>
              <a:rPr lang="en-US" sz="1800"/>
              <a:t>Understand what COVID-19 is</a:t>
            </a:r>
          </a:p>
          <a:p>
            <a:pPr defTabSz="800100">
              <a:lnSpc>
                <a:spcPct val="90000"/>
              </a:lnSpc>
              <a:spcBef>
                <a:spcPct val="0"/>
              </a:spcBef>
              <a:spcAft>
                <a:spcPct val="35000"/>
              </a:spcAft>
            </a:pPr>
            <a:r>
              <a:rPr lang="en-US" sz="1800"/>
              <a:t>Be able to suspect and screen individuals suspected to have COVID-19</a:t>
            </a:r>
          </a:p>
          <a:p>
            <a:pPr defTabSz="800100">
              <a:lnSpc>
                <a:spcPct val="90000"/>
              </a:lnSpc>
              <a:spcBef>
                <a:spcPct val="0"/>
              </a:spcBef>
              <a:spcAft>
                <a:spcPct val="35000"/>
              </a:spcAft>
            </a:pPr>
            <a:r>
              <a:rPr lang="en-US" sz="1800"/>
              <a:t>Understand how COVID-19 is diagnosed in the laboratory</a:t>
            </a:r>
          </a:p>
          <a:p>
            <a:pPr defTabSz="800100">
              <a:lnSpc>
                <a:spcPct val="90000"/>
              </a:lnSpc>
              <a:spcBef>
                <a:spcPct val="0"/>
              </a:spcBef>
              <a:spcAft>
                <a:spcPct val="35000"/>
              </a:spcAft>
            </a:pPr>
            <a:r>
              <a:rPr lang="en-US" sz="1800" err="1"/>
              <a:t>Familiarise</a:t>
            </a:r>
            <a:r>
              <a:rPr lang="en-US" sz="1800"/>
              <a:t> themselves with the clinical management of COVID-19</a:t>
            </a:r>
          </a:p>
          <a:p>
            <a:pPr defTabSz="800100">
              <a:lnSpc>
                <a:spcPct val="90000"/>
              </a:lnSpc>
              <a:spcBef>
                <a:spcPct val="0"/>
              </a:spcBef>
              <a:spcAft>
                <a:spcPct val="35000"/>
              </a:spcAft>
            </a:pPr>
            <a:r>
              <a:rPr lang="en-US" sz="1800"/>
              <a:t>Be able to prevent COVID-19 while assisting those in need of help</a:t>
            </a:r>
          </a:p>
        </p:txBody>
      </p:sp>
      <p:pic>
        <p:nvPicPr>
          <p:cNvPr id="7" name="Picture 6">
            <a:extLst>
              <a:ext uri="{FF2B5EF4-FFF2-40B4-BE49-F238E27FC236}">
                <a16:creationId xmlns:a16="http://schemas.microsoft.com/office/drawing/2014/main" id="{F3B13D2A-BE09-4ADF-8185-59E7A9552AE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898277" y="1844824"/>
            <a:ext cx="4245493" cy="4392488"/>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290859959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8EBE3703A95C40849D81B8ED303CF5" ma:contentTypeVersion="11" ma:contentTypeDescription="Create a new document." ma:contentTypeScope="" ma:versionID="05ecfef3cb670b671a0ebbd4864d843d">
  <xsd:schema xmlns:xsd="http://www.w3.org/2001/XMLSchema" xmlns:xs="http://www.w3.org/2001/XMLSchema" xmlns:p="http://schemas.microsoft.com/office/2006/metadata/properties" xmlns:ns2="85282a53-827d-4236-8de6-76a7d51d147d" xmlns:ns3="0ef4da8a-3968-4cfd-8be6-eb338abd0717" targetNamespace="http://schemas.microsoft.com/office/2006/metadata/properties" ma:root="true" ma:fieldsID="802d6aea22f054af46460f29b4e7fa8b" ns2:_="" ns3:_="">
    <xsd:import namespace="85282a53-827d-4236-8de6-76a7d51d147d"/>
    <xsd:import namespace="0ef4da8a-3968-4cfd-8be6-eb338abd071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282a53-827d-4236-8de6-76a7d51d147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f4da8a-3968-4cfd-8be6-eb338abd071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227C31-52B3-4006-A06E-30E3FA1D7CED}">
  <ds:schemaRefs>
    <ds:schemaRef ds:uri="http://schemas.microsoft.com/sharepoint/v3/contenttype/forms"/>
  </ds:schemaRefs>
</ds:datastoreItem>
</file>

<file path=customXml/itemProps2.xml><?xml version="1.0" encoding="utf-8"?>
<ds:datastoreItem xmlns:ds="http://schemas.openxmlformats.org/officeDocument/2006/customXml" ds:itemID="{FA0CA80B-8041-44E6-9642-116FE14F43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282a53-827d-4236-8de6-76a7d51d147d"/>
    <ds:schemaRef ds:uri="0ef4da8a-3968-4cfd-8be6-eb338abd0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5050B0-4F23-40C1-901E-F2C273FB7F4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18</TotalTime>
  <Words>5755</Words>
  <Application>Microsoft Office PowerPoint</Application>
  <PresentationFormat>On-screen Show (4:3)</PresentationFormat>
  <Paragraphs>508</Paragraphs>
  <Slides>68</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68</vt:i4>
      </vt:variant>
    </vt:vector>
  </HeadingPairs>
  <TitlesOfParts>
    <vt:vector size="75" baseType="lpstr">
      <vt:lpstr>Arial</vt:lpstr>
      <vt:lpstr>Calibri</vt:lpstr>
      <vt:lpstr>Calibri Light</vt:lpstr>
      <vt:lpstr>Courier New</vt:lpstr>
      <vt:lpstr>2_Office Theme</vt:lpstr>
      <vt:lpstr>Office Theme</vt:lpstr>
      <vt:lpstr>1_Office Theme</vt:lpstr>
      <vt:lpstr>PowerPoint Presentation</vt:lpstr>
      <vt:lpstr>OOutlineLINE</vt:lpstr>
      <vt:lpstr>What is New?</vt:lpstr>
      <vt:lpstr>What is New? </vt:lpstr>
      <vt:lpstr>Introduction</vt:lpstr>
      <vt:lpstr>Updated case definition for a suspected COVID-19 case</vt:lpstr>
      <vt:lpstr>Who is a close contact of a COVID-19 case?</vt:lpstr>
      <vt:lpstr>What constitutes key respiratory syndrome in the context of COVID-19?</vt:lpstr>
      <vt:lpstr>Objectives </vt:lpstr>
      <vt:lpstr>PowerPoint Presentation</vt:lpstr>
      <vt:lpstr>Clinical Presentation (1)</vt:lpstr>
      <vt:lpstr>Clinical Presentation (2)</vt:lpstr>
      <vt:lpstr>Clinical Presentation (2): Symptomatology</vt:lpstr>
      <vt:lpstr>Transmissibility</vt:lpstr>
      <vt:lpstr>COVID-19: How does it spread?</vt:lpstr>
      <vt:lpstr>Management of suspected COVID-19</vt:lpstr>
      <vt:lpstr>Laboratory Diagnosis</vt:lpstr>
      <vt:lpstr>Repeat testing</vt:lpstr>
      <vt:lpstr>Differential diagnosis include</vt:lpstr>
      <vt:lpstr>Appropriate tests for patients with severe disease who require admission</vt:lpstr>
      <vt:lpstr>For patients with mild disease who do not require admission</vt:lpstr>
      <vt:lpstr>PowerPoint Presentation</vt:lpstr>
      <vt:lpstr>How to collect nasopharyngeal and oropharyngeal swabs </vt:lpstr>
      <vt:lpstr>Step 1: Equipment and materials </vt:lpstr>
      <vt:lpstr>Step 2: Record keeping  </vt:lpstr>
      <vt:lpstr>Step 3: Collection of nasopharyngeal swab (NPS) </vt:lpstr>
      <vt:lpstr>Step 4: Collection of oropharyngeal swab (OPS) </vt:lpstr>
      <vt:lpstr>Step 5: Transport of specimens  </vt:lpstr>
      <vt:lpstr>Step 6: NHLS laboratory contact details  </vt:lpstr>
      <vt:lpstr>Empiric treatment of other pathogens</vt:lpstr>
      <vt:lpstr>Managing Patients at Home while Awaiting Lab Results</vt:lpstr>
      <vt:lpstr>Advice for Patients Self-Isolating at Home</vt:lpstr>
      <vt:lpstr>Management of confirmed COVID-19 cases</vt:lpstr>
      <vt:lpstr>Symptomatic management of confirmed COVID-19 cases</vt:lpstr>
      <vt:lpstr>Guidance on patients requiring nebulized medications or inhaled or systemic steroid use for management of their co-morbidities</vt:lpstr>
      <vt:lpstr>Specific therapies</vt:lpstr>
      <vt:lpstr>PowerPoint Presentation</vt:lpstr>
      <vt:lpstr>Guidance on patients requiring nebulized medications or inhaled or systemic steroid use for management of their co-morbidities</vt:lpstr>
      <vt:lpstr>Rapid Triaging of Cases</vt:lpstr>
      <vt:lpstr>Early Supportive Therapy During Hospitalisation</vt:lpstr>
      <vt:lpstr>Oxygen Therapy</vt:lpstr>
      <vt:lpstr>Management of Hypoxemic Respiratory Failure (1)</vt:lpstr>
      <vt:lpstr>Management of Hypoxemic Respiratory Failure (2)</vt:lpstr>
      <vt:lpstr>Endotracheal intubation and mechanical ventilatory support: considerations</vt:lpstr>
      <vt:lpstr>Endotracheal intubation and mechanical ventilatory support: principles (1)</vt:lpstr>
      <vt:lpstr>Endotracheal intubation and mechanical ventilatory support: principles (2)</vt:lpstr>
      <vt:lpstr>Endotracheal intubation and mechanical ventilatory support: principles (3)</vt:lpstr>
      <vt:lpstr>De-isolation Criteria (1)</vt:lpstr>
      <vt:lpstr>De-isolation (2)</vt:lpstr>
      <vt:lpstr>Management of children with COVID-19 (1)</vt:lpstr>
      <vt:lpstr>Management of children with COVID-19 (2)</vt:lpstr>
      <vt:lpstr>Management of COVID-19 in newborns (1)</vt:lpstr>
      <vt:lpstr>Management of COVID-19 in newborns (2)</vt:lpstr>
      <vt:lpstr>Management of COVID-19 in newborns (3)</vt:lpstr>
      <vt:lpstr>Newborn who is well but mother is unable to take care for them should</vt:lpstr>
      <vt:lpstr>Unwell / Symptomatic babies should</vt:lpstr>
      <vt:lpstr>Management of COVID-19 in pregnant and breastfeeding women</vt:lpstr>
      <vt:lpstr>Management of people living with HIV</vt:lpstr>
      <vt:lpstr>Recording and Reporting</vt:lpstr>
      <vt:lpstr>Recording tools (1)</vt:lpstr>
      <vt:lpstr>Recording tools (2)</vt:lpstr>
      <vt:lpstr>Palliative care for COVID-19 patients (1)</vt:lpstr>
      <vt:lpstr>Palliative care for COVID-19 patients (2)</vt:lpstr>
      <vt:lpstr>Palliative care for COVID-19 patients (3)</vt:lpstr>
      <vt:lpstr>Palliative care for COVID-19 patients (4)</vt:lpstr>
      <vt:lpstr>Palliative care for COVID-19 patients (5)</vt:lpstr>
      <vt:lpstr>Palliative care for COVID-19 patients (6)</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Monge Tlaka</dc:creator>
  <cp:lastModifiedBy>Monge Tlaka</cp:lastModifiedBy>
  <cp:revision>3</cp:revision>
  <dcterms:created xsi:type="dcterms:W3CDTF">2020-05-27T15:20:13Z</dcterms:created>
  <dcterms:modified xsi:type="dcterms:W3CDTF">2020-05-27T15:39:00Z</dcterms:modified>
</cp:coreProperties>
</file>