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354" r:id="rId6"/>
    <p:sldId id="375" r:id="rId7"/>
    <p:sldId id="37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1E7"/>
    <a:srgbClr val="FFB7B7"/>
    <a:srgbClr val="0070C0"/>
    <a:srgbClr val="D5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A8DCA-C427-4876-97E6-8F07C163CE53}" v="3" dt="2022-10-31T09:55:22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6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wethu Mambinja" userId="d87e09fb-6ea5-4531-a64c-a2a088407ca0" providerId="ADAL" clId="{99FA8DCA-C427-4876-97E6-8F07C163CE53}"/>
    <pc:docChg chg="custSel modSld">
      <pc:chgData name="Olwethu Mambinja" userId="d87e09fb-6ea5-4531-a64c-a2a088407ca0" providerId="ADAL" clId="{99FA8DCA-C427-4876-97E6-8F07C163CE53}" dt="2022-11-10T11:34:13.454" v="228" actId="1076"/>
      <pc:docMkLst>
        <pc:docMk/>
      </pc:docMkLst>
      <pc:sldChg chg="delSp modSp mod">
        <pc:chgData name="Olwethu Mambinja" userId="d87e09fb-6ea5-4531-a64c-a2a088407ca0" providerId="ADAL" clId="{99FA8DCA-C427-4876-97E6-8F07C163CE53}" dt="2022-11-10T11:34:13.454" v="228" actId="1076"/>
        <pc:sldMkLst>
          <pc:docMk/>
          <pc:sldMk cId="2214814557" sldId="256"/>
        </pc:sldMkLst>
        <pc:spChg chg="mod">
          <ac:chgData name="Olwethu Mambinja" userId="d87e09fb-6ea5-4531-a64c-a2a088407ca0" providerId="ADAL" clId="{99FA8DCA-C427-4876-97E6-8F07C163CE53}" dt="2022-11-10T11:34:13.454" v="228" actId="1076"/>
          <ac:spMkLst>
            <pc:docMk/>
            <pc:sldMk cId="2214814557" sldId="256"/>
            <ac:spMk id="32" creationId="{00000000-0000-0000-0000-000000000000}"/>
          </ac:spMkLst>
        </pc:spChg>
        <pc:spChg chg="del">
          <ac:chgData name="Olwethu Mambinja" userId="d87e09fb-6ea5-4531-a64c-a2a088407ca0" providerId="ADAL" clId="{99FA8DCA-C427-4876-97E6-8F07C163CE53}" dt="2022-10-31T09:44:27.758" v="8" actId="478"/>
          <ac:spMkLst>
            <pc:docMk/>
            <pc:sldMk cId="2214814557" sldId="256"/>
            <ac:spMk id="53" creationId="{00000000-0000-0000-0000-000000000000}"/>
          </ac:spMkLst>
        </pc:spChg>
        <pc:graphicFrameChg chg="mod modGraphic">
          <ac:chgData name="Olwethu Mambinja" userId="d87e09fb-6ea5-4531-a64c-a2a088407ca0" providerId="ADAL" clId="{99FA8DCA-C427-4876-97E6-8F07C163CE53}" dt="2022-10-31T09:45:53.639" v="32" actId="20577"/>
          <ac:graphicFrameMkLst>
            <pc:docMk/>
            <pc:sldMk cId="2214814557" sldId="256"/>
            <ac:graphicFrameMk id="6" creationId="{A1B0AE7B-4487-41CE-B254-A17B5519A317}"/>
          </ac:graphicFrameMkLst>
        </pc:graphicFrameChg>
        <pc:picChg chg="del">
          <ac:chgData name="Olwethu Mambinja" userId="d87e09fb-6ea5-4531-a64c-a2a088407ca0" providerId="ADAL" clId="{99FA8DCA-C427-4876-97E6-8F07C163CE53}" dt="2022-10-31T09:44:00.200" v="7" actId="21"/>
          <ac:picMkLst>
            <pc:docMk/>
            <pc:sldMk cId="2214814557" sldId="256"/>
            <ac:picMk id="19" creationId="{00000000-0000-0000-0000-000000000000}"/>
          </ac:picMkLst>
        </pc:picChg>
        <pc:picChg chg="mod">
          <ac:chgData name="Olwethu Mambinja" userId="d87e09fb-6ea5-4531-a64c-a2a088407ca0" providerId="ADAL" clId="{99FA8DCA-C427-4876-97E6-8F07C163CE53}" dt="2022-10-31T09:45:37.593" v="20" actId="1076"/>
          <ac:picMkLst>
            <pc:docMk/>
            <pc:sldMk cId="2214814557" sldId="256"/>
            <ac:picMk id="30" creationId="{D377DC6D-CEB5-4D0A-9A04-372C6E005B71}"/>
          </ac:picMkLst>
        </pc:picChg>
      </pc:sldChg>
      <pc:sldChg chg="modSp mod">
        <pc:chgData name="Olwethu Mambinja" userId="d87e09fb-6ea5-4531-a64c-a2a088407ca0" providerId="ADAL" clId="{99FA8DCA-C427-4876-97E6-8F07C163CE53}" dt="2022-11-08T13:05:09.025" v="177" actId="20577"/>
        <pc:sldMkLst>
          <pc:docMk/>
          <pc:sldMk cId="629902520" sldId="354"/>
        </pc:sldMkLst>
        <pc:graphicFrameChg chg="modGraphic">
          <ac:chgData name="Olwethu Mambinja" userId="d87e09fb-6ea5-4531-a64c-a2a088407ca0" providerId="ADAL" clId="{99FA8DCA-C427-4876-97E6-8F07C163CE53}" dt="2022-11-08T13:05:09.025" v="177" actId="20577"/>
          <ac:graphicFrameMkLst>
            <pc:docMk/>
            <pc:sldMk cId="629902520" sldId="354"/>
            <ac:graphicFrameMk id="4" creationId="{F6550203-EC98-5494-5A1B-C83FEB99A778}"/>
          </ac:graphicFrameMkLst>
        </pc:graphicFrameChg>
      </pc:sldChg>
      <pc:sldChg chg="modSp mod">
        <pc:chgData name="Olwethu Mambinja" userId="d87e09fb-6ea5-4531-a64c-a2a088407ca0" providerId="ADAL" clId="{99FA8DCA-C427-4876-97E6-8F07C163CE53}" dt="2022-11-08T13:10:41.787" v="190" actId="20577"/>
        <pc:sldMkLst>
          <pc:docMk/>
          <pc:sldMk cId="2420945056" sldId="375"/>
        </pc:sldMkLst>
        <pc:graphicFrameChg chg="modGraphic">
          <ac:chgData name="Olwethu Mambinja" userId="d87e09fb-6ea5-4531-a64c-a2a088407ca0" providerId="ADAL" clId="{99FA8DCA-C427-4876-97E6-8F07C163CE53}" dt="2022-11-08T13:10:41.787" v="190" actId="20577"/>
          <ac:graphicFrameMkLst>
            <pc:docMk/>
            <pc:sldMk cId="2420945056" sldId="375"/>
            <ac:graphicFrameMk id="3" creationId="{875745FF-1DD9-F696-B01F-17197D38930C}"/>
          </ac:graphicFrameMkLst>
        </pc:graphicFrameChg>
      </pc:sldChg>
      <pc:sldChg chg="modSp mod">
        <pc:chgData name="Olwethu Mambinja" userId="d87e09fb-6ea5-4531-a64c-a2a088407ca0" providerId="ADAL" clId="{99FA8DCA-C427-4876-97E6-8F07C163CE53}" dt="2022-11-08T13:14:14.877" v="199" actId="20577"/>
        <pc:sldMkLst>
          <pc:docMk/>
          <pc:sldMk cId="3628631421" sldId="376"/>
        </pc:sldMkLst>
        <pc:graphicFrameChg chg="mod modGraphic">
          <ac:chgData name="Olwethu Mambinja" userId="d87e09fb-6ea5-4531-a64c-a2a088407ca0" providerId="ADAL" clId="{99FA8DCA-C427-4876-97E6-8F07C163CE53}" dt="2022-11-08T13:14:14.877" v="199" actId="20577"/>
          <ac:graphicFrameMkLst>
            <pc:docMk/>
            <pc:sldMk cId="3628631421" sldId="376"/>
            <ac:graphicFrameMk id="4" creationId="{F9A207BA-5E71-8F9A-9271-1AB3DB9473D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FBA78-E8F0-4DDE-AE10-64D9E737EB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99628-AD92-4346-BA55-0F85B1EAF7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CAA6-55CC-4809-8912-909AA1361C49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91676-9F13-41F9-9FA3-A51965E54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86EDA-FBDD-4801-8B36-A37B8A870A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82834-BE3E-4F94-8FB0-B4CA58F362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932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24222-60D8-442B-9034-852B11DDC963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F7538-51A9-4458-9DC9-7A8848095C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572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082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082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9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76" y="134963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76" y="1897703"/>
            <a:ext cx="78867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787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500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302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013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48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480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438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940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2197-36A4-43AB-AA83-B374CD45820C}" type="datetimeFigureOut">
              <a:rPr lang="en-ZA" smtClean="0"/>
              <a:t>2022/11/10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FC16-2150-4446-9319-5F20585C0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038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9" Type="http://schemas.openxmlformats.org/officeDocument/2006/relationships/image" Target="../media/image38.pn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42" Type="http://schemas.openxmlformats.org/officeDocument/2006/relationships/image" Target="../media/image41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29" Type="http://schemas.openxmlformats.org/officeDocument/2006/relationships/image" Target="../media/image28.jpeg"/><Relationship Id="rId41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jpeg"/><Relationship Id="rId15" Type="http://schemas.openxmlformats.org/officeDocument/2006/relationships/image" Target="../media/image14.emf"/><Relationship Id="rId23" Type="http://schemas.openxmlformats.org/officeDocument/2006/relationships/image" Target="../media/image22.jpeg"/><Relationship Id="rId28" Type="http://schemas.openxmlformats.org/officeDocument/2006/relationships/image" Target="../media/image27.jpg"/><Relationship Id="rId36" Type="http://schemas.openxmlformats.org/officeDocument/2006/relationships/image" Target="../media/image35.jp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31" Type="http://schemas.openxmlformats.org/officeDocument/2006/relationships/image" Target="../media/image30.png"/><Relationship Id="rId44" Type="http://schemas.openxmlformats.org/officeDocument/2006/relationships/image" Target="../media/image43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jpg"/><Relationship Id="rId30" Type="http://schemas.openxmlformats.org/officeDocument/2006/relationships/image" Target="../media/image29.jpg"/><Relationship Id="rId35" Type="http://schemas.openxmlformats.org/officeDocument/2006/relationships/image" Target="../media/image34.jpeg"/><Relationship Id="rId43" Type="http://schemas.openxmlformats.org/officeDocument/2006/relationships/image" Target="../media/image42.png"/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1B0AE7B-4487-41CE-B254-A17B5519A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434331"/>
              </p:ext>
            </p:extLst>
          </p:nvPr>
        </p:nvGraphicFramePr>
        <p:xfrm>
          <a:off x="208141" y="50472"/>
          <a:ext cx="8816744" cy="671608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02093">
                  <a:extLst>
                    <a:ext uri="{9D8B030D-6E8A-4147-A177-3AD203B41FA5}">
                      <a16:colId xmlns:a16="http://schemas.microsoft.com/office/drawing/2014/main" val="2682356804"/>
                    </a:ext>
                  </a:extLst>
                </a:gridCol>
                <a:gridCol w="1102093">
                  <a:extLst>
                    <a:ext uri="{9D8B030D-6E8A-4147-A177-3AD203B41FA5}">
                      <a16:colId xmlns:a16="http://schemas.microsoft.com/office/drawing/2014/main" val="3955538932"/>
                    </a:ext>
                  </a:extLst>
                </a:gridCol>
                <a:gridCol w="1102093">
                  <a:extLst>
                    <a:ext uri="{9D8B030D-6E8A-4147-A177-3AD203B41FA5}">
                      <a16:colId xmlns:a16="http://schemas.microsoft.com/office/drawing/2014/main" val="3595058899"/>
                    </a:ext>
                  </a:extLst>
                </a:gridCol>
                <a:gridCol w="1102093">
                  <a:extLst>
                    <a:ext uri="{9D8B030D-6E8A-4147-A177-3AD203B41FA5}">
                      <a16:colId xmlns:a16="http://schemas.microsoft.com/office/drawing/2014/main" val="1909235192"/>
                    </a:ext>
                  </a:extLst>
                </a:gridCol>
                <a:gridCol w="1102093">
                  <a:extLst>
                    <a:ext uri="{9D8B030D-6E8A-4147-A177-3AD203B41FA5}">
                      <a16:colId xmlns:a16="http://schemas.microsoft.com/office/drawing/2014/main" val="2542153135"/>
                    </a:ext>
                  </a:extLst>
                </a:gridCol>
                <a:gridCol w="1102093">
                  <a:extLst>
                    <a:ext uri="{9D8B030D-6E8A-4147-A177-3AD203B41FA5}">
                      <a16:colId xmlns:a16="http://schemas.microsoft.com/office/drawing/2014/main" val="1160831004"/>
                    </a:ext>
                  </a:extLst>
                </a:gridCol>
                <a:gridCol w="1102093">
                  <a:extLst>
                    <a:ext uri="{9D8B030D-6E8A-4147-A177-3AD203B41FA5}">
                      <a16:colId xmlns:a16="http://schemas.microsoft.com/office/drawing/2014/main" val="2130041745"/>
                    </a:ext>
                  </a:extLst>
                </a:gridCol>
                <a:gridCol w="1102093">
                  <a:extLst>
                    <a:ext uri="{9D8B030D-6E8A-4147-A177-3AD203B41FA5}">
                      <a16:colId xmlns:a16="http://schemas.microsoft.com/office/drawing/2014/main" val="2377183715"/>
                    </a:ext>
                  </a:extLst>
                </a:gridCol>
              </a:tblGrid>
              <a:tr h="1119348"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18010"/>
                  </a:ext>
                </a:extLst>
              </a:tr>
              <a:tr h="1119348">
                <a:tc>
                  <a:txBody>
                    <a:bodyPr/>
                    <a:lstStyle/>
                    <a:p>
                      <a:r>
                        <a:rPr lang="en-ZA" sz="1400" dirty="0"/>
                        <a:t>Mrs L Mahlangu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Mrs B Molongoana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Dr K Motse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N Makalima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00823"/>
                  </a:ext>
                </a:extLst>
              </a:tr>
              <a:tr h="1119348">
                <a:tc>
                  <a:txBody>
                    <a:bodyPr/>
                    <a:lstStyle/>
                    <a:p>
                      <a:r>
                        <a:rPr lang="en-ZA" sz="1400" dirty="0"/>
                        <a:t>Dr G </a:t>
                      </a:r>
                      <a:r>
                        <a:rPr lang="en-ZA" sz="1400" dirty="0" err="1"/>
                        <a:t>Seaketso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Col J Nortje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11574"/>
                  </a:ext>
                </a:extLst>
              </a:tr>
              <a:tr h="1119348">
                <a:tc>
                  <a:txBody>
                    <a:bodyPr/>
                    <a:lstStyle/>
                    <a:p>
                      <a:r>
                        <a:rPr lang="en-ZA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30 Vacant</a:t>
                      </a:r>
                    </a:p>
                    <a:p>
                      <a:r>
                        <a:rPr lang="en-US" sz="1400" u="none" strike="noStrike" dirty="0">
                          <a:effectLst/>
                        </a:rPr>
                        <a:t>CD:  HIV/AIDS, STIs 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90712"/>
                  </a:ext>
                </a:extLst>
              </a:tr>
              <a:tr h="1119348">
                <a:tc>
                  <a:txBody>
                    <a:bodyPr/>
                    <a:lstStyle/>
                    <a:p>
                      <a:r>
                        <a:rPr lang="en-ZA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Dr M </a:t>
                      </a:r>
                      <a:r>
                        <a:rPr lang="en-ZA" sz="1400" dirty="0" err="1"/>
                        <a:t>Dheda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Mr R Naidoo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732126"/>
                  </a:ext>
                </a:extLst>
              </a:tr>
              <a:tr h="1119348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Mr K Mahlako</a:t>
                      </a:r>
                    </a:p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026559"/>
                  </a:ext>
                </a:extLst>
              </a:tr>
            </a:tbl>
          </a:graphicData>
        </a:graphic>
      </p:graphicFrame>
      <p:pic>
        <p:nvPicPr>
          <p:cNvPr id="8" name="Picture 7" descr="A person taking a selfie&#10;&#10;Description automatically generated">
            <a:extLst>
              <a:ext uri="{FF2B5EF4-FFF2-40B4-BE49-F238E27FC236}">
                <a16:creationId xmlns:a16="http://schemas.microsoft.com/office/drawing/2014/main" id="{F75F73B8-CD0E-41FD-AAEB-226823C00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22158" r="19526" b="6053"/>
          <a:stretch/>
        </p:blipFill>
        <p:spPr>
          <a:xfrm>
            <a:off x="4718185" y="4528512"/>
            <a:ext cx="952901" cy="892691"/>
          </a:xfrm>
          <a:prstGeom prst="rect">
            <a:avLst/>
          </a:prstGeom>
        </p:spPr>
      </p:pic>
      <p:pic>
        <p:nvPicPr>
          <p:cNvPr id="10" name="Picture 9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98781ECE-BFD4-4015-9BD3-FFEDF58B08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-1" r="63264" b="62988"/>
          <a:stretch/>
        </p:blipFill>
        <p:spPr>
          <a:xfrm>
            <a:off x="5780284" y="2305467"/>
            <a:ext cx="952902" cy="966996"/>
          </a:xfrm>
          <a:prstGeom prst="rect">
            <a:avLst/>
          </a:prstGeom>
        </p:spPr>
      </p:pic>
      <p:pic>
        <p:nvPicPr>
          <p:cNvPr id="12" name="Picture 11" descr="A picture containing person, person, wearing&#10;&#10;Description automatically generated">
            <a:extLst>
              <a:ext uri="{FF2B5EF4-FFF2-40B4-BE49-F238E27FC236}">
                <a16:creationId xmlns:a16="http://schemas.microsoft.com/office/drawing/2014/main" id="{6146AE75-043E-40D5-B45C-F541BB408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7158" r="15006" b="31088"/>
          <a:stretch/>
        </p:blipFill>
        <p:spPr>
          <a:xfrm>
            <a:off x="2506602" y="3408355"/>
            <a:ext cx="899725" cy="918513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0B1E999-F65B-4D0E-8D38-6A5E6A23B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8702" r="20941" b="13543"/>
          <a:stretch/>
        </p:blipFill>
        <p:spPr>
          <a:xfrm>
            <a:off x="5793352" y="3396488"/>
            <a:ext cx="899725" cy="942245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D2B5FA3-3559-417D-83DF-9E030D7232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r="9600" b="18716"/>
          <a:stretch/>
        </p:blipFill>
        <p:spPr>
          <a:xfrm>
            <a:off x="3539866" y="73290"/>
            <a:ext cx="1053613" cy="847024"/>
          </a:xfrm>
          <a:prstGeom prst="rect">
            <a:avLst/>
          </a:prstGeom>
        </p:spPr>
      </p:pic>
      <p:pic>
        <p:nvPicPr>
          <p:cNvPr id="18" name="Picture 17" descr="A picture containing person, indoor, laying&#10;&#10;Description automatically generated">
            <a:extLst>
              <a:ext uri="{FF2B5EF4-FFF2-40B4-BE49-F238E27FC236}">
                <a16:creationId xmlns:a16="http://schemas.microsoft.com/office/drawing/2014/main" id="{2F22E828-D40D-4E31-9ECB-1DF5E04D86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8831" r="18246" b="8269"/>
          <a:stretch/>
        </p:blipFill>
        <p:spPr>
          <a:xfrm rot="16200000">
            <a:off x="5807453" y="5638948"/>
            <a:ext cx="892690" cy="10011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257458-9216-48C5-A5BA-08B481EB8F9B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19476" t="14738" r="24719" b="39946"/>
          <a:stretch/>
        </p:blipFill>
        <p:spPr>
          <a:xfrm>
            <a:off x="8016831" y="65083"/>
            <a:ext cx="837399" cy="909982"/>
          </a:xfrm>
          <a:prstGeom prst="rect">
            <a:avLst/>
          </a:prstGeom>
        </p:spPr>
      </p:pic>
      <p:pic>
        <p:nvPicPr>
          <p:cNvPr id="23" name="Picture 2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CC31E48-4FD9-4564-A009-26F1415074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10000" b="42691"/>
          <a:stretch/>
        </p:blipFill>
        <p:spPr>
          <a:xfrm>
            <a:off x="6889107" y="60375"/>
            <a:ext cx="903968" cy="9464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3797C2-E2A3-43E3-963D-74378E45A1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24033" b="20191"/>
          <a:stretch/>
        </p:blipFill>
        <p:spPr>
          <a:xfrm>
            <a:off x="3617846" y="4553162"/>
            <a:ext cx="858461" cy="892692"/>
          </a:xfrm>
          <a:prstGeom prst="rect">
            <a:avLst/>
          </a:prstGeom>
        </p:spPr>
      </p:pic>
      <p:pic>
        <p:nvPicPr>
          <p:cNvPr id="27" name="Picture 26" descr="A person wearing a scarf&#10;&#10;Description automatically generated with low confidence">
            <a:extLst>
              <a:ext uri="{FF2B5EF4-FFF2-40B4-BE49-F238E27FC236}">
                <a16:creationId xmlns:a16="http://schemas.microsoft.com/office/drawing/2014/main" id="{DD4B4F38-9CCE-4606-A3A2-C0A54CFF38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5" r="21513" b="30857"/>
          <a:stretch/>
        </p:blipFill>
        <p:spPr>
          <a:xfrm>
            <a:off x="5825608" y="51415"/>
            <a:ext cx="839743" cy="9373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5A97A2-A280-402B-A9A8-05B326F12B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037" r="6918"/>
          <a:stretch/>
        </p:blipFill>
        <p:spPr>
          <a:xfrm>
            <a:off x="6927757" y="4553162"/>
            <a:ext cx="899725" cy="915183"/>
          </a:xfrm>
          <a:prstGeom prst="rect">
            <a:avLst/>
          </a:prstGeom>
        </p:spPr>
      </p:pic>
      <p:pic>
        <p:nvPicPr>
          <p:cNvPr id="30" name="Picture 2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377DC6D-CEB5-4D0A-9A04-372C6E005B7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95" b="25341"/>
          <a:stretch/>
        </p:blipFill>
        <p:spPr>
          <a:xfrm>
            <a:off x="7989857" y="4596910"/>
            <a:ext cx="899725" cy="9422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911A3A-E029-49F7-B639-0FBE55A23CF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588" t="18348" r="19501" b="13983"/>
          <a:stretch/>
        </p:blipFill>
        <p:spPr>
          <a:xfrm>
            <a:off x="2475549" y="83042"/>
            <a:ext cx="841470" cy="8372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6DD5C2-B758-4827-B857-4EAABADA800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5071"/>
          <a:stretch/>
        </p:blipFill>
        <p:spPr>
          <a:xfrm>
            <a:off x="2490900" y="1141631"/>
            <a:ext cx="942786" cy="937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28A4BD-6D2D-4E01-8E23-D250DB061BE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15755" r="35158" b="10030"/>
          <a:stretch/>
        </p:blipFill>
        <p:spPr>
          <a:xfrm rot="5400000">
            <a:off x="7989178" y="2306541"/>
            <a:ext cx="918511" cy="8632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237923-C9D5-47FD-94FD-F5E605E34D2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8" b="16067"/>
          <a:stretch/>
        </p:blipFill>
        <p:spPr bwMode="auto">
          <a:xfrm>
            <a:off x="6855995" y="2290509"/>
            <a:ext cx="1060746" cy="94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07AE50-B1A1-48BA-A80B-CE138F1931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6778" y="4575850"/>
            <a:ext cx="916408" cy="916408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33AE63A-90EF-4440-A8C6-572DA645E02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6851" r="4276" b="34966"/>
          <a:stretch/>
        </p:blipFill>
        <p:spPr>
          <a:xfrm>
            <a:off x="1380927" y="83042"/>
            <a:ext cx="899907" cy="931153"/>
          </a:xfrm>
          <a:prstGeom prst="rect">
            <a:avLst/>
          </a:prstGeom>
        </p:spPr>
      </p:pic>
      <p:pic>
        <p:nvPicPr>
          <p:cNvPr id="5" name="Picture 4" descr="A picture containing person, wall, indoor, posing&#10;&#10;Description automatically generated">
            <a:extLst>
              <a:ext uri="{FF2B5EF4-FFF2-40B4-BE49-F238E27FC236}">
                <a16:creationId xmlns:a16="http://schemas.microsoft.com/office/drawing/2014/main" id="{672A17A7-41CC-4EC2-AB87-1731119DA28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>
          <a:xfrm>
            <a:off x="1481962" y="5693187"/>
            <a:ext cx="911403" cy="892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8" y="60375"/>
            <a:ext cx="933609" cy="933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63" y="69794"/>
            <a:ext cx="955766" cy="95576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10" y="1275004"/>
            <a:ext cx="776948" cy="91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69" y="1106364"/>
            <a:ext cx="904722" cy="925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12051" r="14047" b="30000"/>
          <a:stretch/>
        </p:blipFill>
        <p:spPr>
          <a:xfrm>
            <a:off x="256387" y="3399415"/>
            <a:ext cx="962745" cy="1031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4360" r="7403" b="17435"/>
          <a:stretch/>
        </p:blipFill>
        <p:spPr>
          <a:xfrm>
            <a:off x="4688402" y="2315914"/>
            <a:ext cx="839320" cy="891436"/>
          </a:xfrm>
          <a:prstGeom prst="rect">
            <a:avLst/>
          </a:prstGeom>
        </p:spPr>
      </p:pic>
      <p:pic>
        <p:nvPicPr>
          <p:cNvPr id="34" name="Picture 33" descr="A person smiling for the camera&#10;&#10;Description automatically generated with low confidence"/>
          <p:cNvPicPr/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b="23762"/>
          <a:stretch/>
        </p:blipFill>
        <p:spPr>
          <a:xfrm>
            <a:off x="1401715" y="3389884"/>
            <a:ext cx="972355" cy="9760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1" t="5730" r="26923" b="42935"/>
          <a:stretch/>
        </p:blipFill>
        <p:spPr>
          <a:xfrm>
            <a:off x="6916517" y="3422717"/>
            <a:ext cx="857781" cy="934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6" t="2820" r="3847" b="2479"/>
          <a:stretch/>
        </p:blipFill>
        <p:spPr>
          <a:xfrm>
            <a:off x="3669780" y="5668538"/>
            <a:ext cx="827690" cy="9839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4" t="1" r="32295" b="42071"/>
          <a:stretch/>
        </p:blipFill>
        <p:spPr>
          <a:xfrm>
            <a:off x="2418167" y="2284765"/>
            <a:ext cx="1118486" cy="885344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17" r="23063" b="25446"/>
          <a:stretch/>
        </p:blipFill>
        <p:spPr>
          <a:xfrm>
            <a:off x="4645755" y="5668538"/>
            <a:ext cx="1040014" cy="917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t="3914" r="-2034" b="22257"/>
          <a:stretch/>
        </p:blipFill>
        <p:spPr>
          <a:xfrm>
            <a:off x="1416376" y="4498481"/>
            <a:ext cx="874519" cy="95085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612380" y="3426505"/>
            <a:ext cx="1937811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900" b="1" dirty="0">
                <a:solidFill>
                  <a:schemeClr val="bg1"/>
                </a:solidFill>
              </a:rPr>
              <a:t>NEMLC 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</a:rPr>
              <a:t>2021 - 2024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5036" y="900162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 Parrish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44214" y="900162"/>
            <a:ext cx="74194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 de Waal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99706" y="861776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 Ruff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63550" y="886540"/>
            <a:ext cx="86605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 </a:t>
            </a:r>
            <a:r>
              <a:rPr lang="en-US" sz="1050" dirty="0" err="1"/>
              <a:t>Blockman</a:t>
            </a:r>
            <a:endParaRPr lang="en-US" sz="1050" dirty="0"/>
          </a:p>
        </p:txBody>
      </p:sp>
      <p:sp>
        <p:nvSpPr>
          <p:cNvPr id="45" name="TextBox 44"/>
          <p:cNvSpPr txBox="1"/>
          <p:nvPr/>
        </p:nvSpPr>
        <p:spPr>
          <a:xfrm>
            <a:off x="4732736" y="882027"/>
            <a:ext cx="86605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 Robertson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67133" y="893868"/>
            <a:ext cx="86605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Z Adam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5627" y="893924"/>
            <a:ext cx="58671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J </a:t>
            </a:r>
            <a:r>
              <a:rPr lang="en-US" sz="1050" dirty="0" err="1"/>
              <a:t>Miot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7917753" y="868709"/>
            <a:ext cx="104393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 </a:t>
            </a:r>
            <a:r>
              <a:rPr lang="en-US" sz="1050" dirty="0" err="1"/>
              <a:t>Mamorobela</a:t>
            </a:r>
            <a:endParaRPr lang="en-US" sz="1050" dirty="0"/>
          </a:p>
        </p:txBody>
      </p:sp>
      <p:sp>
        <p:nvSpPr>
          <p:cNvPr id="50" name="TextBox 49"/>
          <p:cNvSpPr txBox="1"/>
          <p:nvPr/>
        </p:nvSpPr>
        <p:spPr>
          <a:xfrm>
            <a:off x="1499188" y="4239015"/>
            <a:ext cx="77692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 </a:t>
            </a:r>
            <a:r>
              <a:rPr lang="en-US" sz="1050" dirty="0" err="1"/>
              <a:t>Dawood</a:t>
            </a:r>
            <a:endParaRPr lang="en-US" sz="1050" dirty="0"/>
          </a:p>
        </p:txBody>
      </p:sp>
      <p:sp>
        <p:nvSpPr>
          <p:cNvPr id="51" name="TextBox 50"/>
          <p:cNvSpPr txBox="1"/>
          <p:nvPr/>
        </p:nvSpPr>
        <p:spPr>
          <a:xfrm>
            <a:off x="388803" y="4215969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K Cohen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09597" y="4239015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 Gray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63278" y="4230741"/>
            <a:ext cx="82848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 Wiseman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56653" y="3130906"/>
            <a:ext cx="75974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 </a:t>
            </a:r>
            <a:r>
              <a:rPr lang="en-US" sz="1050" dirty="0" err="1"/>
              <a:t>Semete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5773631" y="4237736"/>
            <a:ext cx="96620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G Reubenson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53349" y="6500502"/>
            <a:ext cx="74436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 Bamford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21233" y="6488360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N </a:t>
            </a:r>
            <a:r>
              <a:rPr lang="en-US" sz="1050" dirty="0" err="1"/>
              <a:t>Ndjeka</a:t>
            </a:r>
            <a:endParaRPr lang="en-US" sz="1050" dirty="0"/>
          </a:p>
        </p:txBody>
      </p:sp>
      <p:sp>
        <p:nvSpPr>
          <p:cNvPr id="61" name="TextBox 60"/>
          <p:cNvSpPr txBox="1"/>
          <p:nvPr/>
        </p:nvSpPr>
        <p:spPr>
          <a:xfrm>
            <a:off x="3686874" y="6512644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 </a:t>
            </a:r>
            <a:r>
              <a:rPr lang="en-US" sz="1050" dirty="0" err="1"/>
              <a:t>Mvusi</a:t>
            </a:r>
            <a:endParaRPr lang="en-US" sz="1050" dirty="0"/>
          </a:p>
        </p:txBody>
      </p:sp>
      <p:sp>
        <p:nvSpPr>
          <p:cNvPr id="62" name="TextBox 61"/>
          <p:cNvSpPr txBox="1"/>
          <p:nvPr/>
        </p:nvSpPr>
        <p:spPr>
          <a:xfrm>
            <a:off x="1468321" y="5370988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 </a:t>
            </a:r>
            <a:r>
              <a:rPr lang="en-US" sz="1050" dirty="0" err="1"/>
              <a:t>Dheda</a:t>
            </a:r>
            <a:endParaRPr lang="en-US" sz="1050" dirty="0"/>
          </a:p>
        </p:txBody>
      </p:sp>
      <p:sp>
        <p:nvSpPr>
          <p:cNvPr id="63" name="TextBox 62"/>
          <p:cNvSpPr txBox="1"/>
          <p:nvPr/>
        </p:nvSpPr>
        <p:spPr>
          <a:xfrm>
            <a:off x="8147704" y="3111502"/>
            <a:ext cx="69936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 </a:t>
            </a:r>
            <a:r>
              <a:rPr lang="en-US" sz="1050" dirty="0" err="1"/>
              <a:t>Arries</a:t>
            </a:r>
            <a:endParaRPr lang="en-US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6994223" y="3111502"/>
            <a:ext cx="77713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 </a:t>
            </a:r>
            <a:r>
              <a:rPr lang="en-US" sz="1050" dirty="0" err="1"/>
              <a:t>Matlala</a:t>
            </a:r>
            <a:endParaRPr lang="en-US" sz="1050" dirty="0"/>
          </a:p>
        </p:txBody>
      </p:sp>
      <p:sp>
        <p:nvSpPr>
          <p:cNvPr id="65" name="TextBox 64"/>
          <p:cNvSpPr txBox="1"/>
          <p:nvPr/>
        </p:nvSpPr>
        <p:spPr>
          <a:xfrm>
            <a:off x="5891195" y="3140997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 </a:t>
            </a:r>
            <a:r>
              <a:rPr lang="en-US" sz="1050" dirty="0" err="1"/>
              <a:t>Osuch</a:t>
            </a:r>
            <a:endParaRPr lang="en-US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4606451" y="3120664"/>
            <a:ext cx="110429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K </a:t>
            </a:r>
            <a:r>
              <a:rPr lang="en-US" sz="1050" dirty="0" err="1"/>
              <a:t>Makgamathe</a:t>
            </a:r>
            <a:endParaRPr lang="en-US" sz="1050" dirty="0"/>
          </a:p>
        </p:txBody>
      </p:sp>
      <p:sp>
        <p:nvSpPr>
          <p:cNvPr id="67" name="TextBox 66"/>
          <p:cNvSpPr txBox="1"/>
          <p:nvPr/>
        </p:nvSpPr>
        <p:spPr>
          <a:xfrm>
            <a:off x="8057530" y="1985746"/>
            <a:ext cx="79669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 Romero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944930" y="2004809"/>
            <a:ext cx="88224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N </a:t>
            </a:r>
            <a:r>
              <a:rPr lang="en-US" sz="1050" dirty="0" err="1"/>
              <a:t>Makalima</a:t>
            </a:r>
            <a:endParaRPr lang="en-US" sz="1050" dirty="0"/>
          </a:p>
        </p:txBody>
      </p:sp>
      <p:sp>
        <p:nvSpPr>
          <p:cNvPr id="69" name="TextBox 68"/>
          <p:cNvSpPr txBox="1"/>
          <p:nvPr/>
        </p:nvSpPr>
        <p:spPr>
          <a:xfrm>
            <a:off x="4688402" y="2048307"/>
            <a:ext cx="83651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Z Rhemtula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62661" y="2011473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 </a:t>
            </a:r>
            <a:r>
              <a:rPr lang="en-US" sz="1050" dirty="0" err="1"/>
              <a:t>Njapha</a:t>
            </a:r>
            <a:endParaRPr lang="en-US" sz="1050" dirty="0"/>
          </a:p>
        </p:txBody>
      </p:sp>
      <p:sp>
        <p:nvSpPr>
          <p:cNvPr id="72" name="TextBox 71"/>
          <p:cNvSpPr txBox="1"/>
          <p:nvPr/>
        </p:nvSpPr>
        <p:spPr>
          <a:xfrm>
            <a:off x="5819816" y="5329967"/>
            <a:ext cx="87383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 </a:t>
            </a:r>
            <a:r>
              <a:rPr lang="en-US" sz="1050" dirty="0" err="1"/>
              <a:t>Furumele</a:t>
            </a:r>
            <a:endParaRPr lang="en-US" sz="1050" dirty="0"/>
          </a:p>
        </p:txBody>
      </p:sp>
      <p:sp>
        <p:nvSpPr>
          <p:cNvPr id="73" name="TextBox 72"/>
          <p:cNvSpPr txBox="1"/>
          <p:nvPr/>
        </p:nvSpPr>
        <p:spPr>
          <a:xfrm>
            <a:off x="4825834" y="5358923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 </a:t>
            </a:r>
            <a:r>
              <a:rPr lang="en-US" sz="1050" dirty="0" err="1"/>
              <a:t>Maclou</a:t>
            </a:r>
            <a:endParaRPr lang="en-US" sz="1050" dirty="0"/>
          </a:p>
        </p:txBody>
      </p:sp>
      <p:sp>
        <p:nvSpPr>
          <p:cNvPr id="74" name="TextBox 73"/>
          <p:cNvSpPr txBox="1"/>
          <p:nvPr/>
        </p:nvSpPr>
        <p:spPr>
          <a:xfrm>
            <a:off x="3596394" y="5341387"/>
            <a:ext cx="96376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 </a:t>
            </a:r>
            <a:r>
              <a:rPr lang="en-US" sz="1050" dirty="0" err="1"/>
              <a:t>Matandela</a:t>
            </a:r>
            <a:endParaRPr lang="en-US" sz="1050" dirty="0"/>
          </a:p>
        </p:txBody>
      </p:sp>
      <p:sp>
        <p:nvSpPr>
          <p:cNvPr id="76" name="TextBox 75"/>
          <p:cNvSpPr txBox="1"/>
          <p:nvPr/>
        </p:nvSpPr>
        <p:spPr>
          <a:xfrm>
            <a:off x="8037583" y="5341387"/>
            <a:ext cx="86330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N </a:t>
            </a:r>
            <a:r>
              <a:rPr lang="en-US" sz="1050" dirty="0" err="1"/>
              <a:t>Naicker</a:t>
            </a:r>
            <a:endParaRPr lang="en-US" sz="1050" dirty="0"/>
          </a:p>
        </p:txBody>
      </p:sp>
      <p:sp>
        <p:nvSpPr>
          <p:cNvPr id="77" name="TextBox 76"/>
          <p:cNvSpPr txBox="1"/>
          <p:nvPr/>
        </p:nvSpPr>
        <p:spPr>
          <a:xfrm>
            <a:off x="7025049" y="5341387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 Singh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01715" y="6510967"/>
            <a:ext cx="96185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 Hargreaves</a:t>
            </a:r>
          </a:p>
        </p:txBody>
      </p:sp>
      <p:pic>
        <p:nvPicPr>
          <p:cNvPr id="79" name="Picture 78"/>
          <p:cNvPicPr/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7" b="22634"/>
          <a:stretch/>
        </p:blipFill>
        <p:spPr>
          <a:xfrm>
            <a:off x="3615232" y="2296708"/>
            <a:ext cx="882238" cy="90069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686874" y="3134619"/>
            <a:ext cx="6937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 </a:t>
            </a:r>
            <a:r>
              <a:rPr lang="en-US" sz="1050" dirty="0" err="1"/>
              <a:t>Kredo</a:t>
            </a:r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0" b="12091"/>
          <a:stretch/>
        </p:blipFill>
        <p:spPr>
          <a:xfrm>
            <a:off x="305983" y="4553162"/>
            <a:ext cx="843538" cy="87079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17544" y="5372971"/>
            <a:ext cx="116338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K </a:t>
            </a:r>
            <a:r>
              <a:rPr lang="en-US" sz="1050" dirty="0" err="1"/>
              <a:t>Vilakazi-Nhlapo</a:t>
            </a:r>
            <a:endParaRPr lang="en-US" sz="105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5" t="11930" r="21017" b="6555"/>
          <a:stretch/>
        </p:blipFill>
        <p:spPr>
          <a:xfrm>
            <a:off x="297377" y="5657930"/>
            <a:ext cx="860822" cy="93855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30664" y="6487153"/>
            <a:ext cx="79396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 Makua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341FBE-101F-74D1-BACD-12D09A57118B}"/>
              </a:ext>
            </a:extLst>
          </p:cNvPr>
          <p:cNvSpPr/>
          <p:nvPr/>
        </p:nvSpPr>
        <p:spPr>
          <a:xfrm>
            <a:off x="6821827" y="5653515"/>
            <a:ext cx="2203058" cy="11009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834FA3A9-B926-4717-A0B3-9DF8FF91A1E0}"/>
              </a:ext>
            </a:extLst>
          </p:cNvPr>
          <p:cNvSpPr txBox="1"/>
          <p:nvPr/>
        </p:nvSpPr>
        <p:spPr>
          <a:xfrm>
            <a:off x="6905070" y="5700582"/>
            <a:ext cx="2107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NOTE: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Decisions are made by consensus and not by any individual member of the NEMLC. </a:t>
            </a:r>
            <a:r>
              <a:rPr lang="en-ZA" sz="1000" dirty="0">
                <a:solidFill>
                  <a:schemeClr val="bg1"/>
                </a:solidFill>
                <a:latin typeface="Calibri" panose="020F0502020204030204" pitchFamily="34" charset="0"/>
              </a:rPr>
              <a:t>Any queries should be directed to the Essential Drugs Programme on saedp@health.gov.za</a:t>
            </a:r>
          </a:p>
        </p:txBody>
      </p:sp>
      <p:pic>
        <p:nvPicPr>
          <p:cNvPr id="88" name="Picture 87" descr="A picture containing person, person, wearing, indoor&#10;&#10;Description automatically generated">
            <a:extLst>
              <a:ext uri="{FF2B5EF4-FFF2-40B4-BE49-F238E27FC236}">
                <a16:creationId xmlns:a16="http://schemas.microsoft.com/office/drawing/2014/main" id="{063259B0-5CA9-221A-79EA-E273A5F22D8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09" y="5700582"/>
            <a:ext cx="1024118" cy="938556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CD55EF80-9FEF-D1D0-7AD2-CD269C3FFA51}"/>
              </a:ext>
            </a:extLst>
          </p:cNvPr>
          <p:cNvSpPr txBox="1"/>
          <p:nvPr/>
        </p:nvSpPr>
        <p:spPr>
          <a:xfrm>
            <a:off x="2556652" y="6487153"/>
            <a:ext cx="849675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050" dirty="0"/>
              <a:t>K. Mahlako</a:t>
            </a:r>
            <a:endParaRPr lang="en-ZA" sz="1050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AB8A09B-F05D-D45F-1481-6A28B43A7E5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441672" y="4575850"/>
            <a:ext cx="1043255" cy="930481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2A727570-BFE5-59FD-5999-177BA3E23B35}"/>
              </a:ext>
            </a:extLst>
          </p:cNvPr>
          <p:cNvSpPr txBox="1"/>
          <p:nvPr/>
        </p:nvSpPr>
        <p:spPr>
          <a:xfrm>
            <a:off x="2493456" y="5358923"/>
            <a:ext cx="925270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 Naidoo</a:t>
            </a:r>
            <a:endParaRPr lang="en-ZA" sz="105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8BE79F3-0CFF-E837-FA9E-18488270F1B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221" y="2335325"/>
            <a:ext cx="952815" cy="97608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83F2717A-603F-B986-3236-D4A2066E3151}"/>
              </a:ext>
            </a:extLst>
          </p:cNvPr>
          <p:cNvSpPr txBox="1"/>
          <p:nvPr/>
        </p:nvSpPr>
        <p:spPr>
          <a:xfrm>
            <a:off x="1589607" y="3103272"/>
            <a:ext cx="655958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J Nortje</a:t>
            </a:r>
            <a:endParaRPr lang="en-ZA" sz="1050" dirty="0"/>
          </a:p>
        </p:txBody>
      </p:sp>
      <p:pic>
        <p:nvPicPr>
          <p:cNvPr id="87" name="Picture 86" descr="A picture containing person, person, pink&#10;&#10;Description automatically generated">
            <a:extLst>
              <a:ext uri="{FF2B5EF4-FFF2-40B4-BE49-F238E27FC236}">
                <a16:creationId xmlns:a16="http://schemas.microsoft.com/office/drawing/2014/main" id="{9C52174B-9F17-24BD-56F3-9EC8769F852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812832" y="1213381"/>
            <a:ext cx="929829" cy="102948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F5DDD85-A9E8-0079-186F-A4F39626A1CC}"/>
              </a:ext>
            </a:extLst>
          </p:cNvPr>
          <p:cNvSpPr txBox="1"/>
          <p:nvPr/>
        </p:nvSpPr>
        <p:spPr>
          <a:xfrm>
            <a:off x="5918218" y="1951644"/>
            <a:ext cx="706433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K Motse</a:t>
            </a:r>
            <a:endParaRPr lang="en-ZA" sz="1050" dirty="0"/>
          </a:p>
        </p:txBody>
      </p:sp>
      <p:pic>
        <p:nvPicPr>
          <p:cNvPr id="96" name="Picture 95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57426149-99F5-6191-F990-DA17BE2FB1B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flipH="1">
            <a:off x="248625" y="1220682"/>
            <a:ext cx="1006464" cy="100646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88D0A218-3710-4EA8-6657-EFEAD58A77AC}"/>
              </a:ext>
            </a:extLst>
          </p:cNvPr>
          <p:cNvSpPr txBox="1"/>
          <p:nvPr/>
        </p:nvSpPr>
        <p:spPr>
          <a:xfrm>
            <a:off x="368464" y="2004808"/>
            <a:ext cx="866053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050" dirty="0"/>
              <a:t>L Mahlangu</a:t>
            </a:r>
          </a:p>
        </p:txBody>
      </p:sp>
      <p:pic>
        <p:nvPicPr>
          <p:cNvPr id="84" name="Picture 8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FA77F94-7B6D-BFFB-1498-F4613910BCE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18" y="1202285"/>
            <a:ext cx="942159" cy="103737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203D68B7-1143-379D-29EF-B140A48208EB}"/>
              </a:ext>
            </a:extLst>
          </p:cNvPr>
          <p:cNvSpPr txBox="1"/>
          <p:nvPr/>
        </p:nvSpPr>
        <p:spPr>
          <a:xfrm>
            <a:off x="6927757" y="1955864"/>
            <a:ext cx="864001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N Makalima</a:t>
            </a:r>
            <a:endParaRPr lang="en-ZA" sz="105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9FBD17-5EE5-4670-1331-1D3E73E0D0F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370242" y="1186774"/>
            <a:ext cx="968290" cy="10700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84538EC-4FB1-516E-57E3-63D7E1998D06}"/>
              </a:ext>
            </a:extLst>
          </p:cNvPr>
          <p:cNvSpPr txBox="1"/>
          <p:nvPr/>
        </p:nvSpPr>
        <p:spPr>
          <a:xfrm>
            <a:off x="1453942" y="2003208"/>
            <a:ext cx="806604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Y Johnson</a:t>
            </a:r>
            <a:endParaRPr lang="en-ZA" sz="1050" dirty="0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85D7E18D-F5FC-DD99-3DF9-4646F7BE07B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594429" y="1199804"/>
            <a:ext cx="990110" cy="105256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122DDF24-678E-1158-274A-0FB496871241}"/>
              </a:ext>
            </a:extLst>
          </p:cNvPr>
          <p:cNvSpPr txBox="1"/>
          <p:nvPr/>
        </p:nvSpPr>
        <p:spPr>
          <a:xfrm>
            <a:off x="3624618" y="1978367"/>
            <a:ext cx="974800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B Molongoana</a:t>
            </a:r>
            <a:endParaRPr lang="en-ZA" sz="1050" dirty="0"/>
          </a:p>
        </p:txBody>
      </p:sp>
      <p:pic>
        <p:nvPicPr>
          <p:cNvPr id="49" name="Picture 4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C4452058-3EA4-8197-FBE4-F9C1AAC5DCF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5" y="2320205"/>
            <a:ext cx="988692" cy="1029475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14066213-5720-0686-9CB3-6FE2242970D7}"/>
              </a:ext>
            </a:extLst>
          </p:cNvPr>
          <p:cNvSpPr txBox="1"/>
          <p:nvPr/>
        </p:nvSpPr>
        <p:spPr>
          <a:xfrm>
            <a:off x="330664" y="3075278"/>
            <a:ext cx="834714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G </a:t>
            </a:r>
            <a:r>
              <a:rPr lang="en-US" sz="1050" dirty="0" err="1"/>
              <a:t>Seaketso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21481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31A43-A37B-4D2A-BC5C-20FE9976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NEMLC Members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88729E-EA26-2D4F-D4B2-2C72E68C04DA}"/>
              </a:ext>
            </a:extLst>
          </p:cNvPr>
          <p:cNvSpPr/>
          <p:nvPr/>
        </p:nvSpPr>
        <p:spPr>
          <a:xfrm>
            <a:off x="0" y="651752"/>
            <a:ext cx="9144000" cy="7448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NEMLC Members</a:t>
            </a:r>
            <a:endParaRPr lang="en-GB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550203-EC98-5494-5A1B-C83FEB99A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89568"/>
              </p:ext>
            </p:extLst>
          </p:nvPr>
        </p:nvGraphicFramePr>
        <p:xfrm>
          <a:off x="1" y="1396588"/>
          <a:ext cx="9143999" cy="5743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140">
                  <a:extLst>
                    <a:ext uri="{9D8B030D-6E8A-4147-A177-3AD203B41FA5}">
                      <a16:colId xmlns:a16="http://schemas.microsoft.com/office/drawing/2014/main" val="292110535"/>
                    </a:ext>
                  </a:extLst>
                </a:gridCol>
                <a:gridCol w="346099">
                  <a:extLst>
                    <a:ext uri="{9D8B030D-6E8A-4147-A177-3AD203B41FA5}">
                      <a16:colId xmlns:a16="http://schemas.microsoft.com/office/drawing/2014/main" val="2923994743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3304744893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1827402026"/>
                    </a:ext>
                  </a:extLst>
                </a:gridCol>
                <a:gridCol w="6692348">
                  <a:extLst>
                    <a:ext uri="{9D8B030D-6E8A-4147-A177-3AD203B41FA5}">
                      <a16:colId xmlns:a16="http://schemas.microsoft.com/office/drawing/2014/main" val="454894318"/>
                    </a:ext>
                  </a:extLst>
                </a:gridCol>
              </a:tblGrid>
              <a:tr h="49649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Chair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Renee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de Waal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Researcher: Centre for Infectious Disease Epidemiology and Research, University of Cape Town. 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Medical doctor with a Master of Public Health (Heath Economics) degree, a co-editor of the South African Medicines Formulary since 2009 and a member of the NEML MAC on COVID-19 Therapeutics.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771688423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Chair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Prof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Andy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Parrish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Head of Department of Medicine: East London Hospital Complex, previous NEMLC chairperson, and previous member of Tertiary and Adult ERCs.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2237159102"/>
                  </a:ext>
                </a:extLst>
              </a:tr>
              <a:tr h="49649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Member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Zahiera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Adam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Consultant: Right to Care (Leave of absence supporting EDP secretariat).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3358507590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Lesley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Bamford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Specialist and Acting Chief Director: Child, Youth and School Health, with a background in </a:t>
                      </a:r>
                      <a:r>
                        <a:rPr lang="en-US" sz="1100" u="none" strike="noStrike" dirty="0" err="1">
                          <a:effectLst/>
                        </a:rPr>
                        <a:t>Paediatrics</a:t>
                      </a:r>
                      <a:r>
                        <a:rPr lang="en-US" sz="1100" u="none" strike="noStrike" dirty="0">
                          <a:effectLst/>
                        </a:rPr>
                        <a:t> and public health.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1041545460"/>
                  </a:ext>
                </a:extLst>
              </a:tr>
              <a:tr h="66199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Prof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Marc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Blockman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Professor: Department of Internal Medicine and Senior Consultant in the Division of Clinical Pharmacology at Groote Schuur Hospital and the University of Cape Town. 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Chair of the Health Sciences Human Research and Ethics Committee and Chairperson of the Pharmacovigilance Expert Committee of SAHPRA.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2127585249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Prof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Karen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Cohen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Associate Professor: Division of Clinical Pharmacology in the Department on Medicine, Groote Schuur Hospital, University of Cape Town.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4018816567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Halima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Dawood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Head of the Clinical Infection Diseases Unit: Greys Hospital which is the referral center for all hospitals in the western region of KwaZulu-Natal.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1252519365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Mukesh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Dheda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Director: Pharmacovigilance Centre for Public Health Programmes based at the National Department of Health.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2034449509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Tsakani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Furumele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Director: Communicable Disease Control, the National International Health Regulation Focal Point and has coordinated communicable disease outbreak response in South Africa.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364885588"/>
                  </a:ext>
                </a:extLst>
              </a:tr>
              <a:tr h="49649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Andy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Gray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Senior Lecturer: Division of Pharmacology, School of Health Sciences, University of Kwa-Zulu Natal. 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Honorary Senior Scientist: Consultant Pharmacist for CAPRISA, non-executive Director of JEMBI Health Systems and Chairperson of the Naming and Scheduling Committee of SAHPRA.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635524652"/>
                  </a:ext>
                </a:extLst>
              </a:tr>
              <a:tr h="16549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Member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Antoinette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Hargreaves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Regional Director: Port Health Services in the Coastal Region. 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Environmental Health Practitioner.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2993552468"/>
                  </a:ext>
                </a:extLst>
              </a:tr>
              <a:tr h="49649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Member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Yasmina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Johnson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Pharmaceutical Policy Specialist: Western Cape Department of Health. Portfolio: Rational Medicine Use &amp; Policy. Secretariat of the Provincial Pharmacy and Therapeutics Committee &amp; National Essential Medicines List Committee Provincial Representative.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4047015935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Tamara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Kredo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Specialist: Clinical Pharmacology and Senior Specialist Scientist: Cochrane South Africa, South African Medical Research Council.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3206462130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Anthea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rries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-Jacobs</a:t>
                      </a: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Junior Lecturer: Nursing Department, CPUT, with Primary Health Care as a specialty and a PGDIP in Advanced Midwifery and Neonatology.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219858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0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31A43-A37B-4D2A-BC5C-20FE9976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NEMLC Members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5745FF-1DD9-F696-B01F-17197D389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03706"/>
              </p:ext>
            </p:extLst>
          </p:nvPr>
        </p:nvGraphicFramePr>
        <p:xfrm>
          <a:off x="0" y="1396588"/>
          <a:ext cx="9143999" cy="5674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140">
                  <a:extLst>
                    <a:ext uri="{9D8B030D-6E8A-4147-A177-3AD203B41FA5}">
                      <a16:colId xmlns:a16="http://schemas.microsoft.com/office/drawing/2014/main" val="393929897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359341376"/>
                    </a:ext>
                  </a:extLst>
                </a:gridCol>
                <a:gridCol w="660136">
                  <a:extLst>
                    <a:ext uri="{9D8B030D-6E8A-4147-A177-3AD203B41FA5}">
                      <a16:colId xmlns:a16="http://schemas.microsoft.com/office/drawing/2014/main" val="1716974382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113070486"/>
                    </a:ext>
                  </a:extLst>
                </a:gridCol>
                <a:gridCol w="6522719">
                  <a:extLst>
                    <a:ext uri="{9D8B030D-6E8A-4147-A177-3AD203B41FA5}">
                      <a16:colId xmlns:a16="http://schemas.microsoft.com/office/drawing/2014/main" val="1269679356"/>
                    </a:ext>
                  </a:extLst>
                </a:gridCol>
              </a:tblGrid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Bridget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Maclou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Director: National Tertiary Services Grant (NTSG) at the National Department of Health.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2230354639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Kgwiti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Mahlako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Director: Primary Health Care, National Department of Health. </a:t>
                      </a: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Member of the Speech, Language and Hearing Board of the Health Professional Council of South Africa.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591139817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Mrs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Letty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Mahlangu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 Provincial EML Manager and Provincial PTC Deputy Chairperson, Mpumalanga Province.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3865481069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</a:rPr>
                        <a:t>Ncomeka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Makalima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Assistant Manager: Pharmaceutical Services at Nelson Mandela Academic Hospital, Eastern Cape.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2817204860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Dr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</a:rPr>
                        <a:t>Keolopile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</a:rPr>
                        <a:t>Makgamathe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Medical Advisor: Council for Medical Schemes.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664463393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Dr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</a:rPr>
                        <a:t>Manala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Makua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Chief Director: Women, Maternal and Reproductive Health, National Department of Health.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070896181"/>
                  </a:ext>
                </a:extLst>
              </a:tr>
              <a:tr h="537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Dr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Hlayisani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Mamorobela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Family Physician: </a:t>
                      </a:r>
                      <a:r>
                        <a:rPr lang="en-US" sz="1200" u="none" strike="noStrike" dirty="0" err="1">
                          <a:effectLst/>
                        </a:rPr>
                        <a:t>Mankweng</a:t>
                      </a:r>
                      <a:r>
                        <a:rPr lang="en-US" sz="1200" u="none" strike="noStrike" dirty="0">
                          <a:effectLst/>
                        </a:rPr>
                        <a:t> Tertiary and Academic Hospital and Lecturer at the School of Medicine, University of Limpopo.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3135725993"/>
                  </a:ext>
                </a:extLst>
              </a:tr>
              <a:tr h="537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Dr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Mirriam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Matandela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Director: Nursing Practice within Nursing Services Cluster; Trauma and Emergency Nurse Specialist, responsible for co-ordination of Nursing Practice </a:t>
                      </a:r>
                      <a:r>
                        <a:rPr lang="en-US" sz="1200" u="none" strike="noStrike" dirty="0" err="1">
                          <a:effectLst/>
                        </a:rPr>
                        <a:t>programmes</a:t>
                      </a:r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2720385707"/>
                  </a:ext>
                </a:extLst>
              </a:tr>
              <a:tr h="537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Dr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Moliehi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Matlala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Senior Lecturer and Acting Head: Division of Pharmacy Management and Public Health in the School of Pharmacy at </a:t>
                      </a:r>
                      <a:r>
                        <a:rPr lang="en-US" sz="1200" u="none" strike="noStrike" dirty="0" err="1">
                          <a:effectLst/>
                        </a:rPr>
                        <a:t>Sefako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Makgtho</a:t>
                      </a:r>
                      <a:r>
                        <a:rPr lang="en-US" sz="1200" u="none" strike="noStrike" dirty="0">
                          <a:effectLst/>
                        </a:rPr>
                        <a:t> Health Sciences University.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475076235"/>
                  </a:ext>
                </a:extLst>
              </a:tr>
              <a:tr h="537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Dr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Jacqui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Miot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Division Director:  Health Economic and Epidemiology Research Office, Witwatersrand Health Consortium, School of Clinical Medicine, Faculty of Health Sciences, University of Witwatersrand.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4099572153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Mrs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Boitumelo “Tumi”</a:t>
                      </a: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Molongoana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Head of Pharmaceutical Services and Chief Executive Officer </a:t>
                      </a:r>
                      <a:r>
                        <a:rPr lang="en-US" sz="1200" u="none" strike="noStrike" dirty="0">
                          <a:effectLst/>
                        </a:rPr>
                        <a:t>of the Central Medicine Trading Account, Free State Provincial Department of Health. Vice President of the South African Pharmacy Council.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3858982606"/>
                  </a:ext>
                </a:extLst>
              </a:tr>
              <a:tr h="36175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Dr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Kagiso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Motse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Specialist Physician and Nephrologist.</a:t>
                      </a: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Head of Clinical Unit: Department of Internal Medicine, Job </a:t>
                      </a:r>
                      <a:r>
                        <a:rPr lang="en-US" sz="1200" u="none" strike="noStrike" dirty="0" err="1">
                          <a:effectLst/>
                        </a:rPr>
                        <a:t>Shimankana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Tabane</a:t>
                      </a:r>
                      <a:r>
                        <a:rPr lang="en-US" sz="1200" u="none" strike="noStrike" dirty="0">
                          <a:effectLst/>
                        </a:rPr>
                        <a:t> Hospital, Rustenburg.</a:t>
                      </a:r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627067395"/>
                  </a:ext>
                </a:extLst>
              </a:tr>
              <a:tr h="25770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Dr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Lindiwe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Mvusi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Director: TB Control and Management at the National Department of Health.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3463323831"/>
                  </a:ext>
                </a:extLst>
              </a:tr>
              <a:tr h="537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Ms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</a:rPr>
                        <a:t>Nolene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Naicker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Assistant Director: Nutrition, Directorate Nutrition</a:t>
                      </a:r>
                      <a:r>
                        <a:rPr lang="en-US" sz="1200" u="none" strike="noStrike">
                          <a:effectLst/>
                        </a:rPr>
                        <a:t>.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2400106612"/>
                  </a:ext>
                </a:extLst>
              </a:tr>
              <a:tr h="26899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Member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</a:rPr>
                        <a:t>Raveen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Naidoo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Director: Emergency Medical Services and Disaster Medicine, National Department of Health.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36767937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84D4FFB-0CE9-8CE9-D893-E9E6BBD7B811}"/>
              </a:ext>
            </a:extLst>
          </p:cNvPr>
          <p:cNvSpPr/>
          <p:nvPr/>
        </p:nvSpPr>
        <p:spPr>
          <a:xfrm>
            <a:off x="0" y="651752"/>
            <a:ext cx="9144000" cy="7448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NEMLC Members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2094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31A43-A37B-4D2A-BC5C-20FE9976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NEMLC Members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A207BA-5E71-8F9A-9271-1AB3DB947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8868"/>
              </p:ext>
            </p:extLst>
          </p:nvPr>
        </p:nvGraphicFramePr>
        <p:xfrm>
          <a:off x="0" y="1396588"/>
          <a:ext cx="9144000" cy="670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140">
                  <a:extLst>
                    <a:ext uri="{9D8B030D-6E8A-4147-A177-3AD203B41FA5}">
                      <a16:colId xmlns:a16="http://schemas.microsoft.com/office/drawing/2014/main" val="2812582182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973770175"/>
                    </a:ext>
                  </a:extLst>
                </a:gridCol>
                <a:gridCol w="917670">
                  <a:extLst>
                    <a:ext uri="{9D8B030D-6E8A-4147-A177-3AD203B41FA5}">
                      <a16:colId xmlns:a16="http://schemas.microsoft.com/office/drawing/2014/main" val="279869627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val="2155807443"/>
                    </a:ext>
                  </a:extLst>
                </a:gridCol>
                <a:gridCol w="6241774">
                  <a:extLst>
                    <a:ext uri="{9D8B030D-6E8A-4147-A177-3AD203B41FA5}">
                      <a16:colId xmlns:a16="http://schemas.microsoft.com/office/drawing/2014/main" val="1915467196"/>
                    </a:ext>
                  </a:extLst>
                </a:gridCol>
              </a:tblGrid>
              <a:tr h="24921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Norbert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Ndjeka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Chief Director: Tuberculosis (TB) Control and Management at the National Department of Health.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3360497110"/>
                  </a:ext>
                </a:extLst>
              </a:tr>
              <a:tr h="418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Member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Thandeka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Njapha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Acting Depot Manager and Responsible Pharmacist: Kwazulu-Natal Provincial Pharmaceutical Supply Depot. Pharmacist who is a member of the Kwa-Zulu Natal PTC and NDoH Bid Specification Committee.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159724317"/>
                  </a:ext>
                </a:extLst>
              </a:tr>
              <a:tr h="418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 </a:t>
                      </a: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</a:t>
                      </a: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Jacobus </a:t>
                      </a: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Nortjé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Director: Pharmacy, South African National Defence Force (SANDF).</a:t>
                      </a: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4018953626"/>
                  </a:ext>
                </a:extLst>
              </a:tr>
              <a:tr h="418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Prof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err="1">
                          <a:effectLst/>
                        </a:rPr>
                        <a:t>Elzbieta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err="1">
                          <a:effectLst/>
                        </a:rPr>
                        <a:t>Osuch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Professor, Specialist Clinical Pharmacologist and Head of Department of Clinical Pharmacology, Dr George </a:t>
                      </a:r>
                      <a:r>
                        <a:rPr lang="en-US" sz="1100" u="none" strike="noStrike" dirty="0" err="1">
                          <a:effectLst/>
                        </a:rPr>
                        <a:t>Mukhari</a:t>
                      </a:r>
                      <a:r>
                        <a:rPr lang="en-US" sz="1100" u="none" strike="noStrike" dirty="0">
                          <a:effectLst/>
                        </a:rPr>
                        <a:t> Academic Hospital/ </a:t>
                      </a:r>
                      <a:r>
                        <a:rPr lang="en-US" sz="1100" u="none" strike="noStrike" dirty="0" err="1">
                          <a:effectLst/>
                        </a:rPr>
                        <a:t>Sefako</a:t>
                      </a:r>
                      <a:r>
                        <a:rPr lang="en-US" sz="1100" u="none" strike="noStrike" dirty="0">
                          <a:effectLst/>
                        </a:rPr>
                        <a:t> Makgatho Health Sciences University.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145902097"/>
                  </a:ext>
                </a:extLst>
              </a:tr>
              <a:tr h="20948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Vacant </a:t>
                      </a: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Chief Director:  HIV/AIDS, STIs at the National Department of Health.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160164058"/>
                  </a:ext>
                </a:extLst>
              </a:tr>
              <a:tr h="39415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Gary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Reubenson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Paediatrician: </a:t>
                      </a:r>
                      <a:r>
                        <a:rPr lang="en-US" sz="1100" u="none" strike="noStrike" dirty="0" err="1">
                          <a:effectLst/>
                        </a:rPr>
                        <a:t>Rahima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Moosa</a:t>
                      </a:r>
                      <a:r>
                        <a:rPr lang="en-US" sz="1100" u="none" strike="noStrike" dirty="0">
                          <a:effectLst/>
                        </a:rPr>
                        <a:t> Mother &amp; Child Hospital.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Vice-Chair of the NEMLC Paediatric Expert Committee.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4027616439"/>
                  </a:ext>
                </a:extLst>
              </a:tr>
              <a:tr h="418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Zuleika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Rhemtula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Senior Manager: Pharmaceutical Services: Gauteng Department of Health.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Acting Chief Director: Pharmaceutical and Clinical support services and Acting CEO of Medical supplies depot.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3924736034"/>
                  </a:ext>
                </a:extLst>
              </a:tr>
              <a:tr h="51201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Prof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Lesley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Robertson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Community Psychiatrist: Sedibeng District of Gauteng, South Africa.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Adjunct Professor: Department of Psychiatry, University of the Witwatersrand.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474440134"/>
                  </a:ext>
                </a:extLst>
              </a:tr>
              <a:tr h="418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Rodolfo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Romero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Clinical Head, District Clinical Specialist Team (DCST), Namakwa District. 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Member of the National Advisory Committee for Drug Resistant Tuberculosis.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255760979"/>
                  </a:ext>
                </a:extLst>
              </a:tr>
              <a:tr h="6284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Prof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Paul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Ruff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Emeritus Professor and Previous Head of Division of Medical Oncology, School of Clinical Medicine, University of Witwatersrand Faculty of Health Sciences, Head of WITS/SAMRC Common Epithelial Cancer Research Centre, Chair of SAHPRA Clinical Trials Committee and Ministerial Advisory Committee on Cancer Control and Prevention, previous Chair of Tertiary/Quaternary EML Committee, NEMLC Representative on Stakeholders Forum  to Promote Transparency and Multi Stakeholder Engagement Regarding Medicine Availability and Member of American Society of Clinical Oncology (ASCO) Sub-Saharan Africa Regional Council.</a:t>
                      </a: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852039208"/>
                  </a:ext>
                </a:extLst>
              </a:tr>
              <a:tr h="20948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err="1">
                          <a:effectLst/>
                        </a:rPr>
                        <a:t>GoitseModimo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err="1">
                          <a:effectLst/>
                        </a:rPr>
                        <a:t>Seaketso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Medical Practitioner: Department of Correctional Services. 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Special interest in the Management of HIV &amp; AIDS, Mental Health and Youth Development. 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Member of Palliative Care Practitioners of South Africa.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4148806873"/>
                  </a:ext>
                </a:extLst>
              </a:tr>
              <a:tr h="6284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Member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Boitumelo (Tumi)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Semete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Chief Executive Officer (CEO): SAHPRA. PhD Biochemistry, with expertise in nanotechnology drug delivery systems for drugs with poor bioavailability profiles in HIV, TB and Malaria drug regimens. 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Currently member of the VMAC as well as a member of the regulatory working group of the AU Partnership for African Vaccine Manufacturing.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3034810426"/>
                  </a:ext>
                </a:extLst>
              </a:tr>
              <a:tr h="20948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Sandhya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Singh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Acting Chief Director: Non-Communicable Diseases Cluster at the National Department of Health.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2708426691"/>
                  </a:ext>
                </a:extLst>
              </a:tr>
              <a:tr h="418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Dr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 err="1">
                          <a:effectLst/>
                        </a:rPr>
                        <a:t>Kgomotso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Vilakazi-Nhlapo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Viral Hepatitis Lead: National Department of Health, South Africa and responsible for the TB/HIV Integration program in the National office.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1224369073"/>
                  </a:ext>
                </a:extLst>
              </a:tr>
              <a:tr h="418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Member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Roger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Wiseman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Health Policy and Clinical Governance: Liberty Health. </a:t>
                      </a:r>
                    </a:p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Chairperson</a:t>
                      </a:r>
                      <a:r>
                        <a:rPr lang="en-US" sz="1100" u="none" strike="noStrike" dirty="0">
                          <a:effectLst/>
                        </a:rPr>
                        <a:t>: Tertiary and Quaternary Expert </a:t>
                      </a:r>
                      <a:r>
                        <a:rPr lang="en-US" sz="1100" u="none" strike="noStrike">
                          <a:effectLst/>
                        </a:rPr>
                        <a:t>Review Committee.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1" marR="5121" marT="5121" marB="0" anchor="ctr"/>
                </a:tc>
                <a:extLst>
                  <a:ext uri="{0D108BD9-81ED-4DB2-BD59-A6C34878D82A}">
                    <a16:rowId xmlns:a16="http://schemas.microsoft.com/office/drawing/2014/main" val="242276856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48047BF-F186-9CCA-D449-26461B217E66}"/>
              </a:ext>
            </a:extLst>
          </p:cNvPr>
          <p:cNvSpPr/>
          <p:nvPr/>
        </p:nvSpPr>
        <p:spPr>
          <a:xfrm>
            <a:off x="0" y="651752"/>
            <a:ext cx="9144000" cy="7448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NEMLC Members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2863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7F24309A220743ACFF90906CBC7A49" ma:contentTypeVersion="10" ma:contentTypeDescription="Create a new document." ma:contentTypeScope="" ma:versionID="726d392c2749d32048a7170feeb59029">
  <xsd:schema xmlns:xsd="http://www.w3.org/2001/XMLSchema" xmlns:xs="http://www.w3.org/2001/XMLSchema" xmlns:p="http://schemas.microsoft.com/office/2006/metadata/properties" xmlns:ns3="d31a8b37-a8ae-441b-aad4-974897d15468" targetNamespace="http://schemas.microsoft.com/office/2006/metadata/properties" ma:root="true" ma:fieldsID="aad4bd5cf830eb8bd4a2debf593242e0" ns3:_="">
    <xsd:import namespace="d31a8b37-a8ae-441b-aad4-974897d154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a8b37-a8ae-441b-aad4-974897d15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55EB4-0BB2-488D-BF18-8A6AF210B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a8b37-a8ae-441b-aad4-974897d154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E9ED93-A2D9-4E49-8EEB-4922A091B9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A17811-331E-48C6-A0FD-706886663FF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31a8b37-a8ae-441b-aad4-974897d1546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1473</Words>
  <Application>Microsoft Office PowerPoint</Application>
  <PresentationFormat>On-screen Show (4:3)</PresentationFormat>
  <Paragraphs>326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NEMLC Members</vt:lpstr>
      <vt:lpstr>NEMLC Members</vt:lpstr>
      <vt:lpstr>NEMLC Members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Ministerial Advisory Committees on COVID-19</dc:title>
  <dc:creator>Amanda Brewer</dc:creator>
  <cp:lastModifiedBy>Olwethu Mambinja</cp:lastModifiedBy>
  <cp:revision>202</cp:revision>
  <dcterms:created xsi:type="dcterms:W3CDTF">2020-04-07T11:52:53Z</dcterms:created>
  <dcterms:modified xsi:type="dcterms:W3CDTF">2022-11-10T11:34:17Z</dcterms:modified>
</cp:coreProperties>
</file>