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Lst>
  <p:notesMasterIdLst>
    <p:notesMasterId r:id="rId13"/>
  </p:notesMasterIdLst>
  <p:handoutMasterIdLst>
    <p:handoutMasterId r:id="rId14"/>
  </p:handoutMasterIdLst>
  <p:sldIdLst>
    <p:sldId id="256" r:id="rId3"/>
    <p:sldId id="262" r:id="rId4"/>
    <p:sldId id="263" r:id="rId5"/>
    <p:sldId id="272" r:id="rId6"/>
    <p:sldId id="274" r:id="rId7"/>
    <p:sldId id="273" r:id="rId8"/>
    <p:sldId id="264" r:id="rId9"/>
    <p:sldId id="265" r:id="rId10"/>
    <p:sldId id="267" r:id="rId11"/>
    <p:sldId id="275"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863" autoAdjust="0"/>
    <p:restoredTop sz="86422" autoAdjust="0"/>
  </p:normalViewPr>
  <p:slideViewPr>
    <p:cSldViewPr>
      <p:cViewPr varScale="1">
        <p:scale>
          <a:sx n="54" d="100"/>
          <a:sy n="54" d="100"/>
        </p:scale>
        <p:origin x="980"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0" d="100"/>
          <a:sy n="50" d="100"/>
        </p:scale>
        <p:origin x="-2532" y="-10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lamalani Nenzhelele" userId="4584260e-8e58-4c4d-8a87-4a553c2a006b" providerId="ADAL" clId="{0990D14B-2D4A-4FD8-AF35-8BEB0162DB24}"/>
    <pc:docChg chg="modSld">
      <pc:chgData name="Hlamalani Nenzhelele" userId="4584260e-8e58-4c4d-8a87-4a553c2a006b" providerId="ADAL" clId="{0990D14B-2D4A-4FD8-AF35-8BEB0162DB24}" dt="2026-08-19T09:31:15.250" v="3" actId="20577"/>
      <pc:docMkLst>
        <pc:docMk/>
      </pc:docMkLst>
      <pc:sldChg chg="modSp mod">
        <pc:chgData name="Hlamalani Nenzhelele" userId="4584260e-8e58-4c4d-8a87-4a553c2a006b" providerId="ADAL" clId="{0990D14B-2D4A-4FD8-AF35-8BEB0162DB24}" dt="2026-08-19T09:11:38.412" v="1"/>
        <pc:sldMkLst>
          <pc:docMk/>
          <pc:sldMk cId="1784811910" sldId="272"/>
        </pc:sldMkLst>
        <pc:spChg chg="mod">
          <ac:chgData name="Hlamalani Nenzhelele" userId="4584260e-8e58-4c4d-8a87-4a553c2a006b" providerId="ADAL" clId="{0990D14B-2D4A-4FD8-AF35-8BEB0162DB24}" dt="2026-08-19T09:11:38.412" v="1"/>
          <ac:spMkLst>
            <pc:docMk/>
            <pc:sldMk cId="1784811910" sldId="272"/>
            <ac:spMk id="11" creationId="{A2CD0D17-2D5B-AEAA-F7A8-ED8922961D33}"/>
          </ac:spMkLst>
        </pc:spChg>
      </pc:sldChg>
      <pc:sldChg chg="modSp mod modNotesTx">
        <pc:chgData name="Hlamalani Nenzhelele" userId="4584260e-8e58-4c4d-8a87-4a553c2a006b" providerId="ADAL" clId="{0990D14B-2D4A-4FD8-AF35-8BEB0162DB24}" dt="2026-08-19T09:31:15.250" v="3" actId="20577"/>
        <pc:sldMkLst>
          <pc:docMk/>
          <pc:sldMk cId="4238604575" sldId="274"/>
        </pc:sldMkLst>
        <pc:spChg chg="mod">
          <ac:chgData name="Hlamalani Nenzhelele" userId="4584260e-8e58-4c4d-8a87-4a553c2a006b" providerId="ADAL" clId="{0990D14B-2D4A-4FD8-AF35-8BEB0162DB24}" dt="2026-08-19T09:00:44.005" v="0" actId="207"/>
          <ac:spMkLst>
            <pc:docMk/>
            <pc:sldMk cId="4238604575" sldId="274"/>
            <ac:spMk id="11" creationId="{7A472D37-BC73-AEE6-A184-8E5B4149EB8A}"/>
          </ac:spMkLst>
        </pc:spChg>
      </pc:sldChg>
    </pc:docChg>
  </pc:docChgLst>
  <pc:docChgLst>
    <pc:chgData name="Feni Motshwane" userId="d0e606f5-b1d0-4f9d-a7d8-18744595682d" providerId="ADAL" clId="{7E8BE722-01A1-46D4-87AA-3FCDDA312914}"/>
    <pc:docChg chg="modSld">
      <pc:chgData name="Feni Motshwane" userId="d0e606f5-b1d0-4f9d-a7d8-18744595682d" providerId="ADAL" clId="{7E8BE722-01A1-46D4-87AA-3FCDDA312914}" dt="2026-08-19T08:51:54.319" v="3" actId="207"/>
      <pc:docMkLst>
        <pc:docMk/>
      </pc:docMkLst>
      <pc:sldChg chg="modSp mod">
        <pc:chgData name="Feni Motshwane" userId="d0e606f5-b1d0-4f9d-a7d8-18744595682d" providerId="ADAL" clId="{7E8BE722-01A1-46D4-87AA-3FCDDA312914}" dt="2026-08-19T08:51:45.633" v="2" actId="207"/>
        <pc:sldMkLst>
          <pc:docMk/>
          <pc:sldMk cId="1784811910" sldId="272"/>
        </pc:sldMkLst>
        <pc:spChg chg="mod">
          <ac:chgData name="Feni Motshwane" userId="d0e606f5-b1d0-4f9d-a7d8-18744595682d" providerId="ADAL" clId="{7E8BE722-01A1-46D4-87AA-3FCDDA312914}" dt="2026-08-19T08:51:45.633" v="2" actId="207"/>
          <ac:spMkLst>
            <pc:docMk/>
            <pc:sldMk cId="1784811910" sldId="272"/>
            <ac:spMk id="11" creationId="{A2CD0D17-2D5B-AEAA-F7A8-ED8922961D33}"/>
          </ac:spMkLst>
        </pc:spChg>
      </pc:sldChg>
      <pc:sldChg chg="modSp mod">
        <pc:chgData name="Feni Motshwane" userId="d0e606f5-b1d0-4f9d-a7d8-18744595682d" providerId="ADAL" clId="{7E8BE722-01A1-46D4-87AA-3FCDDA312914}" dt="2026-08-19T08:51:54.319" v="3" actId="207"/>
        <pc:sldMkLst>
          <pc:docMk/>
          <pc:sldMk cId="4238604575" sldId="274"/>
        </pc:sldMkLst>
        <pc:spChg chg="mod">
          <ac:chgData name="Feni Motshwane" userId="d0e606f5-b1d0-4f9d-a7d8-18744595682d" providerId="ADAL" clId="{7E8BE722-01A1-46D4-87AA-3FCDDA312914}" dt="2026-08-19T08:51:54.319" v="3" actId="207"/>
          <ac:spMkLst>
            <pc:docMk/>
            <pc:sldMk cId="4238604575" sldId="274"/>
            <ac:spMk id="11" creationId="{7A472D37-BC73-AEE6-A184-8E5B4149EB8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4B5B3E96-510A-4CE8-A11B-31CBD2FA4C0D}" type="datetimeFigureOut">
              <a:rPr lang="en-US" smtClean="0"/>
              <a:pPr/>
              <a:t>8/19/2026</a:t>
            </a:fld>
            <a:endParaRPr lang="en-ZA"/>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537A12ED-F32A-47F0-AB5B-DA049A49CEC4}" type="slidenum">
              <a:rPr lang="en-ZA" smtClean="0"/>
              <a:pPr/>
              <a:t>‹#›</a:t>
            </a:fld>
            <a:endParaRPr lang="en-ZA"/>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2EB90656-425C-4BD6-8B59-937B71857D80}" type="datetimeFigureOut">
              <a:rPr lang="en-US" smtClean="0"/>
              <a:pPr/>
              <a:t>8/19/2026</a:t>
            </a:fld>
            <a:endParaRPr lang="en-ZA"/>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D4EA3F3-7F60-4372-AD96-0BFBCD79137E}" type="slidenum">
              <a:rPr lang="en-ZA" smtClean="0"/>
              <a:pPr/>
              <a:t>‹#›</a:t>
            </a:fld>
            <a:endParaRPr lang="en-ZA"/>
          </a:p>
        </p:txBody>
      </p:sp>
    </p:spTree>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ZA" dirty="0"/>
              <a:t>Good morning, colleagues.</a:t>
            </a:r>
          </a:p>
          <a:p>
            <a:pPr>
              <a:buNone/>
            </a:pPr>
            <a:r>
              <a:rPr lang="en-ZA" dirty="0"/>
              <a:t>This presentation looks at how South Africa can strengthen its response to adolescent girls by translating two important pieces of work into action: the </a:t>
            </a:r>
            <a:r>
              <a:rPr lang="en-ZA" b="1" dirty="0"/>
              <a:t>Adolescent Investment Case</a:t>
            </a:r>
            <a:r>
              <a:rPr lang="en-ZA" dirty="0"/>
              <a:t>, which strengthens the case for investing in adolescent health and well-being, and the </a:t>
            </a:r>
            <a:r>
              <a:rPr lang="en-ZA" b="1" dirty="0"/>
              <a:t>GAMA validation</a:t>
            </a:r>
            <a:r>
              <a:rPr lang="en-ZA" dirty="0"/>
              <a:t>, which helps us examine whether we have the information and indicators needed to understand adolescent health and measure our progress.</a:t>
            </a:r>
          </a:p>
          <a:p>
            <a:pPr>
              <a:buNone/>
            </a:pPr>
            <a:r>
              <a:rPr lang="en-ZA" dirty="0"/>
              <a:t>The central message is simple: </a:t>
            </a:r>
            <a:r>
              <a:rPr lang="en-ZA" b="1" dirty="0"/>
              <a:t>we need to invest in what matters, measure what matters, and act together.</a:t>
            </a:r>
            <a:endParaRPr lang="en-ZA" dirty="0"/>
          </a:p>
          <a:p>
            <a:endParaRPr lang="en-ZA" dirty="0"/>
          </a:p>
        </p:txBody>
      </p:sp>
      <p:sp>
        <p:nvSpPr>
          <p:cNvPr id="4" name="Date Placeholder 3"/>
          <p:cNvSpPr>
            <a:spLocks noGrp="1"/>
          </p:cNvSpPr>
          <p:nvPr>
            <p:ph type="dt" idx="1"/>
          </p:nvPr>
        </p:nvSpPr>
        <p:spPr/>
        <p:txBody>
          <a:bodyPr/>
          <a:lstStyle/>
          <a:p>
            <a:fld id="{1E55B06B-1AA6-4CEB-8785-E18978493750}" type="datetime1">
              <a:rPr lang="en-US" smtClean="0"/>
              <a:t>8/19/2026</a:t>
            </a:fld>
            <a:endParaRPr lang="en-ZA"/>
          </a:p>
        </p:txBody>
      </p:sp>
      <p:sp>
        <p:nvSpPr>
          <p:cNvPr id="5" name="Footer Placeholder 4"/>
          <p:cNvSpPr>
            <a:spLocks noGrp="1"/>
          </p:cNvSpPr>
          <p:nvPr>
            <p:ph type="ftr" sz="quarter" idx="4"/>
          </p:nvPr>
        </p:nvSpPr>
        <p:spPr/>
        <p:txBody>
          <a:bodyPr/>
          <a:lstStyle/>
          <a:p>
            <a:endParaRPr lang="en-ZA"/>
          </a:p>
        </p:txBody>
      </p:sp>
      <p:sp>
        <p:nvSpPr>
          <p:cNvPr id="6" name="Slide Number Placeholder 5"/>
          <p:cNvSpPr>
            <a:spLocks noGrp="1"/>
          </p:cNvSpPr>
          <p:nvPr>
            <p:ph type="sldNum" sz="quarter" idx="5"/>
          </p:nvPr>
        </p:nvSpPr>
        <p:spPr/>
        <p:txBody>
          <a:bodyPr/>
          <a:lstStyle/>
          <a:p>
            <a:fld id="{BD4EA3F3-7F60-4372-AD96-0BFBCD79137E}" type="slidenum">
              <a:rPr lang="en-ZA" smtClean="0"/>
              <a:pPr/>
              <a:t>1</a:t>
            </a:fld>
            <a:endParaRPr lang="en-ZA"/>
          </a:p>
        </p:txBody>
      </p:sp>
    </p:spTree>
    <p:extLst>
      <p:ext uri="{BB962C8B-B14F-4D97-AF65-F5344CB8AC3E}">
        <p14:creationId xmlns:p14="http://schemas.microsoft.com/office/powerpoint/2010/main" val="60723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67294-ADBB-4EB8-9332-50FC816385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DBF502-A1C5-81D5-C961-6A085DBF0BE9}"/>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8E0D1075-273C-AE7B-7FA0-29ED48355217}"/>
              </a:ext>
            </a:extLst>
          </p:cNvPr>
          <p:cNvSpPr>
            <a:spLocks noGrp="1"/>
          </p:cNvSpPr>
          <p:nvPr>
            <p:ph type="body" idx="1"/>
          </p:nvPr>
        </p:nvSpPr>
        <p:spPr/>
        <p:txBody>
          <a:bodyPr>
            <a:normAutofit/>
          </a:bodyPr>
          <a:lstStyle/>
          <a:p>
            <a:pPr>
              <a:buNone/>
            </a:pPr>
            <a:r>
              <a:rPr lang="en-ZA" dirty="0"/>
              <a:t>The evidence gives us a clear call to action.</a:t>
            </a:r>
          </a:p>
          <a:p>
            <a:pPr>
              <a:buNone/>
            </a:pPr>
            <a:r>
              <a:rPr lang="en-ZA" b="1" dirty="0"/>
              <a:t>First, we must invest</a:t>
            </a:r>
            <a:r>
              <a:rPr lang="en-ZA" dirty="0"/>
              <a:t> in interventions that have the greatest potential to improve the lives of adolescent girls.</a:t>
            </a:r>
          </a:p>
          <a:p>
            <a:pPr>
              <a:buNone/>
            </a:pPr>
            <a:r>
              <a:rPr lang="en-ZA" b="1" dirty="0"/>
              <a:t>Second, we must measure</a:t>
            </a:r>
            <a:r>
              <a:rPr lang="en-ZA" dirty="0"/>
              <a:t>—and strengthen the quality, availability and use of age- and sex-disaggregated data.</a:t>
            </a:r>
          </a:p>
          <a:p>
            <a:pPr>
              <a:buNone/>
            </a:pPr>
            <a:r>
              <a:rPr lang="en-ZA" b="1" dirty="0"/>
              <a:t>Third, we must integrate</a:t>
            </a:r>
            <a:r>
              <a:rPr lang="en-ZA" dirty="0"/>
              <a:t> our efforts across health, education, social development, justice and other sectors.</a:t>
            </a:r>
          </a:p>
          <a:p>
            <a:pPr>
              <a:buNone/>
            </a:pPr>
            <a:r>
              <a:rPr lang="en-ZA" b="1" dirty="0"/>
              <a:t>Fourth, we must strengthen prevention</a:t>
            </a:r>
            <a:r>
              <a:rPr lang="en-ZA" dirty="0"/>
              <a:t>, including identifying vulnerabilities earlier and addressing the factors that place girls at risk.</a:t>
            </a:r>
          </a:p>
          <a:p>
            <a:pPr>
              <a:buNone/>
            </a:pPr>
            <a:r>
              <a:rPr lang="en-ZA" dirty="0"/>
              <a:t>And finally, </a:t>
            </a:r>
            <a:r>
              <a:rPr lang="en-ZA" b="1" dirty="0"/>
              <a:t>we must act together</a:t>
            </a:r>
            <a:r>
              <a:rPr lang="en-ZA" dirty="0"/>
              <a:t>.</a:t>
            </a:r>
          </a:p>
          <a:p>
            <a:pPr>
              <a:buNone/>
            </a:pPr>
            <a:r>
              <a:rPr lang="en-ZA" dirty="0"/>
              <a:t>This is where the Letsema approach becomes important.</a:t>
            </a:r>
          </a:p>
          <a:p>
            <a:pPr>
              <a:buNone/>
            </a:pPr>
            <a:r>
              <a:rPr lang="en-ZA" dirty="0"/>
              <a:t>No department, institution or organisation can end GBVF on its own. We need collective responsibility, shared accountability and coordinated action.</a:t>
            </a:r>
          </a:p>
          <a:p>
            <a:endParaRPr lang="en-ZA" dirty="0"/>
          </a:p>
        </p:txBody>
      </p:sp>
      <p:sp>
        <p:nvSpPr>
          <p:cNvPr id="4" name="Slide Number Placeholder 3">
            <a:extLst>
              <a:ext uri="{FF2B5EF4-FFF2-40B4-BE49-F238E27FC236}">
                <a16:creationId xmlns:a16="http://schemas.microsoft.com/office/drawing/2014/main" id="{775F6B58-A51E-F148-7F49-F60698E031AF}"/>
              </a:ext>
            </a:extLst>
          </p:cNvPr>
          <p:cNvSpPr>
            <a:spLocks noGrp="1"/>
          </p:cNvSpPr>
          <p:nvPr>
            <p:ph type="sldNum" sz="quarter" idx="10"/>
          </p:nvPr>
        </p:nvSpPr>
        <p:spPr/>
        <p:txBody>
          <a:bodyPr/>
          <a:lstStyle/>
          <a:p>
            <a:fld id="{BD4EA3F3-7F60-4372-AD96-0BFBCD79137E}" type="slidenum">
              <a:rPr lang="en-ZA" smtClean="0"/>
              <a:pPr/>
              <a:t>10</a:t>
            </a:fld>
            <a:endParaRPr lang="en-ZA"/>
          </a:p>
        </p:txBody>
      </p:sp>
      <p:sp>
        <p:nvSpPr>
          <p:cNvPr id="5" name="Date Placeholder 4">
            <a:extLst>
              <a:ext uri="{FF2B5EF4-FFF2-40B4-BE49-F238E27FC236}">
                <a16:creationId xmlns:a16="http://schemas.microsoft.com/office/drawing/2014/main" id="{50C9D23A-79AF-44D0-B99E-8082E1008C37}"/>
              </a:ext>
            </a:extLst>
          </p:cNvPr>
          <p:cNvSpPr>
            <a:spLocks noGrp="1"/>
          </p:cNvSpPr>
          <p:nvPr>
            <p:ph type="dt" idx="11"/>
          </p:nvPr>
        </p:nvSpPr>
        <p:spPr/>
        <p:txBody>
          <a:bodyPr/>
          <a:lstStyle/>
          <a:p>
            <a:fld id="{7503E255-4AEF-4C54-9967-59FBF84C76AC}" type="datetime1">
              <a:rPr lang="en-US" smtClean="0"/>
              <a:pPr/>
              <a:t>8/19/2026</a:t>
            </a:fld>
            <a:endParaRPr lang="en-ZA"/>
          </a:p>
        </p:txBody>
      </p:sp>
      <p:sp>
        <p:nvSpPr>
          <p:cNvPr id="6" name="Footer Placeholder 5">
            <a:extLst>
              <a:ext uri="{FF2B5EF4-FFF2-40B4-BE49-F238E27FC236}">
                <a16:creationId xmlns:a16="http://schemas.microsoft.com/office/drawing/2014/main" id="{A7A09764-E3D4-93DC-99EF-721EC1AC526F}"/>
              </a:ext>
            </a:extLst>
          </p:cNvPr>
          <p:cNvSpPr>
            <a:spLocks noGrp="1"/>
          </p:cNvSpPr>
          <p:nvPr>
            <p:ph type="ftr" sz="quarter" idx="12"/>
          </p:nvPr>
        </p:nvSpPr>
        <p:spPr/>
        <p:txBody>
          <a:bodyPr/>
          <a:lstStyle/>
          <a:p>
            <a:endParaRPr lang="en-ZA"/>
          </a:p>
        </p:txBody>
      </p:sp>
    </p:spTree>
    <p:extLst>
      <p:ext uri="{BB962C8B-B14F-4D97-AF65-F5344CB8AC3E}">
        <p14:creationId xmlns:p14="http://schemas.microsoft.com/office/powerpoint/2010/main" val="3319768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7B020-1EA6-B3F0-E9DB-2E337E45B7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238F97-5170-0BCD-C633-BC9A12F9FDBD}"/>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E5E2E3FD-3922-17FE-E4E9-A5675EC7C068}"/>
              </a:ext>
            </a:extLst>
          </p:cNvPr>
          <p:cNvSpPr>
            <a:spLocks noGrp="1"/>
          </p:cNvSpPr>
          <p:nvPr>
            <p:ph type="body" idx="1"/>
          </p:nvPr>
        </p:nvSpPr>
        <p:spPr/>
        <p:txBody>
          <a:bodyPr>
            <a:normAutofit/>
          </a:bodyPr>
          <a:lstStyle/>
          <a:p>
            <a:endParaRPr lang="en-ZA" dirty="0"/>
          </a:p>
        </p:txBody>
      </p:sp>
      <p:sp>
        <p:nvSpPr>
          <p:cNvPr id="4" name="Slide Number Placeholder 3">
            <a:extLst>
              <a:ext uri="{FF2B5EF4-FFF2-40B4-BE49-F238E27FC236}">
                <a16:creationId xmlns:a16="http://schemas.microsoft.com/office/drawing/2014/main" id="{53820A02-AD4D-0DAA-9C0A-4E5380CFBF9F}"/>
              </a:ext>
            </a:extLst>
          </p:cNvPr>
          <p:cNvSpPr>
            <a:spLocks noGrp="1"/>
          </p:cNvSpPr>
          <p:nvPr>
            <p:ph type="sldNum" sz="quarter" idx="10"/>
          </p:nvPr>
        </p:nvSpPr>
        <p:spPr/>
        <p:txBody>
          <a:bodyPr/>
          <a:lstStyle/>
          <a:p>
            <a:fld id="{BD4EA3F3-7F60-4372-AD96-0BFBCD79137E}" type="slidenum">
              <a:rPr lang="en-ZA" smtClean="0"/>
              <a:pPr/>
              <a:t>2</a:t>
            </a:fld>
            <a:endParaRPr lang="en-ZA"/>
          </a:p>
        </p:txBody>
      </p:sp>
      <p:sp>
        <p:nvSpPr>
          <p:cNvPr id="5" name="Date Placeholder 4">
            <a:extLst>
              <a:ext uri="{FF2B5EF4-FFF2-40B4-BE49-F238E27FC236}">
                <a16:creationId xmlns:a16="http://schemas.microsoft.com/office/drawing/2014/main" id="{D80DBC11-D129-66F5-F463-DCDD86DCB34F}"/>
              </a:ext>
            </a:extLst>
          </p:cNvPr>
          <p:cNvSpPr>
            <a:spLocks noGrp="1"/>
          </p:cNvSpPr>
          <p:nvPr>
            <p:ph type="dt" idx="11"/>
          </p:nvPr>
        </p:nvSpPr>
        <p:spPr/>
        <p:txBody>
          <a:bodyPr/>
          <a:lstStyle/>
          <a:p>
            <a:fld id="{7503E255-4AEF-4C54-9967-59FBF84C76AC}" type="datetime1">
              <a:rPr lang="en-US" smtClean="0"/>
              <a:pPr/>
              <a:t>8/19/2026</a:t>
            </a:fld>
            <a:endParaRPr lang="en-ZA"/>
          </a:p>
        </p:txBody>
      </p:sp>
      <p:sp>
        <p:nvSpPr>
          <p:cNvPr id="6" name="Footer Placeholder 5">
            <a:extLst>
              <a:ext uri="{FF2B5EF4-FFF2-40B4-BE49-F238E27FC236}">
                <a16:creationId xmlns:a16="http://schemas.microsoft.com/office/drawing/2014/main" id="{41D737E4-61B7-F8AE-EBEA-92E9132B7DCE}"/>
              </a:ext>
            </a:extLst>
          </p:cNvPr>
          <p:cNvSpPr>
            <a:spLocks noGrp="1"/>
          </p:cNvSpPr>
          <p:nvPr>
            <p:ph type="ftr" sz="quarter" idx="12"/>
          </p:nvPr>
        </p:nvSpPr>
        <p:spPr/>
        <p:txBody>
          <a:bodyPr/>
          <a:lstStyle/>
          <a:p>
            <a:endParaRPr lang="en-ZA"/>
          </a:p>
        </p:txBody>
      </p:sp>
    </p:spTree>
    <p:extLst>
      <p:ext uri="{BB962C8B-B14F-4D97-AF65-F5344CB8AC3E}">
        <p14:creationId xmlns:p14="http://schemas.microsoft.com/office/powerpoint/2010/main" val="2435741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55299-9871-199F-A01D-84E51326D6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A6D566-4CBB-CE1D-43AB-560E8F5187F3}"/>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E9E6AC0C-7B5C-BB13-0A5F-53577F67D746}"/>
              </a:ext>
            </a:extLst>
          </p:cNvP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dirty="0">
                <a:ln>
                  <a:noFill/>
                </a:ln>
                <a:solidFill>
                  <a:prstClr val="black"/>
                </a:solidFill>
                <a:effectLst/>
                <a:uLnTx/>
                <a:uFillTx/>
                <a:latin typeface="Calibri"/>
                <a:ea typeface="+mn-ea"/>
                <a:cs typeface="+mn-cs"/>
              </a:rPr>
              <a:t>Adolescent girls do not experience health challenges in isolation.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dirty="0">
                <a:ln>
                  <a:noFill/>
                </a:ln>
                <a:solidFill>
                  <a:prstClr val="black"/>
                </a:solidFill>
                <a:effectLst/>
                <a:uLnTx/>
                <a:uFillTx/>
                <a:latin typeface="Calibri"/>
                <a:ea typeface="+mn-ea"/>
                <a:cs typeface="+mn-cs"/>
              </a:rPr>
              <a:t>Gender-Based Violence, adolescent pregnancy, HIV, mental health challenges, poverty, inequality and disrupted education are interconnected.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dirty="0">
                <a:ln>
                  <a:noFill/>
                </a:ln>
                <a:solidFill>
                  <a:prstClr val="black"/>
                </a:solidFill>
                <a:effectLst/>
                <a:uLnTx/>
                <a:uFillTx/>
                <a:latin typeface="Calibri"/>
                <a:ea typeface="+mn-ea"/>
                <a:cs typeface="+mn-cs"/>
              </a:rPr>
              <a:t>A girl experiencing violence may also experience trauma, poor mental health, interruption of her education, unintended pregnancy or difficulty accessing health services.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dirty="0">
                <a:ln>
                  <a:noFill/>
                </a:ln>
                <a:solidFill>
                  <a:prstClr val="black"/>
                </a:solidFill>
                <a:effectLst/>
                <a:uLnTx/>
                <a:uFillTx/>
                <a:latin typeface="Calibri"/>
                <a:ea typeface="+mn-ea"/>
                <a:cs typeface="+mn-cs"/>
              </a:rPr>
              <a:t>This means that our response cannot be fragmented.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dirty="0">
                <a:ln>
                  <a:noFill/>
                </a:ln>
                <a:solidFill>
                  <a:prstClr val="black"/>
                </a:solidFill>
                <a:effectLst/>
                <a:uLnTx/>
                <a:uFillTx/>
                <a:latin typeface="Calibri"/>
                <a:ea typeface="+mn-ea"/>
                <a:cs typeface="+mn-cs"/>
              </a:rPr>
              <a:t>We need evidence that helps us understand not only the outcomes we are seeing, but also the factors that are contributing to those outcomes.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1" i="0" u="none" strike="noStrike" kern="1200" cap="none" spc="0" normalizeH="0" baseline="0" noProof="0" dirty="0">
                <a:ln>
                  <a:noFill/>
                </a:ln>
                <a:solidFill>
                  <a:prstClr val="black"/>
                </a:solidFill>
                <a:effectLst/>
                <a:uLnTx/>
                <a:uFillTx/>
                <a:latin typeface="Calibri"/>
                <a:ea typeface="+mn-ea"/>
                <a:cs typeface="+mn-cs"/>
              </a:rPr>
              <a:t>We cannot improve what we do not understand, and we cannot sustain progress without measuring it.</a:t>
            </a:r>
            <a:endParaRPr kumimoji="0" lang="en-ZA" sz="1200" b="0" i="0" u="none" strike="noStrike" kern="1200" cap="none" spc="0" normalizeH="0" baseline="0" noProof="0" dirty="0">
              <a:ln>
                <a:noFill/>
              </a:ln>
              <a:solidFill>
                <a:prstClr val="black"/>
              </a:solidFill>
              <a:effectLst/>
              <a:uLnTx/>
              <a:uFillTx/>
              <a:latin typeface="Calibri"/>
              <a:ea typeface="+mn-ea"/>
              <a:cs typeface="+mn-cs"/>
            </a:endParaRPr>
          </a:p>
          <a:p>
            <a:endParaRPr lang="en-ZA" dirty="0"/>
          </a:p>
        </p:txBody>
      </p:sp>
      <p:sp>
        <p:nvSpPr>
          <p:cNvPr id="4" name="Slide Number Placeholder 3">
            <a:extLst>
              <a:ext uri="{FF2B5EF4-FFF2-40B4-BE49-F238E27FC236}">
                <a16:creationId xmlns:a16="http://schemas.microsoft.com/office/drawing/2014/main" id="{3445B4D9-1284-2B5A-6D3E-F5C3BDBE7406}"/>
              </a:ext>
            </a:extLst>
          </p:cNvPr>
          <p:cNvSpPr>
            <a:spLocks noGrp="1"/>
          </p:cNvSpPr>
          <p:nvPr>
            <p:ph type="sldNum" sz="quarter" idx="10"/>
          </p:nvPr>
        </p:nvSpPr>
        <p:spPr/>
        <p:txBody>
          <a:bodyPr/>
          <a:lstStyle/>
          <a:p>
            <a:fld id="{BD4EA3F3-7F60-4372-AD96-0BFBCD79137E}" type="slidenum">
              <a:rPr lang="en-ZA" smtClean="0"/>
              <a:pPr/>
              <a:t>3</a:t>
            </a:fld>
            <a:endParaRPr lang="en-ZA"/>
          </a:p>
        </p:txBody>
      </p:sp>
      <p:sp>
        <p:nvSpPr>
          <p:cNvPr id="5" name="Date Placeholder 4">
            <a:extLst>
              <a:ext uri="{FF2B5EF4-FFF2-40B4-BE49-F238E27FC236}">
                <a16:creationId xmlns:a16="http://schemas.microsoft.com/office/drawing/2014/main" id="{98730F08-81D4-048F-95B0-405E6E16DAE4}"/>
              </a:ext>
            </a:extLst>
          </p:cNvPr>
          <p:cNvSpPr>
            <a:spLocks noGrp="1"/>
          </p:cNvSpPr>
          <p:nvPr>
            <p:ph type="dt" idx="11"/>
          </p:nvPr>
        </p:nvSpPr>
        <p:spPr/>
        <p:txBody>
          <a:bodyPr/>
          <a:lstStyle/>
          <a:p>
            <a:fld id="{7503E255-4AEF-4C54-9967-59FBF84C76AC}" type="datetime1">
              <a:rPr lang="en-US" smtClean="0"/>
              <a:pPr/>
              <a:t>8/19/2026</a:t>
            </a:fld>
            <a:endParaRPr lang="en-ZA"/>
          </a:p>
        </p:txBody>
      </p:sp>
      <p:sp>
        <p:nvSpPr>
          <p:cNvPr id="6" name="Footer Placeholder 5">
            <a:extLst>
              <a:ext uri="{FF2B5EF4-FFF2-40B4-BE49-F238E27FC236}">
                <a16:creationId xmlns:a16="http://schemas.microsoft.com/office/drawing/2014/main" id="{C6F937CA-4DC4-A1CA-035E-C51F60ABA02D}"/>
              </a:ext>
            </a:extLst>
          </p:cNvPr>
          <p:cNvSpPr>
            <a:spLocks noGrp="1"/>
          </p:cNvSpPr>
          <p:nvPr>
            <p:ph type="ftr" sz="quarter" idx="12"/>
          </p:nvPr>
        </p:nvSpPr>
        <p:spPr/>
        <p:txBody>
          <a:bodyPr/>
          <a:lstStyle/>
          <a:p>
            <a:endParaRPr lang="en-ZA"/>
          </a:p>
        </p:txBody>
      </p:sp>
    </p:spTree>
    <p:extLst>
      <p:ext uri="{BB962C8B-B14F-4D97-AF65-F5344CB8AC3E}">
        <p14:creationId xmlns:p14="http://schemas.microsoft.com/office/powerpoint/2010/main" val="1913751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5478C-0520-08D5-A433-59F7F04BAA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784DD7-1C9A-D12E-2198-B8FC6E50025F}"/>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7B6F70CD-EE1C-EC77-4FE0-BCCDB852FA1D}"/>
              </a:ext>
            </a:extLst>
          </p:cNvPr>
          <p:cNvSpPr>
            <a:spLocks noGrp="1"/>
          </p:cNvSpPr>
          <p:nvPr>
            <p:ph type="body" idx="1"/>
          </p:nvPr>
        </p:nvSpPr>
        <p:spPr/>
        <p:txBody>
          <a:bodyPr>
            <a:normAutofit/>
          </a:bodyPr>
          <a:lstStyle/>
          <a:p>
            <a:pPr>
              <a:buNone/>
            </a:pPr>
            <a:r>
              <a:rPr lang="en-ZA" dirty="0"/>
              <a:t>The Adolescent Investment Case provides an important economic and social argument for investing in adolescents.</a:t>
            </a:r>
          </a:p>
          <a:p>
            <a:pPr>
              <a:buNone/>
            </a:pPr>
            <a:r>
              <a:rPr lang="en-ZA" dirty="0"/>
              <a:t>It demonstrates that investment in adolescent health is not simply an expenditure on health services. It is an investment in South Africa's human capital and future development.</a:t>
            </a:r>
          </a:p>
          <a:p>
            <a:pPr>
              <a:buNone/>
            </a:pPr>
            <a:r>
              <a:rPr lang="en-ZA" dirty="0"/>
              <a:t>The case highlights the potential long-term returns from investing in adolescents and the importance of prevention.</a:t>
            </a:r>
          </a:p>
          <a:p>
            <a:pPr>
              <a:buNone/>
            </a:pPr>
            <a:r>
              <a:rPr lang="en-ZA" dirty="0"/>
              <a:t>It also reminds us that the determinants of adolescent health extend beyond the health sector. Education, social protection, economic opportunities, gender equality and safe environments all influence adolescent outcomes.</a:t>
            </a:r>
          </a:p>
          <a:p>
            <a:pPr>
              <a:buNone/>
            </a:pPr>
            <a:r>
              <a:rPr lang="en-ZA" dirty="0"/>
              <a:t>For us, therefore, the question is not whether we can afford to invest in adolescent girls.</a:t>
            </a:r>
          </a:p>
          <a:p>
            <a:pPr>
              <a:buNone/>
            </a:pPr>
            <a:r>
              <a:rPr lang="en-ZA" b="1" dirty="0"/>
              <a:t>The question is whether we can afford not to.</a:t>
            </a:r>
            <a:endParaRPr lang="en-ZA" dirty="0"/>
          </a:p>
          <a:p>
            <a:pPr>
              <a:buNone/>
            </a:pPr>
            <a:r>
              <a:rPr lang="en-ZA" dirty="0"/>
              <a:t>When we invest in an adolescent girl today, we are investing in the woman, family, community and economy of tomorrow.</a:t>
            </a:r>
          </a:p>
          <a:p>
            <a:endParaRPr lang="en-ZA" dirty="0"/>
          </a:p>
        </p:txBody>
      </p:sp>
      <p:sp>
        <p:nvSpPr>
          <p:cNvPr id="4" name="Slide Number Placeholder 3">
            <a:extLst>
              <a:ext uri="{FF2B5EF4-FFF2-40B4-BE49-F238E27FC236}">
                <a16:creationId xmlns:a16="http://schemas.microsoft.com/office/drawing/2014/main" id="{7726B413-1770-3BBD-FE77-CBC02A700D5F}"/>
              </a:ext>
            </a:extLst>
          </p:cNvPr>
          <p:cNvSpPr>
            <a:spLocks noGrp="1"/>
          </p:cNvSpPr>
          <p:nvPr>
            <p:ph type="sldNum" sz="quarter" idx="10"/>
          </p:nvPr>
        </p:nvSpPr>
        <p:spPr/>
        <p:txBody>
          <a:bodyPr/>
          <a:lstStyle/>
          <a:p>
            <a:fld id="{BD4EA3F3-7F60-4372-AD96-0BFBCD79137E}" type="slidenum">
              <a:rPr lang="en-ZA" smtClean="0"/>
              <a:pPr/>
              <a:t>4</a:t>
            </a:fld>
            <a:endParaRPr lang="en-ZA"/>
          </a:p>
        </p:txBody>
      </p:sp>
      <p:sp>
        <p:nvSpPr>
          <p:cNvPr id="5" name="Date Placeholder 4">
            <a:extLst>
              <a:ext uri="{FF2B5EF4-FFF2-40B4-BE49-F238E27FC236}">
                <a16:creationId xmlns:a16="http://schemas.microsoft.com/office/drawing/2014/main" id="{EE61275E-CEC4-9E59-3DCB-D9B1643FB4C5}"/>
              </a:ext>
            </a:extLst>
          </p:cNvPr>
          <p:cNvSpPr>
            <a:spLocks noGrp="1"/>
          </p:cNvSpPr>
          <p:nvPr>
            <p:ph type="dt" idx="11"/>
          </p:nvPr>
        </p:nvSpPr>
        <p:spPr/>
        <p:txBody>
          <a:bodyPr/>
          <a:lstStyle/>
          <a:p>
            <a:fld id="{7503E255-4AEF-4C54-9967-59FBF84C76AC}" type="datetime1">
              <a:rPr lang="en-US" smtClean="0"/>
              <a:pPr/>
              <a:t>8/19/2026</a:t>
            </a:fld>
            <a:endParaRPr lang="en-ZA"/>
          </a:p>
        </p:txBody>
      </p:sp>
      <p:sp>
        <p:nvSpPr>
          <p:cNvPr id="6" name="Footer Placeholder 5">
            <a:extLst>
              <a:ext uri="{FF2B5EF4-FFF2-40B4-BE49-F238E27FC236}">
                <a16:creationId xmlns:a16="http://schemas.microsoft.com/office/drawing/2014/main" id="{16E35300-DF95-0E03-083B-8F16880F1139}"/>
              </a:ext>
            </a:extLst>
          </p:cNvPr>
          <p:cNvSpPr>
            <a:spLocks noGrp="1"/>
          </p:cNvSpPr>
          <p:nvPr>
            <p:ph type="ftr" sz="quarter" idx="12"/>
          </p:nvPr>
        </p:nvSpPr>
        <p:spPr/>
        <p:txBody>
          <a:bodyPr/>
          <a:lstStyle/>
          <a:p>
            <a:endParaRPr lang="en-ZA"/>
          </a:p>
        </p:txBody>
      </p:sp>
    </p:spTree>
    <p:extLst>
      <p:ext uri="{BB962C8B-B14F-4D97-AF65-F5344CB8AC3E}">
        <p14:creationId xmlns:p14="http://schemas.microsoft.com/office/powerpoint/2010/main" val="519867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0C3A2-3398-0847-347B-80E46944E0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C5B734-DE11-F937-1EF1-AF82F449B250}"/>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1A5C6356-90F4-282C-DAD9-275796FA9FCB}"/>
              </a:ext>
            </a:extLst>
          </p:cNvPr>
          <p:cNvSpPr>
            <a:spLocks noGrp="1"/>
          </p:cNvSpPr>
          <p:nvPr>
            <p:ph type="body" idx="1"/>
          </p:nvPr>
        </p:nvSpPr>
        <p:spPr/>
        <p:txBody>
          <a:bodyPr>
            <a:normAutofit/>
          </a:bodyPr>
          <a:lstStyle/>
          <a:p>
            <a:pPr>
              <a:buNone/>
            </a:pPr>
            <a:r>
              <a:rPr lang="en-ZA" dirty="0"/>
              <a:t>The AIC is not only an economic argument. Ultimately, its value must be seen in whether investment changes the trajectory of an adolescent girl's </a:t>
            </a:r>
            <a:r>
              <a:rPr lang="en-ZA"/>
              <a:t>life. What </a:t>
            </a:r>
            <a:r>
              <a:rPr lang="en-ZA" dirty="0"/>
              <a:t>does this investment case mean in practical terms for adolescent girls?</a:t>
            </a:r>
          </a:p>
          <a:p>
            <a:pPr>
              <a:buNone/>
            </a:pPr>
            <a:r>
              <a:rPr lang="en-ZA" dirty="0"/>
              <a:t>It means that we need to prioritise interventions that can change the trajectory of a girl's life.</a:t>
            </a:r>
          </a:p>
          <a:p>
            <a:pPr>
              <a:buNone/>
            </a:pPr>
            <a:r>
              <a:rPr lang="en-ZA" dirty="0"/>
              <a:t>This includes preventing adolescent pregnancy, ensuring access to sexual and reproductive health services, preventing HIV, addressing mental health, preventing violence and ensuring that girls remain in education and have opportunities to develop their potential.</a:t>
            </a:r>
          </a:p>
          <a:p>
            <a:pPr>
              <a:buNone/>
            </a:pPr>
            <a:r>
              <a:rPr lang="en-ZA" dirty="0"/>
              <a:t>It also means strengthening adolescent girls' agency and ensuring that they can access services that are responsive to their needs.</a:t>
            </a:r>
          </a:p>
          <a:p>
            <a:pPr>
              <a:buNone/>
            </a:pPr>
            <a:r>
              <a:rPr lang="en-ZA" dirty="0"/>
              <a:t>Importantly, these interventions cannot be implemented by the health sector alone.</a:t>
            </a:r>
          </a:p>
          <a:p>
            <a:pPr>
              <a:buNone/>
            </a:pPr>
            <a:r>
              <a:rPr lang="en-ZA" b="1" dirty="0"/>
              <a:t>The investment case therefore strengthens the argument for coordinated, multisectoral action.</a:t>
            </a:r>
            <a:endParaRPr lang="en-ZA" dirty="0"/>
          </a:p>
          <a:p>
            <a:endParaRPr lang="en-ZA" dirty="0"/>
          </a:p>
        </p:txBody>
      </p:sp>
      <p:sp>
        <p:nvSpPr>
          <p:cNvPr id="4" name="Slide Number Placeholder 3">
            <a:extLst>
              <a:ext uri="{FF2B5EF4-FFF2-40B4-BE49-F238E27FC236}">
                <a16:creationId xmlns:a16="http://schemas.microsoft.com/office/drawing/2014/main" id="{914B5EF7-287C-EC04-0AF8-12B9058B6C30}"/>
              </a:ext>
            </a:extLst>
          </p:cNvPr>
          <p:cNvSpPr>
            <a:spLocks noGrp="1"/>
          </p:cNvSpPr>
          <p:nvPr>
            <p:ph type="sldNum" sz="quarter" idx="10"/>
          </p:nvPr>
        </p:nvSpPr>
        <p:spPr/>
        <p:txBody>
          <a:bodyPr/>
          <a:lstStyle/>
          <a:p>
            <a:fld id="{BD4EA3F3-7F60-4372-AD96-0BFBCD79137E}" type="slidenum">
              <a:rPr lang="en-ZA" smtClean="0"/>
              <a:pPr/>
              <a:t>5</a:t>
            </a:fld>
            <a:endParaRPr lang="en-ZA"/>
          </a:p>
        </p:txBody>
      </p:sp>
      <p:sp>
        <p:nvSpPr>
          <p:cNvPr id="5" name="Date Placeholder 4">
            <a:extLst>
              <a:ext uri="{FF2B5EF4-FFF2-40B4-BE49-F238E27FC236}">
                <a16:creationId xmlns:a16="http://schemas.microsoft.com/office/drawing/2014/main" id="{A944109B-D717-50B2-B857-49E4A2BC2225}"/>
              </a:ext>
            </a:extLst>
          </p:cNvPr>
          <p:cNvSpPr>
            <a:spLocks noGrp="1"/>
          </p:cNvSpPr>
          <p:nvPr>
            <p:ph type="dt" idx="11"/>
          </p:nvPr>
        </p:nvSpPr>
        <p:spPr/>
        <p:txBody>
          <a:bodyPr/>
          <a:lstStyle/>
          <a:p>
            <a:fld id="{7503E255-4AEF-4C54-9967-59FBF84C76AC}" type="datetime1">
              <a:rPr lang="en-US" smtClean="0"/>
              <a:pPr/>
              <a:t>8/19/2026</a:t>
            </a:fld>
            <a:endParaRPr lang="en-ZA"/>
          </a:p>
        </p:txBody>
      </p:sp>
      <p:sp>
        <p:nvSpPr>
          <p:cNvPr id="6" name="Footer Placeholder 5">
            <a:extLst>
              <a:ext uri="{FF2B5EF4-FFF2-40B4-BE49-F238E27FC236}">
                <a16:creationId xmlns:a16="http://schemas.microsoft.com/office/drawing/2014/main" id="{6BD3C7B5-A64C-481A-3927-CC97DBF89CC6}"/>
              </a:ext>
            </a:extLst>
          </p:cNvPr>
          <p:cNvSpPr>
            <a:spLocks noGrp="1"/>
          </p:cNvSpPr>
          <p:nvPr>
            <p:ph type="ftr" sz="quarter" idx="12"/>
          </p:nvPr>
        </p:nvSpPr>
        <p:spPr/>
        <p:txBody>
          <a:bodyPr/>
          <a:lstStyle/>
          <a:p>
            <a:endParaRPr lang="en-ZA"/>
          </a:p>
        </p:txBody>
      </p:sp>
    </p:spTree>
    <p:extLst>
      <p:ext uri="{BB962C8B-B14F-4D97-AF65-F5344CB8AC3E}">
        <p14:creationId xmlns:p14="http://schemas.microsoft.com/office/powerpoint/2010/main" val="57406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A9AFE-489D-9707-E362-335CA87797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3FDF13-5291-D645-D392-76983EC6EA9F}"/>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8D8B8756-2008-9702-4DF9-6B688DD0D7DD}"/>
              </a:ext>
            </a:extLst>
          </p:cNvPr>
          <p:cNvSpPr>
            <a:spLocks noGrp="1"/>
          </p:cNvSpPr>
          <p:nvPr>
            <p:ph type="body" idx="1"/>
          </p:nvPr>
        </p:nvSpPr>
        <p:spPr/>
        <p:txBody>
          <a:bodyPr>
            <a:normAutofit/>
          </a:bodyPr>
          <a:lstStyle/>
          <a:p>
            <a:pPr>
              <a:buNone/>
            </a:pPr>
            <a:r>
              <a:rPr lang="en-ZA" dirty="0"/>
              <a:t>The second important body of work is the GAMA validation.</a:t>
            </a:r>
          </a:p>
          <a:p>
            <a:pPr>
              <a:buNone/>
            </a:pPr>
            <a:r>
              <a:rPr lang="en-ZA" dirty="0"/>
              <a:t>While the Investment Case helps us understand the importance of investment, GAMA asks a different but equally important question:</a:t>
            </a:r>
          </a:p>
          <a:p>
            <a:pPr>
              <a:buNone/>
            </a:pPr>
            <a:r>
              <a:rPr lang="en-ZA" b="1" dirty="0"/>
              <a:t>Do we have the right information to understand adolescent health and well-being and guide our action?</a:t>
            </a:r>
            <a:endParaRPr lang="en-ZA" dirty="0"/>
          </a:p>
          <a:p>
            <a:pPr>
              <a:buNone/>
            </a:pPr>
            <a:r>
              <a:rPr lang="en-ZA" dirty="0"/>
              <a:t>South Africa already collects a substantial amount of adolescent health information. However, the validation found that our indicators only partially align with the GAMA recommendations.</a:t>
            </a:r>
          </a:p>
          <a:p>
            <a:pPr>
              <a:buNone/>
            </a:pPr>
            <a:r>
              <a:rPr lang="en-ZA" dirty="0"/>
              <a:t>We identified challenges including fragmented data systems, limited age-disaggregated reporting, inconsistent definitions, the use of proxy indicators and weak integration of data across sectors.</a:t>
            </a:r>
          </a:p>
          <a:p>
            <a:pPr>
              <a:buNone/>
            </a:pPr>
            <a:r>
              <a:rPr lang="en-ZA" dirty="0"/>
              <a:t>This is important because good policy and good programming depend on good information.</a:t>
            </a:r>
          </a:p>
          <a:p>
            <a:pPr>
              <a:buNone/>
            </a:pPr>
            <a:r>
              <a:rPr lang="en-ZA" dirty="0"/>
              <a:t>If we cannot see the problem clearly, it becomes difficult to target interventions effectively and to know whether we are making progress.</a:t>
            </a:r>
          </a:p>
          <a:p>
            <a:endParaRPr lang="en-ZA" dirty="0"/>
          </a:p>
        </p:txBody>
      </p:sp>
      <p:sp>
        <p:nvSpPr>
          <p:cNvPr id="4" name="Slide Number Placeholder 3">
            <a:extLst>
              <a:ext uri="{FF2B5EF4-FFF2-40B4-BE49-F238E27FC236}">
                <a16:creationId xmlns:a16="http://schemas.microsoft.com/office/drawing/2014/main" id="{0E8EF380-A655-C462-6FAF-3F7B804A53F9}"/>
              </a:ext>
            </a:extLst>
          </p:cNvPr>
          <p:cNvSpPr>
            <a:spLocks noGrp="1"/>
          </p:cNvSpPr>
          <p:nvPr>
            <p:ph type="sldNum" sz="quarter" idx="10"/>
          </p:nvPr>
        </p:nvSpPr>
        <p:spPr/>
        <p:txBody>
          <a:bodyPr/>
          <a:lstStyle/>
          <a:p>
            <a:fld id="{BD4EA3F3-7F60-4372-AD96-0BFBCD79137E}" type="slidenum">
              <a:rPr lang="en-ZA" smtClean="0"/>
              <a:pPr/>
              <a:t>6</a:t>
            </a:fld>
            <a:endParaRPr lang="en-ZA"/>
          </a:p>
        </p:txBody>
      </p:sp>
      <p:sp>
        <p:nvSpPr>
          <p:cNvPr id="5" name="Date Placeholder 4">
            <a:extLst>
              <a:ext uri="{FF2B5EF4-FFF2-40B4-BE49-F238E27FC236}">
                <a16:creationId xmlns:a16="http://schemas.microsoft.com/office/drawing/2014/main" id="{14C59687-23E0-DED9-F8C0-99FF4636DACC}"/>
              </a:ext>
            </a:extLst>
          </p:cNvPr>
          <p:cNvSpPr>
            <a:spLocks noGrp="1"/>
          </p:cNvSpPr>
          <p:nvPr>
            <p:ph type="dt" idx="11"/>
          </p:nvPr>
        </p:nvSpPr>
        <p:spPr/>
        <p:txBody>
          <a:bodyPr/>
          <a:lstStyle/>
          <a:p>
            <a:fld id="{7503E255-4AEF-4C54-9967-59FBF84C76AC}" type="datetime1">
              <a:rPr lang="en-US" smtClean="0"/>
              <a:pPr/>
              <a:t>8/19/2026</a:t>
            </a:fld>
            <a:endParaRPr lang="en-ZA"/>
          </a:p>
        </p:txBody>
      </p:sp>
      <p:sp>
        <p:nvSpPr>
          <p:cNvPr id="6" name="Footer Placeholder 5">
            <a:extLst>
              <a:ext uri="{FF2B5EF4-FFF2-40B4-BE49-F238E27FC236}">
                <a16:creationId xmlns:a16="http://schemas.microsoft.com/office/drawing/2014/main" id="{D56D91AE-9C6D-E052-F33C-45F88792E5D2}"/>
              </a:ext>
            </a:extLst>
          </p:cNvPr>
          <p:cNvSpPr>
            <a:spLocks noGrp="1"/>
          </p:cNvSpPr>
          <p:nvPr>
            <p:ph type="ftr" sz="quarter" idx="12"/>
          </p:nvPr>
        </p:nvSpPr>
        <p:spPr/>
        <p:txBody>
          <a:bodyPr/>
          <a:lstStyle/>
          <a:p>
            <a:endParaRPr lang="en-ZA"/>
          </a:p>
        </p:txBody>
      </p:sp>
    </p:spTree>
    <p:extLst>
      <p:ext uri="{BB962C8B-B14F-4D97-AF65-F5344CB8AC3E}">
        <p14:creationId xmlns:p14="http://schemas.microsoft.com/office/powerpoint/2010/main" val="2403279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F504C-E328-2E7F-7887-CB3FD3B5F0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945BC6-20B9-82C7-4ADA-0136963A623A}"/>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EB3E27D7-5AEC-FE21-A4EA-C18FC4D1EC3C}"/>
              </a:ext>
            </a:extLst>
          </p:cNvPr>
          <p:cNvSpPr>
            <a:spLocks noGrp="1"/>
          </p:cNvSpPr>
          <p:nvPr>
            <p:ph type="body" idx="1"/>
          </p:nvPr>
        </p:nvSpPr>
        <p:spPr/>
        <p:txBody>
          <a:bodyPr>
            <a:normAutofit/>
          </a:bodyPr>
          <a:lstStyle/>
          <a:p>
            <a:pPr>
              <a:buNone/>
            </a:pPr>
            <a:r>
              <a:rPr lang="en-ZA" dirty="0"/>
              <a:t>One of the important lessons from the GAMA validation is that there are areas of adolescent well-being that remain insufficiently measured.</a:t>
            </a:r>
          </a:p>
          <a:p>
            <a:pPr>
              <a:buNone/>
            </a:pPr>
            <a:r>
              <a:rPr lang="en-ZA" dirty="0"/>
              <a:t>These include aspects of mental health and psychosocial well-being, agency and sexual health, and violence and safety.</a:t>
            </a:r>
          </a:p>
          <a:p>
            <a:pPr>
              <a:buNone/>
            </a:pPr>
            <a:r>
              <a:rPr lang="en-ZA" dirty="0"/>
              <a:t>This is particularly relevant to today's discussion on GBVF.</a:t>
            </a:r>
          </a:p>
          <a:p>
            <a:pPr>
              <a:buNone/>
            </a:pPr>
            <a:r>
              <a:rPr lang="en-ZA" dirty="0"/>
              <a:t>We need to know not only how many adolescents experience violence, but also understand the factors that place them at risk and the protective factors that can prevent violence.</a:t>
            </a:r>
          </a:p>
          <a:p>
            <a:pPr>
              <a:buNone/>
            </a:pPr>
            <a:r>
              <a:rPr lang="en-ZA" dirty="0"/>
              <a:t>We also need better information about adolescent girls' agency, decision-making and ability to seek support.</a:t>
            </a:r>
          </a:p>
          <a:p>
            <a:pPr>
              <a:buNone/>
            </a:pPr>
            <a:r>
              <a:rPr lang="en-ZA" b="1" dirty="0"/>
              <a:t>We are often better at measuring outcomes than the factors that lead to those outcomes.</a:t>
            </a:r>
            <a:endParaRPr lang="en-ZA" dirty="0"/>
          </a:p>
          <a:p>
            <a:pPr>
              <a:buNone/>
            </a:pPr>
            <a:r>
              <a:rPr lang="en-ZA" dirty="0"/>
              <a:t>Strengthening our measurement systems is therefore not simply a data exercise. It is part of prevention.</a:t>
            </a:r>
          </a:p>
          <a:p>
            <a:endParaRPr lang="en-ZA" dirty="0"/>
          </a:p>
        </p:txBody>
      </p:sp>
      <p:sp>
        <p:nvSpPr>
          <p:cNvPr id="4" name="Slide Number Placeholder 3">
            <a:extLst>
              <a:ext uri="{FF2B5EF4-FFF2-40B4-BE49-F238E27FC236}">
                <a16:creationId xmlns:a16="http://schemas.microsoft.com/office/drawing/2014/main" id="{6F32D040-B2C2-D9F6-095A-BB70C97D20B4}"/>
              </a:ext>
            </a:extLst>
          </p:cNvPr>
          <p:cNvSpPr>
            <a:spLocks noGrp="1"/>
          </p:cNvSpPr>
          <p:nvPr>
            <p:ph type="sldNum" sz="quarter" idx="10"/>
          </p:nvPr>
        </p:nvSpPr>
        <p:spPr/>
        <p:txBody>
          <a:bodyPr/>
          <a:lstStyle/>
          <a:p>
            <a:fld id="{BD4EA3F3-7F60-4372-AD96-0BFBCD79137E}" type="slidenum">
              <a:rPr lang="en-ZA" smtClean="0"/>
              <a:pPr/>
              <a:t>7</a:t>
            </a:fld>
            <a:endParaRPr lang="en-ZA"/>
          </a:p>
        </p:txBody>
      </p:sp>
      <p:sp>
        <p:nvSpPr>
          <p:cNvPr id="5" name="Date Placeholder 4">
            <a:extLst>
              <a:ext uri="{FF2B5EF4-FFF2-40B4-BE49-F238E27FC236}">
                <a16:creationId xmlns:a16="http://schemas.microsoft.com/office/drawing/2014/main" id="{8A7BB460-6CF6-D964-D838-6C6D3235A213}"/>
              </a:ext>
            </a:extLst>
          </p:cNvPr>
          <p:cNvSpPr>
            <a:spLocks noGrp="1"/>
          </p:cNvSpPr>
          <p:nvPr>
            <p:ph type="dt" idx="11"/>
          </p:nvPr>
        </p:nvSpPr>
        <p:spPr/>
        <p:txBody>
          <a:bodyPr/>
          <a:lstStyle/>
          <a:p>
            <a:fld id="{7503E255-4AEF-4C54-9967-59FBF84C76AC}" type="datetime1">
              <a:rPr lang="en-US" smtClean="0"/>
              <a:pPr/>
              <a:t>8/19/2026</a:t>
            </a:fld>
            <a:endParaRPr lang="en-ZA"/>
          </a:p>
        </p:txBody>
      </p:sp>
      <p:sp>
        <p:nvSpPr>
          <p:cNvPr id="6" name="Footer Placeholder 5">
            <a:extLst>
              <a:ext uri="{FF2B5EF4-FFF2-40B4-BE49-F238E27FC236}">
                <a16:creationId xmlns:a16="http://schemas.microsoft.com/office/drawing/2014/main" id="{76777E4E-9C68-08F9-7432-13439E01392F}"/>
              </a:ext>
            </a:extLst>
          </p:cNvPr>
          <p:cNvSpPr>
            <a:spLocks noGrp="1"/>
          </p:cNvSpPr>
          <p:nvPr>
            <p:ph type="ftr" sz="quarter" idx="12"/>
          </p:nvPr>
        </p:nvSpPr>
        <p:spPr/>
        <p:txBody>
          <a:bodyPr/>
          <a:lstStyle/>
          <a:p>
            <a:endParaRPr lang="en-ZA"/>
          </a:p>
        </p:txBody>
      </p:sp>
    </p:spTree>
    <p:extLst>
      <p:ext uri="{BB962C8B-B14F-4D97-AF65-F5344CB8AC3E}">
        <p14:creationId xmlns:p14="http://schemas.microsoft.com/office/powerpoint/2010/main" val="615003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196F7-0D39-1B70-739A-9EA337590A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A9AFC3-1961-1F78-F757-355BE2C3757E}"/>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F2EFC2A2-2872-8C79-658D-FB2AD83DBCC0}"/>
              </a:ext>
            </a:extLst>
          </p:cNvP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dirty="0">
                <a:ln>
                  <a:noFill/>
                </a:ln>
                <a:solidFill>
                  <a:prstClr val="black"/>
                </a:solidFill>
                <a:effectLst/>
                <a:uLnTx/>
                <a:uFillTx/>
                <a:latin typeface="Calibri"/>
                <a:ea typeface="+mn-ea"/>
                <a:cs typeface="+mn-cs"/>
              </a:rPr>
              <a:t>When we bring the AIC and GAMA findings together, we have a powerful framework for action.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dirty="0">
                <a:ln>
                  <a:noFill/>
                </a:ln>
                <a:solidFill>
                  <a:prstClr val="black"/>
                </a:solidFill>
                <a:effectLst/>
                <a:uLnTx/>
                <a:uFillTx/>
                <a:latin typeface="Calibri"/>
                <a:ea typeface="+mn-ea"/>
                <a:cs typeface="+mn-cs"/>
              </a:rPr>
              <a:t>The </a:t>
            </a:r>
            <a:r>
              <a:rPr kumimoji="0" lang="en-ZA" sz="1200" b="1" i="0" u="none" strike="noStrike" kern="1200" cap="none" spc="0" normalizeH="0" baseline="0" noProof="0" dirty="0">
                <a:ln>
                  <a:noFill/>
                </a:ln>
                <a:solidFill>
                  <a:prstClr val="black"/>
                </a:solidFill>
                <a:effectLst/>
                <a:uLnTx/>
                <a:uFillTx/>
                <a:latin typeface="Calibri"/>
                <a:ea typeface="+mn-ea"/>
                <a:cs typeface="+mn-cs"/>
              </a:rPr>
              <a:t>AIC tells us where and why we need to invest.</a:t>
            </a:r>
            <a:endParaRPr kumimoji="0" lang="en-ZA"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1" i="0" u="none" strike="noStrike" kern="1200" cap="none" spc="0" normalizeH="0" baseline="0" noProof="0" dirty="0">
                <a:ln>
                  <a:noFill/>
                </a:ln>
                <a:solidFill>
                  <a:prstClr val="black"/>
                </a:solidFill>
                <a:effectLst/>
                <a:uLnTx/>
                <a:uFillTx/>
                <a:latin typeface="Calibri"/>
                <a:ea typeface="+mn-ea"/>
                <a:cs typeface="+mn-cs"/>
              </a:rPr>
              <a:t>GAMA helps us understand what we need to measure and where our information gaps are.</a:t>
            </a:r>
            <a:endParaRPr kumimoji="0" lang="en-ZA"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dirty="0">
                <a:ln>
                  <a:noFill/>
                </a:ln>
                <a:solidFill>
                  <a:prstClr val="black"/>
                </a:solidFill>
                <a:effectLst/>
                <a:uLnTx/>
                <a:uFillTx/>
                <a:latin typeface="Calibri"/>
                <a:ea typeface="+mn-ea"/>
                <a:cs typeface="+mn-cs"/>
              </a:rPr>
              <a:t>We then need to translate this evidence into implementation through our programmes and partnerships.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dirty="0">
                <a:ln>
                  <a:noFill/>
                </a:ln>
                <a:solidFill>
                  <a:prstClr val="black"/>
                </a:solidFill>
                <a:effectLst/>
                <a:uLnTx/>
                <a:uFillTx/>
                <a:latin typeface="Calibri"/>
                <a:ea typeface="+mn-ea"/>
                <a:cs typeface="+mn-cs"/>
              </a:rPr>
              <a:t>Finally, we need monitoring and accountability mechanisms that allow us to ask: </a:t>
            </a:r>
            <a:r>
              <a:rPr kumimoji="0" lang="en-ZA" sz="1200" b="1" i="0" u="none" strike="noStrike" kern="1200" cap="none" spc="0" normalizeH="0" baseline="0" noProof="0" dirty="0">
                <a:ln>
                  <a:noFill/>
                </a:ln>
                <a:solidFill>
                  <a:prstClr val="black"/>
                </a:solidFill>
                <a:effectLst/>
                <a:uLnTx/>
                <a:uFillTx/>
                <a:latin typeface="Calibri"/>
                <a:ea typeface="+mn-ea"/>
                <a:cs typeface="+mn-cs"/>
              </a:rPr>
              <a:t>Are our interventions making a difference?</a:t>
            </a:r>
            <a:endParaRPr kumimoji="0" lang="en-ZA"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dirty="0">
                <a:ln>
                  <a:noFill/>
                </a:ln>
                <a:solidFill>
                  <a:prstClr val="black"/>
                </a:solidFill>
                <a:effectLst/>
                <a:uLnTx/>
                <a:uFillTx/>
                <a:latin typeface="Calibri"/>
                <a:ea typeface="+mn-ea"/>
                <a:cs typeface="+mn-cs"/>
              </a:rPr>
              <a:t>This creates a cycle: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1" i="0" u="none" strike="noStrike" kern="1200" cap="none" spc="0" normalizeH="0" baseline="0" noProof="0" dirty="0">
                <a:ln>
                  <a:noFill/>
                </a:ln>
                <a:solidFill>
                  <a:prstClr val="black"/>
                </a:solidFill>
                <a:effectLst/>
                <a:uLnTx/>
                <a:uFillTx/>
                <a:latin typeface="Calibri"/>
                <a:ea typeface="+mn-ea"/>
                <a:cs typeface="+mn-cs"/>
              </a:rPr>
              <a:t>Evidence informs investment. Investment enables action. Measurement tells us whether the action is working. And the findings should then inform our next investment and our next action.</a:t>
            </a:r>
            <a:endParaRPr kumimoji="0" lang="en-ZA"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dirty="0">
                <a:ln>
                  <a:noFill/>
                </a:ln>
                <a:solidFill>
                  <a:prstClr val="black"/>
                </a:solidFill>
                <a:effectLst/>
                <a:uLnTx/>
                <a:uFillTx/>
                <a:latin typeface="Calibri"/>
                <a:ea typeface="+mn-ea"/>
                <a:cs typeface="+mn-cs"/>
              </a:rPr>
              <a:t>This is how we move from evidence to impact.</a:t>
            </a:r>
          </a:p>
          <a:p>
            <a:endParaRPr lang="en-ZA" dirty="0"/>
          </a:p>
        </p:txBody>
      </p:sp>
      <p:sp>
        <p:nvSpPr>
          <p:cNvPr id="4" name="Slide Number Placeholder 3">
            <a:extLst>
              <a:ext uri="{FF2B5EF4-FFF2-40B4-BE49-F238E27FC236}">
                <a16:creationId xmlns:a16="http://schemas.microsoft.com/office/drawing/2014/main" id="{F1244CA8-6D0F-53F3-622A-4061DB66793B}"/>
              </a:ext>
            </a:extLst>
          </p:cNvPr>
          <p:cNvSpPr>
            <a:spLocks noGrp="1"/>
          </p:cNvSpPr>
          <p:nvPr>
            <p:ph type="sldNum" sz="quarter" idx="10"/>
          </p:nvPr>
        </p:nvSpPr>
        <p:spPr/>
        <p:txBody>
          <a:bodyPr/>
          <a:lstStyle/>
          <a:p>
            <a:fld id="{BD4EA3F3-7F60-4372-AD96-0BFBCD79137E}" type="slidenum">
              <a:rPr lang="en-ZA" smtClean="0"/>
              <a:pPr/>
              <a:t>8</a:t>
            </a:fld>
            <a:endParaRPr lang="en-ZA"/>
          </a:p>
        </p:txBody>
      </p:sp>
      <p:sp>
        <p:nvSpPr>
          <p:cNvPr id="5" name="Date Placeholder 4">
            <a:extLst>
              <a:ext uri="{FF2B5EF4-FFF2-40B4-BE49-F238E27FC236}">
                <a16:creationId xmlns:a16="http://schemas.microsoft.com/office/drawing/2014/main" id="{494D77EB-4343-49DB-6CC9-3204D448A2AE}"/>
              </a:ext>
            </a:extLst>
          </p:cNvPr>
          <p:cNvSpPr>
            <a:spLocks noGrp="1"/>
          </p:cNvSpPr>
          <p:nvPr>
            <p:ph type="dt" idx="11"/>
          </p:nvPr>
        </p:nvSpPr>
        <p:spPr/>
        <p:txBody>
          <a:bodyPr/>
          <a:lstStyle/>
          <a:p>
            <a:fld id="{7503E255-4AEF-4C54-9967-59FBF84C76AC}" type="datetime1">
              <a:rPr lang="en-US" smtClean="0"/>
              <a:pPr/>
              <a:t>8/19/2026</a:t>
            </a:fld>
            <a:endParaRPr lang="en-ZA"/>
          </a:p>
        </p:txBody>
      </p:sp>
      <p:sp>
        <p:nvSpPr>
          <p:cNvPr id="6" name="Footer Placeholder 5">
            <a:extLst>
              <a:ext uri="{FF2B5EF4-FFF2-40B4-BE49-F238E27FC236}">
                <a16:creationId xmlns:a16="http://schemas.microsoft.com/office/drawing/2014/main" id="{BF08B172-E7AD-BB11-6161-9ADDE725B7F9}"/>
              </a:ext>
            </a:extLst>
          </p:cNvPr>
          <p:cNvSpPr>
            <a:spLocks noGrp="1"/>
          </p:cNvSpPr>
          <p:nvPr>
            <p:ph type="ftr" sz="quarter" idx="12"/>
          </p:nvPr>
        </p:nvSpPr>
        <p:spPr/>
        <p:txBody>
          <a:bodyPr/>
          <a:lstStyle/>
          <a:p>
            <a:endParaRPr lang="en-ZA"/>
          </a:p>
        </p:txBody>
      </p:sp>
    </p:spTree>
    <p:extLst>
      <p:ext uri="{BB962C8B-B14F-4D97-AF65-F5344CB8AC3E}">
        <p14:creationId xmlns:p14="http://schemas.microsoft.com/office/powerpoint/2010/main" val="768443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3BEAA-B918-2BEF-0C98-8D06EF22BA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DB0C46-0A2E-095B-B62D-5FA5C1AEE47A}"/>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06EF6E91-D8C6-EFFE-49AA-F48AD3163053}"/>
              </a:ext>
            </a:extLst>
          </p:cNvPr>
          <p:cNvSpPr>
            <a:spLocks noGrp="1"/>
          </p:cNvSpPr>
          <p:nvPr>
            <p:ph type="body" idx="1"/>
          </p:nvPr>
        </p:nvSpPr>
        <p:spPr/>
        <p:txBody>
          <a:bodyPr>
            <a:normAutofit/>
          </a:bodyPr>
          <a:lstStyle/>
          <a:p>
            <a:pPr>
              <a:buNone/>
            </a:pPr>
            <a:r>
              <a:rPr lang="en-ZA" dirty="0"/>
              <a:t>The evidence gives us a clear call to action.</a:t>
            </a:r>
          </a:p>
          <a:p>
            <a:pPr>
              <a:buNone/>
            </a:pPr>
            <a:r>
              <a:rPr lang="en-ZA" b="1" dirty="0"/>
              <a:t>First, we must invest</a:t>
            </a:r>
            <a:r>
              <a:rPr lang="en-ZA" dirty="0"/>
              <a:t> in interventions that have the greatest potential to improve the lives of adolescent girls.</a:t>
            </a:r>
          </a:p>
          <a:p>
            <a:pPr>
              <a:buNone/>
            </a:pPr>
            <a:r>
              <a:rPr lang="en-ZA" b="1" dirty="0"/>
              <a:t>Second, we must measure</a:t>
            </a:r>
            <a:r>
              <a:rPr lang="en-ZA" dirty="0"/>
              <a:t>—and strengthen the quality, availability and use of age- and sex-disaggregated data.</a:t>
            </a:r>
          </a:p>
          <a:p>
            <a:pPr>
              <a:buNone/>
            </a:pPr>
            <a:r>
              <a:rPr lang="en-ZA" b="1" dirty="0"/>
              <a:t>Third, we must integrate</a:t>
            </a:r>
            <a:r>
              <a:rPr lang="en-ZA" dirty="0"/>
              <a:t> our efforts across health, education, social development, justice and other sectors.</a:t>
            </a:r>
          </a:p>
          <a:p>
            <a:pPr>
              <a:buNone/>
            </a:pPr>
            <a:r>
              <a:rPr lang="en-ZA" b="1" dirty="0"/>
              <a:t>Fourth, we must strengthen prevention</a:t>
            </a:r>
            <a:r>
              <a:rPr lang="en-ZA" dirty="0"/>
              <a:t>, including identifying vulnerabilities earlier and addressing the factors that place girls at risk.</a:t>
            </a:r>
          </a:p>
          <a:p>
            <a:pPr>
              <a:buNone/>
            </a:pPr>
            <a:r>
              <a:rPr lang="en-ZA" dirty="0"/>
              <a:t>And finally, </a:t>
            </a:r>
            <a:r>
              <a:rPr lang="en-ZA" b="1" dirty="0"/>
              <a:t>we must act together</a:t>
            </a:r>
            <a:r>
              <a:rPr lang="en-ZA" dirty="0"/>
              <a:t>.</a:t>
            </a:r>
          </a:p>
          <a:p>
            <a:pPr>
              <a:buNone/>
            </a:pPr>
            <a:r>
              <a:rPr lang="en-ZA" dirty="0"/>
              <a:t>This is where the Letsema approach becomes important.</a:t>
            </a:r>
          </a:p>
          <a:p>
            <a:pPr>
              <a:buNone/>
            </a:pPr>
            <a:r>
              <a:rPr lang="en-ZA" dirty="0"/>
              <a:t>No department, institution or organisation can end GBVF on its own. We need collective responsibility, shared accountability and coordinated action.</a:t>
            </a:r>
          </a:p>
          <a:p>
            <a:endParaRPr lang="en-ZA" dirty="0"/>
          </a:p>
        </p:txBody>
      </p:sp>
      <p:sp>
        <p:nvSpPr>
          <p:cNvPr id="4" name="Slide Number Placeholder 3">
            <a:extLst>
              <a:ext uri="{FF2B5EF4-FFF2-40B4-BE49-F238E27FC236}">
                <a16:creationId xmlns:a16="http://schemas.microsoft.com/office/drawing/2014/main" id="{B3BE3304-EBBC-389C-19FB-5E6FEA83CF52}"/>
              </a:ext>
            </a:extLst>
          </p:cNvPr>
          <p:cNvSpPr>
            <a:spLocks noGrp="1"/>
          </p:cNvSpPr>
          <p:nvPr>
            <p:ph type="sldNum" sz="quarter" idx="10"/>
          </p:nvPr>
        </p:nvSpPr>
        <p:spPr/>
        <p:txBody>
          <a:bodyPr/>
          <a:lstStyle/>
          <a:p>
            <a:fld id="{BD4EA3F3-7F60-4372-AD96-0BFBCD79137E}" type="slidenum">
              <a:rPr lang="en-ZA" smtClean="0"/>
              <a:pPr/>
              <a:t>9</a:t>
            </a:fld>
            <a:endParaRPr lang="en-ZA"/>
          </a:p>
        </p:txBody>
      </p:sp>
      <p:sp>
        <p:nvSpPr>
          <p:cNvPr id="5" name="Date Placeholder 4">
            <a:extLst>
              <a:ext uri="{FF2B5EF4-FFF2-40B4-BE49-F238E27FC236}">
                <a16:creationId xmlns:a16="http://schemas.microsoft.com/office/drawing/2014/main" id="{332CCBFA-0CFC-B7D3-3DAF-EF7A32CFC7CF}"/>
              </a:ext>
            </a:extLst>
          </p:cNvPr>
          <p:cNvSpPr>
            <a:spLocks noGrp="1"/>
          </p:cNvSpPr>
          <p:nvPr>
            <p:ph type="dt" idx="11"/>
          </p:nvPr>
        </p:nvSpPr>
        <p:spPr/>
        <p:txBody>
          <a:bodyPr/>
          <a:lstStyle/>
          <a:p>
            <a:fld id="{7503E255-4AEF-4C54-9967-59FBF84C76AC}" type="datetime1">
              <a:rPr lang="en-US" smtClean="0"/>
              <a:pPr/>
              <a:t>8/19/2026</a:t>
            </a:fld>
            <a:endParaRPr lang="en-ZA"/>
          </a:p>
        </p:txBody>
      </p:sp>
      <p:sp>
        <p:nvSpPr>
          <p:cNvPr id="6" name="Footer Placeholder 5">
            <a:extLst>
              <a:ext uri="{FF2B5EF4-FFF2-40B4-BE49-F238E27FC236}">
                <a16:creationId xmlns:a16="http://schemas.microsoft.com/office/drawing/2014/main" id="{44B1370B-1119-4460-1A2D-F5C5E4E26DA1}"/>
              </a:ext>
            </a:extLst>
          </p:cNvPr>
          <p:cNvSpPr>
            <a:spLocks noGrp="1"/>
          </p:cNvSpPr>
          <p:nvPr>
            <p:ph type="ftr" sz="quarter" idx="12"/>
          </p:nvPr>
        </p:nvSpPr>
        <p:spPr/>
        <p:txBody>
          <a:bodyPr/>
          <a:lstStyle/>
          <a:p>
            <a:endParaRPr lang="en-ZA"/>
          </a:p>
        </p:txBody>
      </p:sp>
    </p:spTree>
    <p:extLst>
      <p:ext uri="{BB962C8B-B14F-4D97-AF65-F5344CB8AC3E}">
        <p14:creationId xmlns:p14="http://schemas.microsoft.com/office/powerpoint/2010/main" val="14765056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0"/>
            <a:ext cx="9144000" cy="1143000"/>
          </a:xfrm>
          <a:prstGeom prst="rect">
            <a:avLst/>
          </a:prstGeom>
          <a:solidFill>
            <a:srgbClr val="005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11"/>
          <p:cNvPicPr>
            <a:picLocks noChangeAspect="1" noChangeArrowheads="1"/>
          </p:cNvPicPr>
          <p:nvPr userDrawn="1"/>
        </p:nvPicPr>
        <p:blipFill>
          <a:blip r:embed="rId2" cstate="print"/>
          <a:srcRect r="26000"/>
          <a:stretch>
            <a:fillRect/>
          </a:stretch>
        </p:blipFill>
        <p:spPr bwMode="auto">
          <a:xfrm>
            <a:off x="228600" y="1219200"/>
            <a:ext cx="1524000" cy="1372973"/>
          </a:xfrm>
          <a:prstGeom prst="rect">
            <a:avLst/>
          </a:prstGeom>
          <a:noFill/>
          <a:ln w="9525">
            <a:noFill/>
            <a:miter lim="800000"/>
            <a:headEnd/>
            <a:tailEnd/>
          </a:ln>
          <a:effectLst/>
        </p:spPr>
      </p:pic>
      <p:pic>
        <p:nvPicPr>
          <p:cNvPr id="9" name="Picture 7"/>
          <p:cNvPicPr>
            <a:picLocks noChangeAspect="1" noChangeArrowheads="1"/>
          </p:cNvPicPr>
          <p:nvPr userDrawn="1"/>
        </p:nvPicPr>
        <p:blipFill>
          <a:blip r:embed="rId3" cstate="print"/>
          <a:srcRect l="5799" r="18813"/>
          <a:stretch>
            <a:fillRect/>
          </a:stretch>
        </p:blipFill>
        <p:spPr bwMode="auto">
          <a:xfrm flipH="1">
            <a:off x="228600" y="2743200"/>
            <a:ext cx="1524000" cy="1333891"/>
          </a:xfrm>
          <a:prstGeom prst="rect">
            <a:avLst/>
          </a:prstGeom>
          <a:noFill/>
          <a:ln w="9525">
            <a:noFill/>
            <a:miter lim="800000"/>
            <a:headEnd/>
            <a:tailEnd/>
          </a:ln>
          <a:effectLst/>
        </p:spPr>
      </p:pic>
      <p:pic>
        <p:nvPicPr>
          <p:cNvPr id="10" name="Picture 9"/>
          <p:cNvPicPr>
            <a:picLocks noChangeAspect="1" noChangeArrowheads="1"/>
          </p:cNvPicPr>
          <p:nvPr userDrawn="1"/>
        </p:nvPicPr>
        <p:blipFill>
          <a:blip r:embed="rId4" cstate="print"/>
          <a:srcRect l="11563" r="32932" b="27168"/>
          <a:stretch>
            <a:fillRect/>
          </a:stretch>
        </p:blipFill>
        <p:spPr bwMode="auto">
          <a:xfrm>
            <a:off x="228600" y="4267200"/>
            <a:ext cx="1567543" cy="1371600"/>
          </a:xfrm>
          <a:prstGeom prst="rect">
            <a:avLst/>
          </a:prstGeom>
          <a:noFill/>
          <a:ln w="9525">
            <a:noFill/>
            <a:miter lim="800000"/>
            <a:headEnd/>
            <a:tailEnd/>
          </a:ln>
          <a:effectLst/>
        </p:spPr>
      </p:pic>
      <p:cxnSp>
        <p:nvCxnSpPr>
          <p:cNvPr id="12" name="Straight Connector 11"/>
          <p:cNvCxnSpPr/>
          <p:nvPr userDrawn="1"/>
        </p:nvCxnSpPr>
        <p:spPr>
          <a:xfrm>
            <a:off x="2514600" y="2667000"/>
            <a:ext cx="6400800" cy="1588"/>
          </a:xfrm>
          <a:prstGeom prst="line">
            <a:avLst/>
          </a:prstGeom>
          <a:ln>
            <a:solidFill>
              <a:srgbClr val="005D28"/>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2514600" y="4191000"/>
            <a:ext cx="6400800" cy="1588"/>
          </a:xfrm>
          <a:prstGeom prst="line">
            <a:avLst/>
          </a:prstGeom>
          <a:ln>
            <a:solidFill>
              <a:srgbClr val="005D28"/>
            </a:solidFill>
          </a:ln>
        </p:spPr>
        <p:style>
          <a:lnRef idx="1">
            <a:schemeClr val="accent1"/>
          </a:lnRef>
          <a:fillRef idx="0">
            <a:schemeClr val="accent1"/>
          </a:fillRef>
          <a:effectRef idx="0">
            <a:schemeClr val="accent1"/>
          </a:effectRef>
          <a:fontRef idx="minor">
            <a:schemeClr val="tx1"/>
          </a:fontRef>
        </p:style>
      </p:cxnSp>
      <p:pic>
        <p:nvPicPr>
          <p:cNvPr id="16" name="Picture 15" descr="NDOH Logo.jpg"/>
          <p:cNvPicPr>
            <a:picLocks noChangeAspect="1"/>
          </p:cNvPicPr>
          <p:nvPr userDrawn="1"/>
        </p:nvPicPr>
        <p:blipFill>
          <a:blip r:embed="rId5" cstate="print"/>
          <a:stretch>
            <a:fillRect/>
          </a:stretch>
        </p:blipFill>
        <p:spPr>
          <a:xfrm>
            <a:off x="152400" y="5867400"/>
            <a:ext cx="2286000" cy="824484"/>
          </a:xfrm>
          <a:prstGeom prst="rect">
            <a:avLst/>
          </a:prstGeom>
        </p:spPr>
      </p:pic>
      <p:cxnSp>
        <p:nvCxnSpPr>
          <p:cNvPr id="17" name="Straight Connector 16"/>
          <p:cNvCxnSpPr/>
          <p:nvPr userDrawn="1"/>
        </p:nvCxnSpPr>
        <p:spPr>
          <a:xfrm>
            <a:off x="0" y="5791200"/>
            <a:ext cx="91440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3" name="Picture 12" descr="Logo - NDP - Full colour.jpg"/>
          <p:cNvPicPr>
            <a:picLocks noChangeAspect="1"/>
          </p:cNvPicPr>
          <p:nvPr userDrawn="1"/>
        </p:nvPicPr>
        <p:blipFill>
          <a:blip r:embed="rId6" cstate="print"/>
          <a:stretch>
            <a:fillRect/>
          </a:stretch>
        </p:blipFill>
        <p:spPr>
          <a:xfrm>
            <a:off x="8187189" y="5845955"/>
            <a:ext cx="936104" cy="93610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7" name="Straight Connector 6"/>
          <p:cNvCxnSpPr/>
          <p:nvPr userDrawn="1"/>
        </p:nvCxnSpPr>
        <p:spPr>
          <a:xfrm>
            <a:off x="0" y="5791200"/>
            <a:ext cx="91440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Logo - NDP - Full colour.jpg"/>
          <p:cNvPicPr>
            <a:picLocks noChangeAspect="1"/>
          </p:cNvPicPr>
          <p:nvPr userDrawn="1"/>
        </p:nvPicPr>
        <p:blipFill>
          <a:blip r:embed="rId2" cstate="print"/>
          <a:stretch>
            <a:fillRect/>
          </a:stretch>
        </p:blipFill>
        <p:spPr>
          <a:xfrm>
            <a:off x="8159175" y="5841533"/>
            <a:ext cx="967078" cy="967078"/>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79DE21-5DAA-4204-B423-28510684095B}" type="slidenum">
              <a:rPr lang="en-ZA" smtClean="0"/>
              <a:pPr/>
              <a:t>‹#›</a:t>
            </a:fld>
            <a:endParaRPr lang="en-ZA" dirty="0"/>
          </a:p>
        </p:txBody>
      </p:sp>
    </p:spTree>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9144000" cy="1066800"/>
          </a:xfrm>
          <a:prstGeom prst="rect">
            <a:avLst/>
          </a:prstGeom>
          <a:solidFill>
            <a:srgbClr val="005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NDOH Logo.jpg"/>
          <p:cNvPicPr>
            <a:picLocks noChangeAspect="1"/>
          </p:cNvPicPr>
          <p:nvPr userDrawn="1"/>
        </p:nvPicPr>
        <p:blipFill>
          <a:blip r:embed="rId3" cstate="print"/>
          <a:stretch>
            <a:fillRect/>
          </a:stretch>
        </p:blipFill>
        <p:spPr>
          <a:xfrm>
            <a:off x="152400" y="5867400"/>
            <a:ext cx="2286000" cy="824484"/>
          </a:xfrm>
          <a:prstGeom prst="rect">
            <a:avLst/>
          </a:prstGeom>
        </p:spPr>
      </p:pic>
      <p:pic>
        <p:nvPicPr>
          <p:cNvPr id="9" name="Picture 11"/>
          <p:cNvPicPr>
            <a:picLocks noChangeAspect="1" noChangeArrowheads="1"/>
          </p:cNvPicPr>
          <p:nvPr userDrawn="1"/>
        </p:nvPicPr>
        <p:blipFill>
          <a:blip r:embed="rId4" cstate="print"/>
          <a:srcRect r="26000"/>
          <a:stretch>
            <a:fillRect/>
          </a:stretch>
        </p:blipFill>
        <p:spPr bwMode="auto">
          <a:xfrm>
            <a:off x="7341870" y="1"/>
            <a:ext cx="1184147" cy="1066799"/>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53" r:id="rId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62064" y="1712146"/>
            <a:ext cx="6774432" cy="1015663"/>
          </a:xfrm>
          <a:prstGeom prst="rect">
            <a:avLst/>
          </a:prstGeom>
          <a:noFill/>
        </p:spPr>
        <p:txBody>
          <a:bodyPr wrap="square" rtlCol="0">
            <a:spAutoFit/>
          </a:bodyPr>
          <a:lstStyle/>
          <a:p>
            <a:r>
              <a:rPr lang="en-US" sz="2000" dirty="0">
                <a:latin typeface="Arial" pitchFamily="34" charset="0"/>
                <a:cs typeface="Arial" pitchFamily="34" charset="0"/>
              </a:rPr>
              <a:t>From Evidence to Action: Strengthening South Africa's Response to Adolescent Girls through the Adolescent Investment Case and GAMA Findings</a:t>
            </a:r>
          </a:p>
        </p:txBody>
      </p:sp>
      <p:sp>
        <p:nvSpPr>
          <p:cNvPr id="7" name="Rectangle 2"/>
          <p:cNvSpPr txBox="1">
            <a:spLocks noChangeArrowheads="1"/>
          </p:cNvSpPr>
          <p:nvPr/>
        </p:nvSpPr>
        <p:spPr>
          <a:xfrm>
            <a:off x="0" y="0"/>
            <a:ext cx="9036496" cy="1196752"/>
          </a:xfrm>
          <a:prstGeom prst="rect">
            <a:avLst/>
          </a:prstGeom>
        </p:spPr>
        <p:txBody>
          <a:bodyPr tIns="45720" rIns="91440" bIns="45720" anchor="b">
            <a:normAutofit/>
          </a:bodyPr>
          <a:lstStyle/>
          <a:p>
            <a:pPr marL="0" marR="0" lvl="0" indent="0" algn="l"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800" b="1" i="0" u="none" strike="noStrike" kern="1200" cap="none" spc="0" normalizeH="0" baseline="0" noProof="0" dirty="0">
                <a:ln>
                  <a:noFill/>
                </a:ln>
                <a:solidFill>
                  <a:schemeClr val="bg1"/>
                </a:solidFill>
                <a:effectLst/>
                <a:uLnTx/>
                <a:uFillTx/>
                <a:latin typeface="Arial" pitchFamily="34" charset="0"/>
                <a:ea typeface="+mj-ea"/>
                <a:cs typeface="Arial" pitchFamily="34" charset="0"/>
              </a:rPr>
              <a:t>A COLLECTIVE CALL TO PREVENT GBV AMONG ADOLESCENTS.</a:t>
            </a:r>
            <a:endParaRPr kumimoji="0" lang="en-GB" sz="2800" b="1" i="0" u="none" strike="noStrike" kern="1200" cap="none" spc="0" normalizeH="0" baseline="0" noProof="0" dirty="0">
              <a:ln>
                <a:noFill/>
              </a:ln>
              <a:solidFill>
                <a:schemeClr val="bg1"/>
              </a:solidFill>
              <a:effectLst/>
              <a:uLnTx/>
              <a:uFillTx/>
              <a:latin typeface="Arial" pitchFamily="34" charset="0"/>
              <a:ea typeface="+mj-ea"/>
              <a:cs typeface="Arial" pitchFamily="34" charset="0"/>
            </a:endParaRPr>
          </a:p>
        </p:txBody>
      </p:sp>
      <p:sp>
        <p:nvSpPr>
          <p:cNvPr id="8" name="Title 7"/>
          <p:cNvSpPr>
            <a:spLocks noGrp="1"/>
          </p:cNvSpPr>
          <p:nvPr>
            <p:ph type="title" idx="4294967295"/>
          </p:nvPr>
        </p:nvSpPr>
        <p:spPr>
          <a:xfrm>
            <a:off x="4427984" y="6093296"/>
            <a:ext cx="4211960" cy="504056"/>
          </a:xfrm>
          <a:prstGeom prst="rect">
            <a:avLst/>
          </a:prstGeom>
        </p:spPr>
        <p:txBody>
          <a:bodyPr/>
          <a:lstStyle/>
          <a:p>
            <a:pPr algn="r"/>
            <a:fld id="{CBC46984-3EBE-41C3-89AC-B4134D0B3EC1}" type="slidenum">
              <a:rPr lang="en-ZA" sz="1200" smtClean="0">
                <a:latin typeface="Arial" pitchFamily="34" charset="0"/>
                <a:cs typeface="Arial" pitchFamily="34" charset="0"/>
              </a:rPr>
              <a:pPr algn="r"/>
              <a:t>1</a:t>
            </a:fld>
            <a:r>
              <a:rPr lang="en-ZA" sz="1200" dirty="0">
                <a:latin typeface="Arial" pitchFamily="34" charset="0"/>
                <a:cs typeface="Arial" pitchFamily="34" charset="0"/>
              </a:rPr>
              <a:t> </a:t>
            </a:r>
          </a:p>
        </p:txBody>
      </p:sp>
      <p:sp>
        <p:nvSpPr>
          <p:cNvPr id="9" name="TextBox 8"/>
          <p:cNvSpPr txBox="1"/>
          <p:nvPr/>
        </p:nvSpPr>
        <p:spPr>
          <a:xfrm>
            <a:off x="2500298" y="3243204"/>
            <a:ext cx="5791200" cy="1015663"/>
          </a:xfrm>
          <a:prstGeom prst="rect">
            <a:avLst/>
          </a:prstGeom>
          <a:noFill/>
        </p:spPr>
        <p:txBody>
          <a:bodyPr wrap="square" rtlCol="0">
            <a:spAutoFit/>
          </a:bodyPr>
          <a:lstStyle/>
          <a:p>
            <a:r>
              <a:rPr lang="en-US" sz="2000" dirty="0">
                <a:latin typeface="Arial" pitchFamily="34" charset="0"/>
                <a:cs typeface="Arial" pitchFamily="34" charset="0"/>
              </a:rPr>
              <a:t>Ms Hlamalani Queen Nenzhelele</a:t>
            </a:r>
          </a:p>
          <a:p>
            <a:endParaRPr lang="en-US" sz="2000" dirty="0">
              <a:latin typeface="Arial" pitchFamily="34" charset="0"/>
              <a:cs typeface="Arial" pitchFamily="34" charset="0"/>
            </a:endParaRPr>
          </a:p>
          <a:p>
            <a:r>
              <a:rPr lang="en-US" sz="2000" dirty="0">
                <a:latin typeface="Arial" pitchFamily="34" charset="0"/>
                <a:cs typeface="Arial" pitchFamily="34" charset="0"/>
              </a:rPr>
              <a:t>Assistant Director: Adolescent and Youth Health</a:t>
            </a:r>
          </a:p>
        </p:txBody>
      </p:sp>
      <p:sp>
        <p:nvSpPr>
          <p:cNvPr id="10" name="TextBox 9"/>
          <p:cNvSpPr txBox="1"/>
          <p:nvPr/>
        </p:nvSpPr>
        <p:spPr>
          <a:xfrm>
            <a:off x="2500298" y="4814840"/>
            <a:ext cx="5791200" cy="400110"/>
          </a:xfrm>
          <a:prstGeom prst="rect">
            <a:avLst/>
          </a:prstGeom>
          <a:noFill/>
        </p:spPr>
        <p:txBody>
          <a:bodyPr wrap="square" rtlCol="0">
            <a:spAutoFit/>
          </a:bodyPr>
          <a:lstStyle/>
          <a:p>
            <a:r>
              <a:rPr lang="en-US" sz="2000" dirty="0">
                <a:latin typeface="Arial" pitchFamily="34" charset="0"/>
                <a:cs typeface="Arial" pitchFamily="34" charset="0"/>
              </a:rPr>
              <a:t>26 August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D32C9-31F5-CD97-44BA-2A6006F8AFCE}"/>
            </a:ext>
          </a:extLst>
        </p:cNvPr>
        <p:cNvGrpSpPr/>
        <p:nvPr/>
      </p:nvGrpSpPr>
      <p:grpSpPr>
        <a:xfrm>
          <a:off x="0" y="0"/>
          <a:ext cx="0" cy="0"/>
          <a:chOff x="0" y="0"/>
          <a:chExt cx="0" cy="0"/>
        </a:xfrm>
      </p:grpSpPr>
      <p:sp>
        <p:nvSpPr>
          <p:cNvPr id="4" name="Slide Number Placeholder 19">
            <a:extLst>
              <a:ext uri="{FF2B5EF4-FFF2-40B4-BE49-F238E27FC236}">
                <a16:creationId xmlns:a16="http://schemas.microsoft.com/office/drawing/2014/main" id="{DE9DDD28-1644-BBBC-499C-A43FB8E55074}"/>
              </a:ext>
            </a:extLst>
          </p:cNvPr>
          <p:cNvSpPr txBox="1">
            <a:spLocks/>
          </p:cNvSpPr>
          <p:nvPr/>
        </p:nvSpPr>
        <p:spPr>
          <a:xfrm>
            <a:off x="6553200" y="6356350"/>
            <a:ext cx="21336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7" name="Rectangle 6">
            <a:extLst>
              <a:ext uri="{FF2B5EF4-FFF2-40B4-BE49-F238E27FC236}">
                <a16:creationId xmlns:a16="http://schemas.microsoft.com/office/drawing/2014/main" id="{1C70E657-1576-09A1-05F2-6E3A385A4A3E}"/>
              </a:ext>
            </a:extLst>
          </p:cNvPr>
          <p:cNvSpPr/>
          <p:nvPr/>
        </p:nvSpPr>
        <p:spPr>
          <a:xfrm>
            <a:off x="3000364" y="5786454"/>
            <a:ext cx="1571636" cy="1071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Title 7">
            <a:extLst>
              <a:ext uri="{FF2B5EF4-FFF2-40B4-BE49-F238E27FC236}">
                <a16:creationId xmlns:a16="http://schemas.microsoft.com/office/drawing/2014/main" id="{13EB4B5B-D4ED-AF55-0147-0F74C9D8A21D}"/>
              </a:ext>
            </a:extLst>
          </p:cNvPr>
          <p:cNvSpPr>
            <a:spLocks noGrp="1"/>
          </p:cNvSpPr>
          <p:nvPr>
            <p:ph type="title" idx="4294967295"/>
          </p:nvPr>
        </p:nvSpPr>
        <p:spPr>
          <a:xfrm>
            <a:off x="914400" y="5715000"/>
            <a:ext cx="7834064" cy="1143000"/>
          </a:xfrm>
          <a:prstGeom prst="rect">
            <a:avLst/>
          </a:prstGeom>
        </p:spPr>
        <p:txBody>
          <a:bodyPr/>
          <a:lstStyle/>
          <a:p>
            <a:pPr algn="r"/>
            <a:fld id="{034BC01B-5C8B-4466-B861-7223A51BC0CB}" type="slidenum">
              <a:rPr lang="en-ZA" sz="1200" smtClean="0">
                <a:latin typeface="Arial" pitchFamily="34" charset="0"/>
                <a:cs typeface="Arial" pitchFamily="34" charset="0"/>
              </a:rPr>
              <a:pPr algn="r"/>
              <a:t>10</a:t>
            </a:fld>
            <a:r>
              <a:rPr lang="en-ZA" dirty="0"/>
              <a:t> </a:t>
            </a:r>
          </a:p>
        </p:txBody>
      </p:sp>
      <p:sp>
        <p:nvSpPr>
          <p:cNvPr id="9" name="Rectangle 2">
            <a:extLst>
              <a:ext uri="{FF2B5EF4-FFF2-40B4-BE49-F238E27FC236}">
                <a16:creationId xmlns:a16="http://schemas.microsoft.com/office/drawing/2014/main" id="{5A64374B-18C4-553E-921C-01EA26689935}"/>
              </a:ext>
            </a:extLst>
          </p:cNvPr>
          <p:cNvSpPr txBox="1">
            <a:spLocks noChangeArrowheads="1"/>
          </p:cNvSpPr>
          <p:nvPr/>
        </p:nvSpPr>
        <p:spPr>
          <a:xfrm>
            <a:off x="0" y="-71462"/>
            <a:ext cx="7308304" cy="990600"/>
          </a:xfrm>
          <a:prstGeom prst="rect">
            <a:avLst/>
          </a:prstGeom>
        </p:spPr>
        <p:txBody>
          <a:bodyPr tIns="45720" rIns="91440" bIns="45720" anchor="b">
            <a:norm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1" i="0" u="none" strike="noStrike" kern="1200" cap="none" spc="0" normalizeH="0" baseline="0" noProof="0" dirty="0">
                <a:ln>
                  <a:noFill/>
                </a:ln>
                <a:solidFill>
                  <a:schemeClr val="bg1"/>
                </a:solidFill>
                <a:uLnTx/>
                <a:uFillTx/>
                <a:latin typeface="Arial" pitchFamily="34" charset="0"/>
                <a:ea typeface="+mj-ea"/>
                <a:cs typeface="Arial" pitchFamily="34" charset="0"/>
              </a:rPr>
              <a:t>CLOSING</a:t>
            </a:r>
          </a:p>
        </p:txBody>
      </p:sp>
      <p:sp>
        <p:nvSpPr>
          <p:cNvPr id="3" name="Slide Number Placeholder 2">
            <a:extLst>
              <a:ext uri="{FF2B5EF4-FFF2-40B4-BE49-F238E27FC236}">
                <a16:creationId xmlns:a16="http://schemas.microsoft.com/office/drawing/2014/main" id="{4CCE4A59-B21A-6E93-E5ED-A538A628B0DE}"/>
              </a:ext>
            </a:extLst>
          </p:cNvPr>
          <p:cNvSpPr txBox="1">
            <a:spLocks/>
          </p:cNvSpPr>
          <p:nvPr/>
        </p:nvSpPr>
        <p:spPr>
          <a:xfrm>
            <a:off x="3347864" y="638647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ZA" sz="1100" dirty="0">
                <a:latin typeface="Arial" panose="020B0604020202020204" pitchFamily="34" charset="0"/>
                <a:cs typeface="Arial" panose="020B0604020202020204" pitchFamily="34" charset="0"/>
              </a:rPr>
              <a:t>Slide </a:t>
            </a:r>
            <a:fld id="{3679F7B0-1640-40A4-961D-9812F3427331}" type="slidenum">
              <a:rPr lang="en-ZA" sz="1100" smtClean="0">
                <a:latin typeface="Arial" panose="020B0604020202020204" pitchFamily="34" charset="0"/>
                <a:cs typeface="Arial" panose="020B0604020202020204" pitchFamily="34" charset="0"/>
              </a:rPr>
              <a:pPr algn="r"/>
              <a:t>10</a:t>
            </a:fld>
            <a:endParaRPr lang="en-ZA" sz="1100"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A2AC1999-3C0B-E033-BEC2-5B15065A6C00}"/>
              </a:ext>
            </a:extLst>
          </p:cNvPr>
          <p:cNvSpPr txBox="1">
            <a:spLocks/>
          </p:cNvSpPr>
          <p:nvPr/>
        </p:nvSpPr>
        <p:spPr>
          <a:xfrm>
            <a:off x="395536" y="1260491"/>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dirty="0"/>
          </a:p>
        </p:txBody>
      </p:sp>
      <p:sp>
        <p:nvSpPr>
          <p:cNvPr id="6" name="TextBox 5">
            <a:extLst>
              <a:ext uri="{FF2B5EF4-FFF2-40B4-BE49-F238E27FC236}">
                <a16:creationId xmlns:a16="http://schemas.microsoft.com/office/drawing/2014/main" id="{717BAEF7-C429-42C0-49F3-68ED6EA22DF1}"/>
              </a:ext>
            </a:extLst>
          </p:cNvPr>
          <p:cNvSpPr txBox="1"/>
          <p:nvPr/>
        </p:nvSpPr>
        <p:spPr>
          <a:xfrm>
            <a:off x="404922" y="1287856"/>
            <a:ext cx="4643252" cy="1200329"/>
          </a:xfrm>
          <a:prstGeom prst="rect">
            <a:avLst/>
          </a:prstGeom>
          <a:noFill/>
        </p:spPr>
        <p:txBody>
          <a:bodyPr wrap="square">
            <a:spAutoFit/>
          </a:bodyPr>
          <a:lstStyle/>
          <a:p>
            <a:pPr lvl="0"/>
            <a:r>
              <a:rPr lang="en-ZA" b="1" dirty="0">
                <a:latin typeface="Aptos" panose="020B0004020202020204" pitchFamily="34" charset="0"/>
              </a:rPr>
              <a:t>Let us all: </a:t>
            </a:r>
          </a:p>
          <a:p>
            <a:pPr marL="342900" lvl="0" indent="-342900">
              <a:buFont typeface="Arial" panose="020B0604020202020204" pitchFamily="34" charset="0"/>
              <a:buChar char="•"/>
            </a:pPr>
            <a:r>
              <a:rPr lang="en-ZA" dirty="0">
                <a:latin typeface="Aptos" panose="020B0004020202020204" pitchFamily="34" charset="0"/>
              </a:rPr>
              <a:t>Invest </a:t>
            </a:r>
          </a:p>
          <a:p>
            <a:pPr marL="342900" lvl="0" indent="-342900">
              <a:buFont typeface="Arial" panose="020B0604020202020204" pitchFamily="34" charset="0"/>
              <a:buChar char="•"/>
            </a:pPr>
            <a:r>
              <a:rPr lang="en-ZA" dirty="0">
                <a:latin typeface="Aptos" panose="020B0004020202020204" pitchFamily="34" charset="0"/>
              </a:rPr>
              <a:t>Measure </a:t>
            </a:r>
          </a:p>
          <a:p>
            <a:pPr marL="342900" lvl="0" indent="-342900">
              <a:buFont typeface="Arial" panose="020B0604020202020204" pitchFamily="34" charset="0"/>
              <a:buChar char="•"/>
            </a:pPr>
            <a:r>
              <a:rPr lang="en-ZA" dirty="0">
                <a:latin typeface="Aptos" panose="020B0004020202020204" pitchFamily="34" charset="0"/>
              </a:rPr>
              <a:t>Act Together</a:t>
            </a:r>
          </a:p>
        </p:txBody>
      </p:sp>
      <p:sp>
        <p:nvSpPr>
          <p:cNvPr id="14" name="TextBox 13">
            <a:extLst>
              <a:ext uri="{FF2B5EF4-FFF2-40B4-BE49-F238E27FC236}">
                <a16:creationId xmlns:a16="http://schemas.microsoft.com/office/drawing/2014/main" id="{C811C2FE-6DB1-4E06-04B5-9C96471FDB3B}"/>
              </a:ext>
            </a:extLst>
          </p:cNvPr>
          <p:cNvSpPr txBox="1"/>
          <p:nvPr/>
        </p:nvSpPr>
        <p:spPr>
          <a:xfrm>
            <a:off x="317576" y="2435051"/>
            <a:ext cx="5365576" cy="3416320"/>
          </a:xfrm>
          <a:prstGeom prst="rect">
            <a:avLst/>
          </a:prstGeom>
          <a:noFill/>
        </p:spPr>
        <p:txBody>
          <a:bodyPr wrap="square">
            <a:spAutoFit/>
          </a:bodyPr>
          <a:lstStyle/>
          <a:p>
            <a:pPr lvl="0"/>
            <a:r>
              <a:rPr lang="en-ZA" b="1" dirty="0" err="1">
                <a:latin typeface="Aptos" panose="020B0004020202020204" pitchFamily="34" charset="0"/>
              </a:rPr>
              <a:t>Ndo</a:t>
            </a:r>
            <a:r>
              <a:rPr lang="en-ZA" b="1" dirty="0">
                <a:latin typeface="Aptos" panose="020B0004020202020204" pitchFamily="34" charset="0"/>
              </a:rPr>
              <a:t> </a:t>
            </a:r>
            <a:r>
              <a:rPr lang="en-ZA" b="1" dirty="0" err="1">
                <a:latin typeface="Aptos" panose="020B0004020202020204" pitchFamily="34" charset="0"/>
              </a:rPr>
              <a:t>livhuwa</a:t>
            </a:r>
            <a:r>
              <a:rPr lang="en-ZA" b="1" dirty="0">
                <a:latin typeface="Aptos" panose="020B0004020202020204" pitchFamily="34" charset="0"/>
              </a:rPr>
              <a:t>, </a:t>
            </a:r>
          </a:p>
          <a:p>
            <a:pPr lvl="0"/>
            <a:r>
              <a:rPr lang="en-ZA" b="1" dirty="0">
                <a:latin typeface="Aptos" panose="020B0004020202020204" pitchFamily="34" charset="0"/>
              </a:rPr>
              <a:t>                             Na </a:t>
            </a:r>
            <a:r>
              <a:rPr lang="en-ZA" b="1" dirty="0" err="1">
                <a:latin typeface="Aptos" panose="020B0004020202020204" pitchFamily="34" charset="0"/>
              </a:rPr>
              <a:t>khensa</a:t>
            </a:r>
            <a:endParaRPr lang="en-ZA" b="1" dirty="0">
              <a:latin typeface="Aptos" panose="020B0004020202020204" pitchFamily="34" charset="0"/>
            </a:endParaRPr>
          </a:p>
          <a:p>
            <a:pPr lvl="0"/>
            <a:r>
              <a:rPr lang="en-ZA" b="1" dirty="0">
                <a:latin typeface="Aptos" panose="020B0004020202020204" pitchFamily="34" charset="0"/>
              </a:rPr>
              <a:t>                                                   Thank you</a:t>
            </a:r>
          </a:p>
          <a:p>
            <a:pPr lvl="0"/>
            <a:r>
              <a:rPr lang="en-ZA" b="1" dirty="0">
                <a:latin typeface="Aptos" panose="020B0004020202020204" pitchFamily="34" charset="0"/>
              </a:rPr>
              <a:t>                                                                          Baie </a:t>
            </a:r>
            <a:r>
              <a:rPr lang="en-ZA" b="1" dirty="0" err="1">
                <a:latin typeface="Aptos" panose="020B0004020202020204" pitchFamily="34" charset="0"/>
              </a:rPr>
              <a:t>dankie</a:t>
            </a:r>
            <a:endParaRPr lang="en-ZA" b="1" dirty="0">
              <a:latin typeface="Aptos" panose="020B0004020202020204" pitchFamily="34" charset="0"/>
            </a:endParaRPr>
          </a:p>
          <a:p>
            <a:pPr lvl="0"/>
            <a:r>
              <a:rPr lang="en-ZA" b="1" dirty="0">
                <a:latin typeface="Aptos" panose="020B0004020202020204" pitchFamily="34" charset="0"/>
              </a:rPr>
              <a:t>Re a </a:t>
            </a:r>
            <a:r>
              <a:rPr lang="en-ZA" b="1" dirty="0" err="1">
                <a:latin typeface="Aptos" panose="020B0004020202020204" pitchFamily="34" charset="0"/>
              </a:rPr>
              <a:t>leboga</a:t>
            </a:r>
            <a:endParaRPr lang="en-ZA" b="1" dirty="0">
              <a:latin typeface="Aptos" panose="020B0004020202020204" pitchFamily="34" charset="0"/>
            </a:endParaRPr>
          </a:p>
          <a:p>
            <a:pPr lvl="0"/>
            <a:r>
              <a:rPr lang="en-ZA" b="1" dirty="0">
                <a:latin typeface="Aptos" panose="020B0004020202020204" pitchFamily="34" charset="0"/>
              </a:rPr>
              <a:t>                        </a:t>
            </a:r>
            <a:r>
              <a:rPr lang="en-ZA" b="1" dirty="0" err="1">
                <a:latin typeface="Aptos" panose="020B0004020202020204" pitchFamily="34" charset="0"/>
              </a:rPr>
              <a:t>Ngiyabonga</a:t>
            </a:r>
            <a:endParaRPr lang="en-ZA" b="1" dirty="0">
              <a:latin typeface="Aptos" panose="020B0004020202020204" pitchFamily="34" charset="0"/>
            </a:endParaRPr>
          </a:p>
          <a:p>
            <a:pPr lvl="0"/>
            <a:r>
              <a:rPr lang="en-ZA" b="1" dirty="0">
                <a:latin typeface="Aptos" panose="020B0004020202020204" pitchFamily="34" charset="0"/>
              </a:rPr>
              <a:t>                                               Re a </a:t>
            </a:r>
            <a:r>
              <a:rPr lang="en-ZA" b="1" dirty="0" err="1">
                <a:latin typeface="Aptos" panose="020B0004020202020204" pitchFamily="34" charset="0"/>
              </a:rPr>
              <a:t>leboga</a:t>
            </a:r>
            <a:endParaRPr lang="en-ZA" b="1" dirty="0">
              <a:latin typeface="Aptos" panose="020B0004020202020204" pitchFamily="34" charset="0"/>
            </a:endParaRPr>
          </a:p>
          <a:p>
            <a:pPr lvl="0"/>
            <a:r>
              <a:rPr lang="en-ZA" b="1" dirty="0">
                <a:latin typeface="Aptos" panose="020B0004020202020204" pitchFamily="34" charset="0"/>
              </a:rPr>
              <a:t>                                                                          </a:t>
            </a:r>
            <a:r>
              <a:rPr lang="en-ZA" b="1" dirty="0" err="1">
                <a:latin typeface="Aptos" panose="020B0004020202020204" pitchFamily="34" charset="0"/>
              </a:rPr>
              <a:t>Enkosi</a:t>
            </a:r>
            <a:endParaRPr lang="en-ZA" b="1" dirty="0">
              <a:latin typeface="Aptos" panose="020B0004020202020204" pitchFamily="34" charset="0"/>
            </a:endParaRPr>
          </a:p>
          <a:p>
            <a:pPr lvl="0"/>
            <a:endParaRPr lang="en-ZA" b="1" dirty="0">
              <a:latin typeface="Aptos" panose="020B0004020202020204" pitchFamily="34" charset="0"/>
            </a:endParaRPr>
          </a:p>
          <a:p>
            <a:pPr lvl="0"/>
            <a:r>
              <a:rPr lang="en-ZA" b="1" dirty="0">
                <a:latin typeface="Aptos" panose="020B0004020202020204" pitchFamily="34" charset="0"/>
              </a:rPr>
              <a:t>Re a </a:t>
            </a:r>
            <a:r>
              <a:rPr lang="en-ZA" b="1" dirty="0" err="1">
                <a:latin typeface="Aptos" panose="020B0004020202020204" pitchFamily="34" charset="0"/>
              </a:rPr>
              <a:t>leboha</a:t>
            </a:r>
            <a:endParaRPr lang="en-ZA" b="1" dirty="0">
              <a:latin typeface="Aptos" panose="020B0004020202020204" pitchFamily="34" charset="0"/>
            </a:endParaRPr>
          </a:p>
          <a:p>
            <a:pPr lvl="0"/>
            <a:r>
              <a:rPr lang="en-ZA" b="1" dirty="0">
                <a:latin typeface="Aptos" panose="020B0004020202020204" pitchFamily="34" charset="0"/>
              </a:rPr>
              <a:t>                         </a:t>
            </a:r>
            <a:r>
              <a:rPr lang="en-ZA" b="1" dirty="0" err="1">
                <a:latin typeface="Aptos" panose="020B0004020202020204" pitchFamily="34" charset="0"/>
              </a:rPr>
              <a:t>Ngiyabonga</a:t>
            </a:r>
            <a:endParaRPr lang="en-ZA" b="1" dirty="0">
              <a:latin typeface="Aptos" panose="020B0004020202020204" pitchFamily="34" charset="0"/>
            </a:endParaRPr>
          </a:p>
          <a:p>
            <a:pPr lvl="0"/>
            <a:r>
              <a:rPr lang="en-ZA" dirty="0">
                <a:latin typeface="Aptos" panose="020B0004020202020204" pitchFamily="34" charset="0"/>
              </a:rPr>
              <a:t>                                                  </a:t>
            </a:r>
            <a:r>
              <a:rPr lang="en-ZA" b="1" dirty="0" err="1">
                <a:latin typeface="Aptos" panose="020B0004020202020204" pitchFamily="34" charset="0"/>
              </a:rPr>
              <a:t>Ndiyabulela</a:t>
            </a:r>
            <a:endParaRPr lang="en-ZA" b="1" dirty="0">
              <a:latin typeface="Aptos" panose="020B0004020202020204" pitchFamily="34" charset="0"/>
            </a:endParaRPr>
          </a:p>
        </p:txBody>
      </p:sp>
      <p:pic>
        <p:nvPicPr>
          <p:cNvPr id="16" name="Picture 15">
            <a:extLst>
              <a:ext uri="{FF2B5EF4-FFF2-40B4-BE49-F238E27FC236}">
                <a16:creationId xmlns:a16="http://schemas.microsoft.com/office/drawing/2014/main" id="{F1DB25B2-115F-D9A1-D130-95E01ADF8553}"/>
              </a:ext>
            </a:extLst>
          </p:cNvPr>
          <p:cNvPicPr>
            <a:picLocks noChangeAspect="1"/>
          </p:cNvPicPr>
          <p:nvPr/>
        </p:nvPicPr>
        <p:blipFill>
          <a:blip r:embed="rId3"/>
          <a:stretch>
            <a:fillRect/>
          </a:stretch>
        </p:blipFill>
        <p:spPr>
          <a:xfrm>
            <a:off x="4719464" y="3015512"/>
            <a:ext cx="4749080" cy="2798307"/>
          </a:xfrm>
          <a:prstGeom prst="rect">
            <a:avLst/>
          </a:prstGeom>
        </p:spPr>
      </p:pic>
    </p:spTree>
    <p:extLst>
      <p:ext uri="{BB962C8B-B14F-4D97-AF65-F5344CB8AC3E}">
        <p14:creationId xmlns:p14="http://schemas.microsoft.com/office/powerpoint/2010/main" val="4033662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1E578-3F55-27B9-412D-A954E516DADD}"/>
            </a:ext>
          </a:extLst>
        </p:cNvPr>
        <p:cNvGrpSpPr/>
        <p:nvPr/>
      </p:nvGrpSpPr>
      <p:grpSpPr>
        <a:xfrm>
          <a:off x="0" y="0"/>
          <a:ext cx="0" cy="0"/>
          <a:chOff x="0" y="0"/>
          <a:chExt cx="0" cy="0"/>
        </a:xfrm>
      </p:grpSpPr>
      <p:sp>
        <p:nvSpPr>
          <p:cNvPr id="4" name="Slide Number Placeholder 19">
            <a:extLst>
              <a:ext uri="{FF2B5EF4-FFF2-40B4-BE49-F238E27FC236}">
                <a16:creationId xmlns:a16="http://schemas.microsoft.com/office/drawing/2014/main" id="{B0DD03D6-16C9-C0D2-4960-C9A17DA00FD9}"/>
              </a:ext>
            </a:extLst>
          </p:cNvPr>
          <p:cNvSpPr txBox="1">
            <a:spLocks/>
          </p:cNvSpPr>
          <p:nvPr/>
        </p:nvSpPr>
        <p:spPr>
          <a:xfrm>
            <a:off x="6553200" y="6356350"/>
            <a:ext cx="21336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7" name="Rectangle 6">
            <a:extLst>
              <a:ext uri="{FF2B5EF4-FFF2-40B4-BE49-F238E27FC236}">
                <a16:creationId xmlns:a16="http://schemas.microsoft.com/office/drawing/2014/main" id="{E30E65B3-A3B7-A405-81C5-890DE9754817}"/>
              </a:ext>
            </a:extLst>
          </p:cNvPr>
          <p:cNvSpPr/>
          <p:nvPr/>
        </p:nvSpPr>
        <p:spPr>
          <a:xfrm>
            <a:off x="3000364" y="5786454"/>
            <a:ext cx="1571636" cy="1071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Title 7">
            <a:extLst>
              <a:ext uri="{FF2B5EF4-FFF2-40B4-BE49-F238E27FC236}">
                <a16:creationId xmlns:a16="http://schemas.microsoft.com/office/drawing/2014/main" id="{897E3A5E-3006-558E-3C14-F0BBC644E422}"/>
              </a:ext>
            </a:extLst>
          </p:cNvPr>
          <p:cNvSpPr>
            <a:spLocks noGrp="1"/>
          </p:cNvSpPr>
          <p:nvPr>
            <p:ph type="title" idx="4294967295"/>
          </p:nvPr>
        </p:nvSpPr>
        <p:spPr>
          <a:xfrm>
            <a:off x="914400" y="5715000"/>
            <a:ext cx="7834064" cy="1143000"/>
          </a:xfrm>
          <a:prstGeom prst="rect">
            <a:avLst/>
          </a:prstGeom>
        </p:spPr>
        <p:txBody>
          <a:bodyPr/>
          <a:lstStyle/>
          <a:p>
            <a:pPr algn="r"/>
            <a:fld id="{034BC01B-5C8B-4466-B861-7223A51BC0CB}" type="slidenum">
              <a:rPr lang="en-ZA" sz="1200" smtClean="0">
                <a:latin typeface="Arial" pitchFamily="34" charset="0"/>
                <a:cs typeface="Arial" pitchFamily="34" charset="0"/>
              </a:rPr>
              <a:pPr algn="r"/>
              <a:t>2</a:t>
            </a:fld>
            <a:r>
              <a:rPr lang="en-ZA" dirty="0"/>
              <a:t> </a:t>
            </a:r>
          </a:p>
        </p:txBody>
      </p:sp>
      <p:sp>
        <p:nvSpPr>
          <p:cNvPr id="9" name="Rectangle 2">
            <a:extLst>
              <a:ext uri="{FF2B5EF4-FFF2-40B4-BE49-F238E27FC236}">
                <a16:creationId xmlns:a16="http://schemas.microsoft.com/office/drawing/2014/main" id="{E83FCC18-A365-59A2-3CD3-D8568A3C8A42}"/>
              </a:ext>
            </a:extLst>
          </p:cNvPr>
          <p:cNvSpPr txBox="1">
            <a:spLocks noChangeArrowheads="1"/>
          </p:cNvSpPr>
          <p:nvPr/>
        </p:nvSpPr>
        <p:spPr>
          <a:xfrm>
            <a:off x="0" y="-71462"/>
            <a:ext cx="7308304" cy="990600"/>
          </a:xfrm>
          <a:prstGeom prst="rect">
            <a:avLst/>
          </a:prstGeom>
        </p:spPr>
        <p:txBody>
          <a:bodyPr tIns="45720" rIns="91440" bIns="45720" anchor="b">
            <a:norm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1" i="0" u="none" strike="noStrike" kern="1200" cap="none" spc="0" normalizeH="0" baseline="0" noProof="0" dirty="0">
                <a:ln>
                  <a:noFill/>
                </a:ln>
                <a:solidFill>
                  <a:schemeClr val="bg1"/>
                </a:solidFill>
                <a:uLnTx/>
                <a:uFillTx/>
                <a:latin typeface="Arial" pitchFamily="34" charset="0"/>
                <a:ea typeface="+mj-ea"/>
                <a:cs typeface="Arial" pitchFamily="34" charset="0"/>
              </a:rPr>
              <a:t>CONTENTS</a:t>
            </a:r>
          </a:p>
        </p:txBody>
      </p:sp>
      <p:sp>
        <p:nvSpPr>
          <p:cNvPr id="3" name="Slide Number Placeholder 2">
            <a:extLst>
              <a:ext uri="{FF2B5EF4-FFF2-40B4-BE49-F238E27FC236}">
                <a16:creationId xmlns:a16="http://schemas.microsoft.com/office/drawing/2014/main" id="{0EE48B2C-C53A-F6D1-381F-335D7BC4342D}"/>
              </a:ext>
            </a:extLst>
          </p:cNvPr>
          <p:cNvSpPr txBox="1">
            <a:spLocks/>
          </p:cNvSpPr>
          <p:nvPr/>
        </p:nvSpPr>
        <p:spPr>
          <a:xfrm>
            <a:off x="3347864" y="638647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ZA" sz="1100" dirty="0">
                <a:latin typeface="Arial" panose="020B0604020202020204" pitchFamily="34" charset="0"/>
                <a:cs typeface="Arial" panose="020B0604020202020204" pitchFamily="34" charset="0"/>
              </a:rPr>
              <a:t>Slide </a:t>
            </a:r>
            <a:fld id="{3679F7B0-1640-40A4-961D-9812F3427331}" type="slidenum">
              <a:rPr lang="en-ZA" sz="1100" smtClean="0">
                <a:latin typeface="Arial" panose="020B0604020202020204" pitchFamily="34" charset="0"/>
                <a:cs typeface="Arial" panose="020B0604020202020204" pitchFamily="34" charset="0"/>
              </a:rPr>
              <a:pPr algn="r"/>
              <a:t>2</a:t>
            </a:fld>
            <a:endParaRPr lang="en-ZA" sz="1100"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CE6DC687-1F42-EFC5-A4C3-4BA5438BABD3}"/>
              </a:ext>
            </a:extLst>
          </p:cNvPr>
          <p:cNvSpPr txBox="1">
            <a:spLocks/>
          </p:cNvSpPr>
          <p:nvPr/>
        </p:nvSpPr>
        <p:spPr>
          <a:xfrm>
            <a:off x="107504" y="1260491"/>
            <a:ext cx="8517632"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AutoNum type="arabicPeriod"/>
            </a:pPr>
            <a:r>
              <a:rPr lang="en-US" sz="2400" dirty="0">
                <a:latin typeface="Aptos" panose="020B0004020202020204" pitchFamily="34" charset="0"/>
              </a:rPr>
              <a:t>Why Invest in Adolescent Girls?</a:t>
            </a:r>
          </a:p>
          <a:p>
            <a:pPr>
              <a:buAutoNum type="arabicPeriod"/>
            </a:pPr>
            <a:r>
              <a:rPr lang="en-US" sz="2400" dirty="0">
                <a:latin typeface="Aptos" panose="020B0004020202020204" pitchFamily="34" charset="0"/>
              </a:rPr>
              <a:t>What the Adolescent Investment Case </a:t>
            </a:r>
            <a:r>
              <a:rPr lang="en-US" sz="2400" b="1" dirty="0">
                <a:latin typeface="Aptos" panose="020B0004020202020204" pitchFamily="34" charset="0"/>
              </a:rPr>
              <a:t>(AIC) </a:t>
            </a:r>
            <a:r>
              <a:rPr lang="en-US" sz="2400" dirty="0">
                <a:latin typeface="Aptos" panose="020B0004020202020204" pitchFamily="34" charset="0"/>
              </a:rPr>
              <a:t>Tells Us</a:t>
            </a:r>
          </a:p>
          <a:p>
            <a:pPr>
              <a:buAutoNum type="arabicPeriod"/>
            </a:pPr>
            <a:r>
              <a:rPr lang="en-US" sz="2400" dirty="0">
                <a:latin typeface="Aptos" panose="020B0004020202020204" pitchFamily="34" charset="0"/>
              </a:rPr>
              <a:t>What does the AIC mean for adolescent girl?</a:t>
            </a:r>
          </a:p>
          <a:p>
            <a:pPr>
              <a:buAutoNum type="arabicPeriod"/>
            </a:pPr>
            <a:r>
              <a:rPr lang="en-US" sz="2400" dirty="0">
                <a:latin typeface="Aptos" panose="020B0004020202020204" pitchFamily="34" charset="0"/>
              </a:rPr>
              <a:t> What </a:t>
            </a:r>
            <a:r>
              <a:rPr lang="en-GB" sz="2400" dirty="0">
                <a:latin typeface="Aptos" panose="020B0004020202020204" pitchFamily="34" charset="0"/>
                <a:cs typeface="Arial" pitchFamily="34" charset="0"/>
              </a:rPr>
              <a:t>Global Action for Measurement of Adolescent Health </a:t>
            </a:r>
            <a:r>
              <a:rPr lang="en-GB" sz="2400" b="1" dirty="0">
                <a:latin typeface="Aptos" panose="020B0004020202020204" pitchFamily="34" charset="0"/>
                <a:cs typeface="Arial" pitchFamily="34" charset="0"/>
              </a:rPr>
              <a:t>(</a:t>
            </a:r>
            <a:r>
              <a:rPr lang="en-US" sz="2400" b="1" dirty="0">
                <a:latin typeface="Aptos" panose="020B0004020202020204" pitchFamily="34" charset="0"/>
              </a:rPr>
              <a:t>GAMA) </a:t>
            </a:r>
            <a:r>
              <a:rPr lang="en-US" sz="2400" dirty="0">
                <a:latin typeface="Aptos" panose="020B0004020202020204" pitchFamily="34" charset="0"/>
              </a:rPr>
              <a:t>Tells Us</a:t>
            </a:r>
          </a:p>
          <a:p>
            <a:pPr>
              <a:buAutoNum type="arabicPeriod"/>
            </a:pPr>
            <a:r>
              <a:rPr lang="en-US" sz="2400" dirty="0">
                <a:latin typeface="Aptos" panose="020B0004020202020204" pitchFamily="34" charset="0"/>
              </a:rPr>
              <a:t>What remains invisible</a:t>
            </a:r>
          </a:p>
          <a:p>
            <a:pPr>
              <a:buAutoNum type="arabicPeriod"/>
            </a:pPr>
            <a:r>
              <a:rPr lang="en-US" sz="2400" dirty="0">
                <a:latin typeface="Aptos" panose="020B0004020202020204" pitchFamily="34" charset="0"/>
              </a:rPr>
              <a:t>From Evidence to Action</a:t>
            </a:r>
          </a:p>
          <a:p>
            <a:pPr>
              <a:buAutoNum type="arabicPeriod"/>
            </a:pPr>
            <a:r>
              <a:rPr lang="en-US" sz="2400" dirty="0">
                <a:latin typeface="Aptos" panose="020B0004020202020204" pitchFamily="34" charset="0"/>
              </a:rPr>
              <a:t> From AIC and GAMA to action</a:t>
            </a:r>
          </a:p>
          <a:p>
            <a:pPr>
              <a:buAutoNum type="arabicPeriod"/>
            </a:pPr>
            <a:r>
              <a:rPr lang="en-US" sz="2400" dirty="0">
                <a:latin typeface="Aptos" panose="020B0004020202020204" pitchFamily="34" charset="0"/>
              </a:rPr>
              <a:t> Our collective call to action</a:t>
            </a:r>
          </a:p>
        </p:txBody>
      </p:sp>
    </p:spTree>
    <p:extLst>
      <p:ext uri="{BB962C8B-B14F-4D97-AF65-F5344CB8AC3E}">
        <p14:creationId xmlns:p14="http://schemas.microsoft.com/office/powerpoint/2010/main" val="982789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F3ECA-F0A2-BEFC-8F4C-42731A800B74}"/>
            </a:ext>
          </a:extLst>
        </p:cNvPr>
        <p:cNvGrpSpPr/>
        <p:nvPr/>
      </p:nvGrpSpPr>
      <p:grpSpPr>
        <a:xfrm>
          <a:off x="0" y="0"/>
          <a:ext cx="0" cy="0"/>
          <a:chOff x="0" y="0"/>
          <a:chExt cx="0" cy="0"/>
        </a:xfrm>
      </p:grpSpPr>
      <p:sp>
        <p:nvSpPr>
          <p:cNvPr id="4" name="Slide Number Placeholder 19">
            <a:extLst>
              <a:ext uri="{FF2B5EF4-FFF2-40B4-BE49-F238E27FC236}">
                <a16:creationId xmlns:a16="http://schemas.microsoft.com/office/drawing/2014/main" id="{F56D6EE9-DF29-639F-9FBB-7E998455DC60}"/>
              </a:ext>
            </a:extLst>
          </p:cNvPr>
          <p:cNvSpPr txBox="1">
            <a:spLocks/>
          </p:cNvSpPr>
          <p:nvPr/>
        </p:nvSpPr>
        <p:spPr>
          <a:xfrm>
            <a:off x="6553200" y="6356350"/>
            <a:ext cx="21336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7" name="Rectangle 6">
            <a:extLst>
              <a:ext uri="{FF2B5EF4-FFF2-40B4-BE49-F238E27FC236}">
                <a16:creationId xmlns:a16="http://schemas.microsoft.com/office/drawing/2014/main" id="{4AEE38ED-6439-DAAD-EEFE-D28494CECA4A}"/>
              </a:ext>
            </a:extLst>
          </p:cNvPr>
          <p:cNvSpPr/>
          <p:nvPr/>
        </p:nvSpPr>
        <p:spPr>
          <a:xfrm>
            <a:off x="3000364" y="5786454"/>
            <a:ext cx="1571636" cy="1071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Title 7">
            <a:extLst>
              <a:ext uri="{FF2B5EF4-FFF2-40B4-BE49-F238E27FC236}">
                <a16:creationId xmlns:a16="http://schemas.microsoft.com/office/drawing/2014/main" id="{0B961C2B-FB78-8E9C-85B1-011AED46BC12}"/>
              </a:ext>
            </a:extLst>
          </p:cNvPr>
          <p:cNvSpPr>
            <a:spLocks noGrp="1"/>
          </p:cNvSpPr>
          <p:nvPr>
            <p:ph type="title" idx="4294967295"/>
          </p:nvPr>
        </p:nvSpPr>
        <p:spPr>
          <a:xfrm>
            <a:off x="914400" y="5715000"/>
            <a:ext cx="7834064" cy="1143000"/>
          </a:xfrm>
          <a:prstGeom prst="rect">
            <a:avLst/>
          </a:prstGeom>
        </p:spPr>
        <p:txBody>
          <a:bodyPr/>
          <a:lstStyle/>
          <a:p>
            <a:pPr algn="r"/>
            <a:fld id="{034BC01B-5C8B-4466-B861-7223A51BC0CB}" type="slidenum">
              <a:rPr lang="en-ZA" sz="1200" smtClean="0">
                <a:latin typeface="Arial" pitchFamily="34" charset="0"/>
                <a:cs typeface="Arial" pitchFamily="34" charset="0"/>
              </a:rPr>
              <a:pPr algn="r"/>
              <a:t>3</a:t>
            </a:fld>
            <a:r>
              <a:rPr lang="en-ZA" dirty="0"/>
              <a:t> </a:t>
            </a:r>
          </a:p>
        </p:txBody>
      </p:sp>
      <p:sp>
        <p:nvSpPr>
          <p:cNvPr id="9" name="Rectangle 2">
            <a:extLst>
              <a:ext uri="{FF2B5EF4-FFF2-40B4-BE49-F238E27FC236}">
                <a16:creationId xmlns:a16="http://schemas.microsoft.com/office/drawing/2014/main" id="{6D57122C-17B1-EC9E-6F34-C9126A905139}"/>
              </a:ext>
            </a:extLst>
          </p:cNvPr>
          <p:cNvSpPr txBox="1">
            <a:spLocks noChangeArrowheads="1"/>
          </p:cNvSpPr>
          <p:nvPr/>
        </p:nvSpPr>
        <p:spPr>
          <a:xfrm>
            <a:off x="0" y="-71462"/>
            <a:ext cx="7308304" cy="990600"/>
          </a:xfrm>
          <a:prstGeom prst="rect">
            <a:avLst/>
          </a:prstGeom>
        </p:spPr>
        <p:txBody>
          <a:bodyPr tIns="45720" rIns="91440" bIns="45720" anchor="b">
            <a:norm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1" i="0" u="none" strike="noStrike" kern="1200" cap="none" spc="0" normalizeH="0" baseline="0" noProof="0" dirty="0">
                <a:ln>
                  <a:noFill/>
                </a:ln>
                <a:solidFill>
                  <a:schemeClr val="bg1"/>
                </a:solidFill>
                <a:uLnTx/>
                <a:uFillTx/>
                <a:latin typeface="Arial" pitchFamily="34" charset="0"/>
                <a:ea typeface="+mj-ea"/>
                <a:cs typeface="Arial" pitchFamily="34" charset="0"/>
              </a:rPr>
              <a:t>WHY INVEST IN ADOLESCENT GIRLS</a:t>
            </a:r>
          </a:p>
        </p:txBody>
      </p:sp>
      <p:sp>
        <p:nvSpPr>
          <p:cNvPr id="3" name="Slide Number Placeholder 2">
            <a:extLst>
              <a:ext uri="{FF2B5EF4-FFF2-40B4-BE49-F238E27FC236}">
                <a16:creationId xmlns:a16="http://schemas.microsoft.com/office/drawing/2014/main" id="{63DB4918-44A3-6CA9-6DBB-7BE963881C45}"/>
              </a:ext>
            </a:extLst>
          </p:cNvPr>
          <p:cNvSpPr txBox="1">
            <a:spLocks/>
          </p:cNvSpPr>
          <p:nvPr/>
        </p:nvSpPr>
        <p:spPr>
          <a:xfrm>
            <a:off x="3347864" y="638647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ZA" sz="1100" dirty="0">
                <a:latin typeface="Arial" panose="020B0604020202020204" pitchFamily="34" charset="0"/>
                <a:cs typeface="Arial" panose="020B0604020202020204" pitchFamily="34" charset="0"/>
              </a:rPr>
              <a:t>Slide </a:t>
            </a:r>
            <a:fld id="{3679F7B0-1640-40A4-961D-9812F3427331}" type="slidenum">
              <a:rPr lang="en-ZA" sz="1100" smtClean="0">
                <a:latin typeface="Arial" panose="020B0604020202020204" pitchFamily="34" charset="0"/>
                <a:cs typeface="Arial" panose="020B0604020202020204" pitchFamily="34" charset="0"/>
              </a:rPr>
              <a:pPr algn="r"/>
              <a:t>3</a:t>
            </a:fld>
            <a:endParaRPr lang="en-ZA" sz="1100"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87922338-38A8-AEB6-07ED-EC080AF5802E}"/>
              </a:ext>
            </a:extLst>
          </p:cNvPr>
          <p:cNvSpPr txBox="1">
            <a:spLocks/>
          </p:cNvSpPr>
          <p:nvPr/>
        </p:nvSpPr>
        <p:spPr>
          <a:xfrm>
            <a:off x="4572000" y="1260491"/>
            <a:ext cx="4053136"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dirty="0"/>
          </a:p>
        </p:txBody>
      </p:sp>
      <p:sp>
        <p:nvSpPr>
          <p:cNvPr id="6" name="TextBox 5">
            <a:extLst>
              <a:ext uri="{FF2B5EF4-FFF2-40B4-BE49-F238E27FC236}">
                <a16:creationId xmlns:a16="http://schemas.microsoft.com/office/drawing/2014/main" id="{951E8F58-D4FF-EBED-5A79-AC99B5453220}"/>
              </a:ext>
            </a:extLst>
          </p:cNvPr>
          <p:cNvSpPr txBox="1"/>
          <p:nvPr/>
        </p:nvSpPr>
        <p:spPr>
          <a:xfrm>
            <a:off x="14150" y="986379"/>
            <a:ext cx="4845881" cy="5177508"/>
          </a:xfrm>
          <a:prstGeom prst="rect">
            <a:avLst/>
          </a:prstGeom>
          <a:noFill/>
        </p:spPr>
        <p:txBody>
          <a:bodyPr wrap="square">
            <a:spAutoFit/>
          </a:bodyPr>
          <a:lstStyle/>
          <a:p>
            <a:pPr>
              <a:lnSpc>
                <a:spcPct val="115000"/>
              </a:lnSpc>
              <a:spcBef>
                <a:spcPts val="500"/>
              </a:spcBef>
              <a:spcAft>
                <a:spcPts val="500"/>
              </a:spcAft>
              <a:buNone/>
            </a:pPr>
            <a:r>
              <a:rPr lang="en-US" b="1" kern="0" dirty="0">
                <a:effectLst/>
                <a:latin typeface="Aptos" panose="020B0004020202020204" pitchFamily="34" charset="0"/>
                <a:ea typeface="Times New Roman" panose="02020603050405020304" pitchFamily="18" charset="0"/>
                <a:cs typeface="Times New Roman" panose="02020603050405020304" pitchFamily="18" charset="0"/>
              </a:rPr>
              <a:t>Investing in Adolescents is an Investment in South Africa's Future. </a:t>
            </a:r>
          </a:p>
          <a:p>
            <a:pPr>
              <a:lnSpc>
                <a:spcPct val="115000"/>
              </a:lnSpc>
              <a:spcBef>
                <a:spcPts val="500"/>
              </a:spcBef>
              <a:spcAft>
                <a:spcPts val="500"/>
              </a:spcAft>
              <a:buNone/>
            </a:pPr>
            <a:r>
              <a:rPr lang="en-US" kern="0" dirty="0">
                <a:effectLst/>
                <a:latin typeface="Aptos" panose="020B0004020202020204" pitchFamily="34" charset="0"/>
                <a:ea typeface="Times New Roman" panose="02020603050405020304" pitchFamily="18" charset="0"/>
                <a:cs typeface="Times New Roman" panose="02020603050405020304" pitchFamily="18" charset="0"/>
              </a:rPr>
              <a:t>The South African </a:t>
            </a:r>
            <a:r>
              <a:rPr lang="en-US" b="1" kern="0" dirty="0">
                <a:effectLst/>
                <a:latin typeface="Aptos" panose="020B0004020202020204" pitchFamily="34" charset="0"/>
                <a:ea typeface="Times New Roman" panose="02020603050405020304" pitchFamily="18" charset="0"/>
                <a:cs typeface="Times New Roman" panose="02020603050405020304" pitchFamily="18" charset="0"/>
              </a:rPr>
              <a:t>Adolescent Investment Case </a:t>
            </a:r>
            <a:r>
              <a:rPr lang="en-US" kern="0" dirty="0">
                <a:effectLst/>
                <a:latin typeface="Aptos" panose="020B0004020202020204" pitchFamily="34" charset="0"/>
                <a:ea typeface="Times New Roman" panose="02020603050405020304" pitchFamily="18" charset="0"/>
                <a:cs typeface="Times New Roman" panose="02020603050405020304" pitchFamily="18" charset="0"/>
              </a:rPr>
              <a:t>(AIC) provides an economic and social rationale for investing in adolescent health and well-being.</a:t>
            </a:r>
          </a:p>
          <a:p>
            <a:pPr>
              <a:lnSpc>
                <a:spcPct val="115000"/>
              </a:lnSpc>
              <a:spcBef>
                <a:spcPts val="500"/>
              </a:spcBef>
              <a:spcAft>
                <a:spcPts val="500"/>
              </a:spcAft>
              <a:buNone/>
            </a:pPr>
            <a:r>
              <a:rPr lang="en-US" kern="0" dirty="0">
                <a:effectLst/>
                <a:latin typeface="Aptos" panose="020B0004020202020204" pitchFamily="34" charset="0"/>
                <a:ea typeface="Times New Roman" panose="02020603050405020304" pitchFamily="18" charset="0"/>
                <a:cs typeface="Times New Roman" panose="02020603050405020304" pitchFamily="18" charset="0"/>
              </a:rPr>
              <a:t>Key messages:</a:t>
            </a:r>
          </a:p>
          <a:p>
            <a:pPr marL="285750" indent="-285750">
              <a:lnSpc>
                <a:spcPct val="115000"/>
              </a:lnSpc>
              <a:spcBef>
                <a:spcPts val="500"/>
              </a:spcBef>
              <a:spcAft>
                <a:spcPts val="500"/>
              </a:spcAft>
              <a:buFont typeface="Arial" panose="020B0604020202020204" pitchFamily="34" charset="0"/>
              <a:buChar char="•"/>
            </a:pPr>
            <a:r>
              <a:rPr lang="en-US" kern="0" dirty="0">
                <a:effectLst/>
                <a:latin typeface="Aptos" panose="020B0004020202020204" pitchFamily="34" charset="0"/>
                <a:ea typeface="Times New Roman" panose="02020603050405020304" pitchFamily="18" charset="0"/>
                <a:cs typeface="Times New Roman" panose="02020603050405020304" pitchFamily="18" charset="0"/>
              </a:rPr>
              <a:t>Investing in adolescents generates long-term social and economic returns.</a:t>
            </a:r>
          </a:p>
          <a:p>
            <a:pPr marL="285750" indent="-285750">
              <a:lnSpc>
                <a:spcPct val="115000"/>
              </a:lnSpc>
              <a:spcBef>
                <a:spcPts val="500"/>
              </a:spcBef>
              <a:spcAft>
                <a:spcPts val="500"/>
              </a:spcAft>
              <a:buFont typeface="Arial" panose="020B0604020202020204" pitchFamily="34" charset="0"/>
              <a:buChar char="•"/>
            </a:pPr>
            <a:r>
              <a:rPr lang="en-US" kern="0" dirty="0">
                <a:effectLst/>
                <a:latin typeface="Aptos" panose="020B0004020202020204" pitchFamily="34" charset="0"/>
                <a:ea typeface="Times New Roman" panose="02020603050405020304" pitchFamily="18" charset="0"/>
                <a:cs typeface="Times New Roman" panose="02020603050405020304" pitchFamily="18" charset="0"/>
              </a:rPr>
              <a:t>Prevention can be more cost-effective than managing the consequences of poor adolescent health </a:t>
            </a:r>
            <a:r>
              <a:rPr lang="en-US" b="1" kern="0" dirty="0">
                <a:effectLst/>
                <a:latin typeface="Aptos" panose="020B0004020202020204" pitchFamily="34" charset="0"/>
                <a:ea typeface="Times New Roman" panose="02020603050405020304" pitchFamily="18" charset="0"/>
                <a:cs typeface="Times New Roman" panose="02020603050405020304" pitchFamily="18" charset="0"/>
              </a:rPr>
              <a:t>&amp; wellbeing.</a:t>
            </a:r>
          </a:p>
          <a:p>
            <a:pPr marL="285750" indent="-285750">
              <a:lnSpc>
                <a:spcPct val="115000"/>
              </a:lnSpc>
              <a:spcBef>
                <a:spcPts val="500"/>
              </a:spcBef>
              <a:spcAft>
                <a:spcPts val="500"/>
              </a:spcAft>
              <a:buFont typeface="Arial" panose="020B0604020202020204" pitchFamily="34" charset="0"/>
              <a:buChar char="•"/>
            </a:pPr>
            <a:r>
              <a:rPr lang="en-US" kern="0" dirty="0">
                <a:effectLst/>
                <a:latin typeface="Aptos" panose="020B0004020202020204" pitchFamily="34" charset="0"/>
                <a:ea typeface="Times New Roman" panose="02020603050405020304" pitchFamily="18" charset="0"/>
                <a:cs typeface="Times New Roman" panose="02020603050405020304" pitchFamily="18" charset="0"/>
              </a:rPr>
              <a:t>Adolescent pregnancy carries significant economic and social costs.</a:t>
            </a:r>
          </a:p>
        </p:txBody>
      </p:sp>
      <p:sp>
        <p:nvSpPr>
          <p:cNvPr id="12" name="TextBox 11">
            <a:extLst>
              <a:ext uri="{FF2B5EF4-FFF2-40B4-BE49-F238E27FC236}">
                <a16:creationId xmlns:a16="http://schemas.microsoft.com/office/drawing/2014/main" id="{A3EB2CC3-1EA2-73D0-78EB-02088824D9DB}"/>
              </a:ext>
            </a:extLst>
          </p:cNvPr>
          <p:cNvSpPr txBox="1"/>
          <p:nvPr/>
        </p:nvSpPr>
        <p:spPr>
          <a:xfrm>
            <a:off x="4572000" y="1141727"/>
            <a:ext cx="4643252" cy="1477328"/>
          </a:xfrm>
          <a:prstGeom prst="rect">
            <a:avLst/>
          </a:prstGeom>
          <a:noFill/>
        </p:spPr>
        <p:txBody>
          <a:bodyPr wrap="square">
            <a:spAutoFit/>
          </a:bodyPr>
          <a:lstStyle/>
          <a:p>
            <a:pPr marL="285750" indent="-285750">
              <a:buFont typeface="Arial" panose="020B0604020202020204" pitchFamily="34" charset="0"/>
              <a:buChar char="•"/>
            </a:pPr>
            <a:r>
              <a:rPr lang="en-US" dirty="0">
                <a:latin typeface="Aptos" panose="020B0004020202020204" pitchFamily="34" charset="0"/>
              </a:rPr>
              <a:t>Investment must extend beyond the health sector.</a:t>
            </a:r>
          </a:p>
          <a:p>
            <a:pPr marL="285750" indent="-285750">
              <a:buFont typeface="Arial" panose="020B0604020202020204" pitchFamily="34" charset="0"/>
              <a:buChar char="•"/>
            </a:pPr>
            <a:r>
              <a:rPr lang="en-US" dirty="0">
                <a:latin typeface="Aptos" panose="020B0004020202020204" pitchFamily="34" charset="0"/>
              </a:rPr>
              <a:t>High-impact interventions require multisectoral implementation and adequate resources.</a:t>
            </a:r>
            <a:endParaRPr lang="en-ZA" dirty="0">
              <a:latin typeface="Aptos" panose="020B0004020202020204" pitchFamily="34" charset="0"/>
            </a:endParaRPr>
          </a:p>
        </p:txBody>
      </p:sp>
      <p:sp>
        <p:nvSpPr>
          <p:cNvPr id="18" name="TextBox 17">
            <a:extLst>
              <a:ext uri="{FF2B5EF4-FFF2-40B4-BE49-F238E27FC236}">
                <a16:creationId xmlns:a16="http://schemas.microsoft.com/office/drawing/2014/main" id="{19B48149-1903-6192-9A77-79D6F9FF4FB1}"/>
              </a:ext>
            </a:extLst>
          </p:cNvPr>
          <p:cNvSpPr txBox="1"/>
          <p:nvPr/>
        </p:nvSpPr>
        <p:spPr>
          <a:xfrm>
            <a:off x="4471060" y="2540734"/>
            <a:ext cx="4672940" cy="3139321"/>
          </a:xfrm>
          <a:prstGeom prst="rect">
            <a:avLst/>
          </a:prstGeom>
          <a:noFill/>
        </p:spPr>
        <p:txBody>
          <a:bodyPr wrap="square">
            <a:spAutoFit/>
          </a:bodyPr>
          <a:lstStyle/>
          <a:p>
            <a:r>
              <a:rPr lang="en-US" dirty="0">
                <a:latin typeface="Aptos" panose="020B0004020202020204" pitchFamily="34" charset="0"/>
              </a:rPr>
              <a:t>The NDoH has described the AIC as demonstrating that adolescent health investment is an economic imperative, with benefits extending to HIV prevention, education and economic productivity.</a:t>
            </a:r>
          </a:p>
          <a:p>
            <a:r>
              <a:rPr lang="en-US" dirty="0">
                <a:latin typeface="Aptos" panose="020B0004020202020204" pitchFamily="34" charset="0"/>
              </a:rPr>
              <a:t> WHO's 2025 South Africa annual report also reports the AIC's headline estimate of US$46 </a:t>
            </a:r>
            <a:r>
              <a:rPr lang="en-US" b="1" dirty="0">
                <a:latin typeface="Aptos" panose="020B0004020202020204" pitchFamily="34" charset="0"/>
              </a:rPr>
              <a:t>(R748.4) </a:t>
            </a:r>
            <a:r>
              <a:rPr lang="en-US" dirty="0">
                <a:latin typeface="Aptos" panose="020B0004020202020204" pitchFamily="34" charset="0"/>
              </a:rPr>
              <a:t>billion in investment generating US$762 billion</a:t>
            </a:r>
            <a:r>
              <a:rPr lang="en-US" b="1" dirty="0">
                <a:latin typeface="Aptos" panose="020B0004020202020204" pitchFamily="34" charset="0"/>
              </a:rPr>
              <a:t> (R12.38) trillion </a:t>
            </a:r>
            <a:r>
              <a:rPr lang="en-US" dirty="0">
                <a:latin typeface="Aptos" panose="020B0004020202020204" pitchFamily="34" charset="0"/>
              </a:rPr>
              <a:t>in lifetime returns, equivalent to about 7.2% of GDP annually.</a:t>
            </a:r>
            <a:endParaRPr lang="en-ZA" dirty="0">
              <a:latin typeface="Aptos" panose="020B0004020202020204" pitchFamily="34" charset="0"/>
            </a:endParaRPr>
          </a:p>
        </p:txBody>
      </p:sp>
    </p:spTree>
    <p:extLst>
      <p:ext uri="{BB962C8B-B14F-4D97-AF65-F5344CB8AC3E}">
        <p14:creationId xmlns:p14="http://schemas.microsoft.com/office/powerpoint/2010/main" val="2923341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7D0C7-DB80-6EBA-A6C1-CD6A4E64A1E0}"/>
            </a:ext>
          </a:extLst>
        </p:cNvPr>
        <p:cNvGrpSpPr/>
        <p:nvPr/>
      </p:nvGrpSpPr>
      <p:grpSpPr>
        <a:xfrm>
          <a:off x="0" y="0"/>
          <a:ext cx="0" cy="0"/>
          <a:chOff x="0" y="0"/>
          <a:chExt cx="0" cy="0"/>
        </a:xfrm>
      </p:grpSpPr>
      <p:sp>
        <p:nvSpPr>
          <p:cNvPr id="4" name="Slide Number Placeholder 19">
            <a:extLst>
              <a:ext uri="{FF2B5EF4-FFF2-40B4-BE49-F238E27FC236}">
                <a16:creationId xmlns:a16="http://schemas.microsoft.com/office/drawing/2014/main" id="{9AEBF7CA-9C67-3BDC-6082-96967AABA3EA}"/>
              </a:ext>
            </a:extLst>
          </p:cNvPr>
          <p:cNvSpPr txBox="1">
            <a:spLocks/>
          </p:cNvSpPr>
          <p:nvPr/>
        </p:nvSpPr>
        <p:spPr>
          <a:xfrm>
            <a:off x="6553200" y="6356350"/>
            <a:ext cx="21336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7" name="Rectangle 6">
            <a:extLst>
              <a:ext uri="{FF2B5EF4-FFF2-40B4-BE49-F238E27FC236}">
                <a16:creationId xmlns:a16="http://schemas.microsoft.com/office/drawing/2014/main" id="{42C7048B-0242-1377-8DB3-3D22A4857AA2}"/>
              </a:ext>
            </a:extLst>
          </p:cNvPr>
          <p:cNvSpPr/>
          <p:nvPr/>
        </p:nvSpPr>
        <p:spPr>
          <a:xfrm>
            <a:off x="3000364" y="5786454"/>
            <a:ext cx="1571636" cy="1071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Title 7">
            <a:extLst>
              <a:ext uri="{FF2B5EF4-FFF2-40B4-BE49-F238E27FC236}">
                <a16:creationId xmlns:a16="http://schemas.microsoft.com/office/drawing/2014/main" id="{706DDE11-14BA-9243-38E9-AFEC78EEF29E}"/>
              </a:ext>
            </a:extLst>
          </p:cNvPr>
          <p:cNvSpPr>
            <a:spLocks noGrp="1"/>
          </p:cNvSpPr>
          <p:nvPr>
            <p:ph type="title" idx="4294967295"/>
          </p:nvPr>
        </p:nvSpPr>
        <p:spPr>
          <a:xfrm>
            <a:off x="914400" y="5715000"/>
            <a:ext cx="7834064" cy="1143000"/>
          </a:xfrm>
          <a:prstGeom prst="rect">
            <a:avLst/>
          </a:prstGeom>
        </p:spPr>
        <p:txBody>
          <a:bodyPr/>
          <a:lstStyle/>
          <a:p>
            <a:pPr algn="r"/>
            <a:fld id="{034BC01B-5C8B-4466-B861-7223A51BC0CB}" type="slidenum">
              <a:rPr lang="en-ZA" sz="1200" smtClean="0">
                <a:latin typeface="Arial" pitchFamily="34" charset="0"/>
                <a:cs typeface="Arial" pitchFamily="34" charset="0"/>
              </a:rPr>
              <a:pPr algn="r"/>
              <a:t>4</a:t>
            </a:fld>
            <a:r>
              <a:rPr lang="en-ZA" dirty="0"/>
              <a:t> </a:t>
            </a:r>
          </a:p>
        </p:txBody>
      </p:sp>
      <p:sp>
        <p:nvSpPr>
          <p:cNvPr id="9" name="Rectangle 2">
            <a:extLst>
              <a:ext uri="{FF2B5EF4-FFF2-40B4-BE49-F238E27FC236}">
                <a16:creationId xmlns:a16="http://schemas.microsoft.com/office/drawing/2014/main" id="{15AAAD11-797B-B760-4C26-E37775630434}"/>
              </a:ext>
            </a:extLst>
          </p:cNvPr>
          <p:cNvSpPr txBox="1">
            <a:spLocks noChangeArrowheads="1"/>
          </p:cNvSpPr>
          <p:nvPr/>
        </p:nvSpPr>
        <p:spPr>
          <a:xfrm>
            <a:off x="0" y="-71462"/>
            <a:ext cx="7308304" cy="990600"/>
          </a:xfrm>
          <a:prstGeom prst="rect">
            <a:avLst/>
          </a:prstGeom>
        </p:spPr>
        <p:txBody>
          <a:bodyPr tIns="45720" rIns="91440" bIns="45720" anchor="b">
            <a:norm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1" i="0" u="none" strike="noStrike" kern="1200" cap="none" spc="0" normalizeH="0" baseline="0" noProof="0" dirty="0">
                <a:ln>
                  <a:noFill/>
                </a:ln>
                <a:solidFill>
                  <a:schemeClr val="bg1"/>
                </a:solidFill>
                <a:uLnTx/>
                <a:uFillTx/>
                <a:latin typeface="Arial" pitchFamily="34" charset="0"/>
                <a:ea typeface="+mj-ea"/>
                <a:cs typeface="Arial" pitchFamily="34" charset="0"/>
              </a:rPr>
              <a:t>WHAT THE ADOLESCENT INVESTMENT CASE TELLS US</a:t>
            </a:r>
          </a:p>
        </p:txBody>
      </p:sp>
      <p:sp>
        <p:nvSpPr>
          <p:cNvPr id="3" name="Slide Number Placeholder 2">
            <a:extLst>
              <a:ext uri="{FF2B5EF4-FFF2-40B4-BE49-F238E27FC236}">
                <a16:creationId xmlns:a16="http://schemas.microsoft.com/office/drawing/2014/main" id="{A70ABDE7-11A0-0971-6B7C-6AD90466194C}"/>
              </a:ext>
            </a:extLst>
          </p:cNvPr>
          <p:cNvSpPr txBox="1">
            <a:spLocks/>
          </p:cNvSpPr>
          <p:nvPr/>
        </p:nvSpPr>
        <p:spPr>
          <a:xfrm>
            <a:off x="3347864" y="638647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ZA" sz="1100" dirty="0">
                <a:latin typeface="Arial" panose="020B0604020202020204" pitchFamily="34" charset="0"/>
                <a:cs typeface="Arial" panose="020B0604020202020204" pitchFamily="34" charset="0"/>
              </a:rPr>
              <a:t>Slide </a:t>
            </a:r>
            <a:fld id="{3679F7B0-1640-40A4-961D-9812F3427331}" type="slidenum">
              <a:rPr lang="en-ZA" sz="1100" smtClean="0">
                <a:latin typeface="Arial" panose="020B0604020202020204" pitchFamily="34" charset="0"/>
                <a:cs typeface="Arial" panose="020B0604020202020204" pitchFamily="34" charset="0"/>
              </a:rPr>
              <a:pPr algn="r"/>
              <a:t>4</a:t>
            </a:fld>
            <a:endParaRPr lang="en-ZA" sz="1100"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BE32C372-732F-E405-2DF8-F319370C097E}"/>
              </a:ext>
            </a:extLst>
          </p:cNvPr>
          <p:cNvSpPr txBox="1">
            <a:spLocks/>
          </p:cNvSpPr>
          <p:nvPr/>
        </p:nvSpPr>
        <p:spPr>
          <a:xfrm>
            <a:off x="82150" y="712394"/>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dirty="0"/>
          </a:p>
        </p:txBody>
      </p:sp>
      <p:sp>
        <p:nvSpPr>
          <p:cNvPr id="11" name="TextBox 10">
            <a:extLst>
              <a:ext uri="{FF2B5EF4-FFF2-40B4-BE49-F238E27FC236}">
                <a16:creationId xmlns:a16="http://schemas.microsoft.com/office/drawing/2014/main" id="{A2CD0D17-2D5B-AEAA-F7A8-ED8922961D33}"/>
              </a:ext>
            </a:extLst>
          </p:cNvPr>
          <p:cNvSpPr txBox="1"/>
          <p:nvPr/>
        </p:nvSpPr>
        <p:spPr>
          <a:xfrm>
            <a:off x="35496" y="1120676"/>
            <a:ext cx="9026354" cy="3323987"/>
          </a:xfrm>
          <a:prstGeom prst="rect">
            <a:avLst/>
          </a:prstGeom>
          <a:noFill/>
        </p:spPr>
        <p:txBody>
          <a:bodyPr wrap="square">
            <a:spAutoFit/>
          </a:bodyPr>
          <a:lstStyle/>
          <a:p>
            <a:r>
              <a:rPr lang="en-US" sz="2200" dirty="0">
                <a:latin typeface="Aptos" panose="020B0004020202020204" pitchFamily="34" charset="0"/>
              </a:rPr>
              <a:t>The AIC calls for prioritizing interventions that can change the trajectory of adolescent girls' lives.</a:t>
            </a:r>
          </a:p>
          <a:p>
            <a:endParaRPr lang="en-US" sz="2200" dirty="0">
              <a:latin typeface="Aptos" panose="020B0004020202020204" pitchFamily="34" charset="0"/>
            </a:endParaRPr>
          </a:p>
          <a:p>
            <a:pPr marL="342900" lvl="0" indent="-342900">
              <a:buFont typeface="Arial" panose="020B0604020202020204" pitchFamily="34" charset="0"/>
              <a:buChar char="•"/>
            </a:pPr>
            <a:r>
              <a:rPr lang="en-ZA" sz="2400" dirty="0"/>
              <a:t>Investment in adolescents generates long-term social and economic returns. </a:t>
            </a:r>
          </a:p>
          <a:p>
            <a:pPr marL="342900" lvl="0" indent="-342900">
              <a:buFont typeface="Arial" panose="020B0604020202020204" pitchFamily="34" charset="0"/>
              <a:buChar char="•"/>
            </a:pPr>
            <a:r>
              <a:rPr lang="en-ZA" sz="2400" dirty="0"/>
              <a:t>Prevention is more cost-effective than dealing with consequences. </a:t>
            </a:r>
          </a:p>
          <a:p>
            <a:pPr marL="342900" lvl="0" indent="-342900">
              <a:buFont typeface="Arial" panose="020B0604020202020204" pitchFamily="34" charset="0"/>
              <a:buChar char="•"/>
            </a:pPr>
            <a:r>
              <a:rPr lang="en-ZA" sz="2400" dirty="0"/>
              <a:t>Adolescent health investment contributes to education, HIV prevention, productivity and broader development. </a:t>
            </a:r>
          </a:p>
          <a:p>
            <a:pPr marL="342900" lvl="0" indent="-342900">
              <a:buFont typeface="Arial" panose="020B0604020202020204" pitchFamily="34" charset="0"/>
              <a:buChar char="•"/>
            </a:pPr>
            <a:r>
              <a:rPr lang="en-ZA" sz="2400" dirty="0"/>
              <a:t>Investment requires multisectoral action</a:t>
            </a:r>
          </a:p>
        </p:txBody>
      </p:sp>
    </p:spTree>
    <p:extLst>
      <p:ext uri="{BB962C8B-B14F-4D97-AF65-F5344CB8AC3E}">
        <p14:creationId xmlns:p14="http://schemas.microsoft.com/office/powerpoint/2010/main" val="1784811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46C98-F194-4F68-3FCA-FD32DA60ED68}"/>
            </a:ext>
          </a:extLst>
        </p:cNvPr>
        <p:cNvGrpSpPr/>
        <p:nvPr/>
      </p:nvGrpSpPr>
      <p:grpSpPr>
        <a:xfrm>
          <a:off x="0" y="0"/>
          <a:ext cx="0" cy="0"/>
          <a:chOff x="0" y="0"/>
          <a:chExt cx="0" cy="0"/>
        </a:xfrm>
      </p:grpSpPr>
      <p:sp>
        <p:nvSpPr>
          <p:cNvPr id="4" name="Slide Number Placeholder 19">
            <a:extLst>
              <a:ext uri="{FF2B5EF4-FFF2-40B4-BE49-F238E27FC236}">
                <a16:creationId xmlns:a16="http://schemas.microsoft.com/office/drawing/2014/main" id="{2026EADC-F91C-FCC1-EFDD-BBC120C057D8}"/>
              </a:ext>
            </a:extLst>
          </p:cNvPr>
          <p:cNvSpPr txBox="1">
            <a:spLocks/>
          </p:cNvSpPr>
          <p:nvPr/>
        </p:nvSpPr>
        <p:spPr>
          <a:xfrm>
            <a:off x="6553200" y="6356350"/>
            <a:ext cx="21336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7" name="Rectangle 6">
            <a:extLst>
              <a:ext uri="{FF2B5EF4-FFF2-40B4-BE49-F238E27FC236}">
                <a16:creationId xmlns:a16="http://schemas.microsoft.com/office/drawing/2014/main" id="{0879D224-B59E-4AB2-C77E-75001BCA760C}"/>
              </a:ext>
            </a:extLst>
          </p:cNvPr>
          <p:cNvSpPr/>
          <p:nvPr/>
        </p:nvSpPr>
        <p:spPr>
          <a:xfrm>
            <a:off x="3000364" y="5786454"/>
            <a:ext cx="1571636" cy="1071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Title 7">
            <a:extLst>
              <a:ext uri="{FF2B5EF4-FFF2-40B4-BE49-F238E27FC236}">
                <a16:creationId xmlns:a16="http://schemas.microsoft.com/office/drawing/2014/main" id="{D4D416E7-8FAC-7923-7AA6-685E16D8A8AD}"/>
              </a:ext>
            </a:extLst>
          </p:cNvPr>
          <p:cNvSpPr>
            <a:spLocks noGrp="1"/>
          </p:cNvSpPr>
          <p:nvPr>
            <p:ph type="title" idx="4294967295"/>
          </p:nvPr>
        </p:nvSpPr>
        <p:spPr>
          <a:xfrm>
            <a:off x="914400" y="5715000"/>
            <a:ext cx="7834064" cy="1143000"/>
          </a:xfrm>
          <a:prstGeom prst="rect">
            <a:avLst/>
          </a:prstGeom>
        </p:spPr>
        <p:txBody>
          <a:bodyPr/>
          <a:lstStyle/>
          <a:p>
            <a:pPr algn="r"/>
            <a:fld id="{034BC01B-5C8B-4466-B861-7223A51BC0CB}" type="slidenum">
              <a:rPr lang="en-ZA" sz="1200" smtClean="0">
                <a:latin typeface="Arial" pitchFamily="34" charset="0"/>
                <a:cs typeface="Arial" pitchFamily="34" charset="0"/>
              </a:rPr>
              <a:pPr algn="r"/>
              <a:t>5</a:t>
            </a:fld>
            <a:r>
              <a:rPr lang="en-ZA" dirty="0"/>
              <a:t> </a:t>
            </a:r>
          </a:p>
        </p:txBody>
      </p:sp>
      <p:sp>
        <p:nvSpPr>
          <p:cNvPr id="9" name="Rectangle 2">
            <a:extLst>
              <a:ext uri="{FF2B5EF4-FFF2-40B4-BE49-F238E27FC236}">
                <a16:creationId xmlns:a16="http://schemas.microsoft.com/office/drawing/2014/main" id="{3B6DE4BE-3D5A-7751-C49D-BCC736D3A1FD}"/>
              </a:ext>
            </a:extLst>
          </p:cNvPr>
          <p:cNvSpPr txBox="1">
            <a:spLocks noChangeArrowheads="1"/>
          </p:cNvSpPr>
          <p:nvPr/>
        </p:nvSpPr>
        <p:spPr>
          <a:xfrm>
            <a:off x="0" y="-71462"/>
            <a:ext cx="7308304" cy="990600"/>
          </a:xfrm>
          <a:prstGeom prst="rect">
            <a:avLst/>
          </a:prstGeom>
        </p:spPr>
        <p:txBody>
          <a:bodyPr tIns="45720" rIns="91440" bIns="45720" anchor="b">
            <a:norm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1" i="0" u="none" strike="noStrike" kern="1200" cap="none" spc="0" normalizeH="0" baseline="0" noProof="0" dirty="0">
                <a:ln>
                  <a:noFill/>
                </a:ln>
                <a:solidFill>
                  <a:schemeClr val="bg1"/>
                </a:solidFill>
                <a:uLnTx/>
                <a:uFillTx/>
                <a:latin typeface="Arial" pitchFamily="34" charset="0"/>
                <a:ea typeface="+mj-ea"/>
                <a:cs typeface="Arial" pitchFamily="34" charset="0"/>
              </a:rPr>
              <a:t>WHAT DOES THE AIC MEAN FOR ADOLESCENT GIRL?</a:t>
            </a:r>
          </a:p>
        </p:txBody>
      </p:sp>
      <p:sp>
        <p:nvSpPr>
          <p:cNvPr id="3" name="Slide Number Placeholder 2">
            <a:extLst>
              <a:ext uri="{FF2B5EF4-FFF2-40B4-BE49-F238E27FC236}">
                <a16:creationId xmlns:a16="http://schemas.microsoft.com/office/drawing/2014/main" id="{CBA43329-DFE3-D3B1-3B8C-C19E6B4D6C9D}"/>
              </a:ext>
            </a:extLst>
          </p:cNvPr>
          <p:cNvSpPr txBox="1">
            <a:spLocks/>
          </p:cNvSpPr>
          <p:nvPr/>
        </p:nvSpPr>
        <p:spPr>
          <a:xfrm>
            <a:off x="3347864" y="638647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ZA" sz="1100" dirty="0">
                <a:latin typeface="Arial" panose="020B0604020202020204" pitchFamily="34" charset="0"/>
                <a:cs typeface="Arial" panose="020B0604020202020204" pitchFamily="34" charset="0"/>
              </a:rPr>
              <a:t>Slide </a:t>
            </a:r>
            <a:fld id="{3679F7B0-1640-40A4-961D-9812F3427331}" type="slidenum">
              <a:rPr lang="en-ZA" sz="1100" smtClean="0">
                <a:latin typeface="Arial" panose="020B0604020202020204" pitchFamily="34" charset="0"/>
                <a:cs typeface="Arial" panose="020B0604020202020204" pitchFamily="34" charset="0"/>
              </a:rPr>
              <a:pPr algn="r"/>
              <a:t>5</a:t>
            </a:fld>
            <a:endParaRPr lang="en-ZA" sz="1100"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63B1C7A9-62E5-0797-C7CF-632E34E2DA6A}"/>
              </a:ext>
            </a:extLst>
          </p:cNvPr>
          <p:cNvSpPr txBox="1">
            <a:spLocks/>
          </p:cNvSpPr>
          <p:nvPr/>
        </p:nvSpPr>
        <p:spPr>
          <a:xfrm>
            <a:off x="82150" y="712394"/>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dirty="0"/>
          </a:p>
        </p:txBody>
      </p:sp>
      <p:sp>
        <p:nvSpPr>
          <p:cNvPr id="11" name="TextBox 10">
            <a:extLst>
              <a:ext uri="{FF2B5EF4-FFF2-40B4-BE49-F238E27FC236}">
                <a16:creationId xmlns:a16="http://schemas.microsoft.com/office/drawing/2014/main" id="{7A472D37-BC73-AEE6-A184-8E5B4149EB8A}"/>
              </a:ext>
            </a:extLst>
          </p:cNvPr>
          <p:cNvSpPr txBox="1"/>
          <p:nvPr/>
        </p:nvSpPr>
        <p:spPr>
          <a:xfrm>
            <a:off x="35496" y="1120676"/>
            <a:ext cx="9026354" cy="4789157"/>
          </a:xfrm>
          <a:prstGeom prst="rect">
            <a:avLst/>
          </a:prstGeom>
          <a:noFill/>
        </p:spPr>
        <p:txBody>
          <a:bodyPr wrap="square">
            <a:spAutoFit/>
          </a:bodyPr>
          <a:lstStyle/>
          <a:p>
            <a:r>
              <a:rPr lang="en-US" sz="2200" dirty="0">
                <a:latin typeface="Aptos" panose="020B0004020202020204" pitchFamily="34" charset="0"/>
              </a:rPr>
              <a:t>The AIC calls for prioritizing interventions that can change the trajectory of adolescent girls' lives.</a:t>
            </a:r>
          </a:p>
          <a:p>
            <a:endParaRPr lang="en-US" sz="2200" dirty="0">
              <a:latin typeface="Aptos" panose="020B0004020202020204" pitchFamily="34" charset="0"/>
            </a:endParaRPr>
          </a:p>
          <a:p>
            <a:r>
              <a:rPr lang="en-US" sz="2200" dirty="0">
                <a:latin typeface="Aptos" panose="020B0004020202020204" pitchFamily="34" charset="0"/>
              </a:rPr>
              <a:t>Our response must strengthen:</a:t>
            </a:r>
          </a:p>
          <a:p>
            <a:pPr marL="285750" indent="-285750">
              <a:buFont typeface="Arial" panose="020B0604020202020204" pitchFamily="34" charset="0"/>
              <a:buChar char="•"/>
            </a:pPr>
            <a:r>
              <a:rPr lang="en-US" sz="2200" dirty="0">
                <a:latin typeface="Aptos" panose="020B0004020202020204" pitchFamily="34" charset="0"/>
              </a:rPr>
              <a:t>Prevention of adolescent pregnancy</a:t>
            </a:r>
          </a:p>
          <a:p>
            <a:pPr marL="285750" indent="-285750">
              <a:buFont typeface="Arial" panose="020B0604020202020204" pitchFamily="34" charset="0"/>
              <a:buChar char="•"/>
            </a:pPr>
            <a:r>
              <a:rPr lang="en-US" sz="2200" dirty="0">
                <a:latin typeface="Aptos" panose="020B0004020202020204" pitchFamily="34" charset="0"/>
              </a:rPr>
              <a:t>SRHR and access to adolescent-responsive services</a:t>
            </a:r>
          </a:p>
          <a:p>
            <a:pPr marL="285750" indent="-285750">
              <a:buFont typeface="Arial" panose="020B0604020202020204" pitchFamily="34" charset="0"/>
              <a:buChar char="•"/>
            </a:pPr>
            <a:r>
              <a:rPr lang="en-US" sz="2200" dirty="0">
                <a:latin typeface="Aptos" panose="020B0004020202020204" pitchFamily="34" charset="0"/>
              </a:rPr>
              <a:t>HIV prevention</a:t>
            </a:r>
          </a:p>
          <a:p>
            <a:pPr marL="285750" indent="-285750">
              <a:buFont typeface="Arial" panose="020B0604020202020204" pitchFamily="34" charset="0"/>
              <a:buChar char="•"/>
            </a:pPr>
            <a:r>
              <a:rPr lang="en-US" sz="2200" dirty="0">
                <a:latin typeface="Aptos" panose="020B0004020202020204" pitchFamily="34" charset="0"/>
              </a:rPr>
              <a:t>Mental health and psychosocial support</a:t>
            </a:r>
          </a:p>
          <a:p>
            <a:pPr marL="285750" indent="-285750">
              <a:buFont typeface="Arial" panose="020B0604020202020204" pitchFamily="34" charset="0"/>
              <a:buChar char="•"/>
            </a:pPr>
            <a:r>
              <a:rPr lang="en-US" sz="2200" dirty="0">
                <a:latin typeface="Aptos" panose="020B0004020202020204" pitchFamily="34" charset="0"/>
              </a:rPr>
              <a:t>Violence prevention and protection</a:t>
            </a:r>
          </a:p>
          <a:p>
            <a:pPr marL="285750" indent="-285750">
              <a:buFont typeface="Arial" panose="020B0604020202020204" pitchFamily="34" charset="0"/>
              <a:buChar char="•"/>
            </a:pPr>
            <a:r>
              <a:rPr lang="en-US" sz="2200" dirty="0">
                <a:latin typeface="Aptos" panose="020B0004020202020204" pitchFamily="34" charset="0"/>
              </a:rPr>
              <a:t>Education retention</a:t>
            </a:r>
          </a:p>
          <a:p>
            <a:pPr marL="285750" indent="-285750">
              <a:buFont typeface="Arial" panose="020B0604020202020204" pitchFamily="34" charset="0"/>
              <a:buChar char="•"/>
            </a:pPr>
            <a:r>
              <a:rPr lang="en-US" sz="2200" dirty="0">
                <a:latin typeface="Aptos" panose="020B0004020202020204" pitchFamily="34" charset="0"/>
              </a:rPr>
              <a:t>Empowerment and agency</a:t>
            </a:r>
          </a:p>
          <a:p>
            <a:pPr marL="285750" indent="-285750">
              <a:buFont typeface="Arial" panose="020B0604020202020204" pitchFamily="34" charset="0"/>
              <a:buChar char="•"/>
            </a:pPr>
            <a:r>
              <a:rPr lang="en-US" sz="2200" dirty="0">
                <a:latin typeface="Aptos" panose="020B0004020202020204" pitchFamily="34" charset="0"/>
              </a:rPr>
              <a:t>Multisectoral collaboration</a:t>
            </a:r>
          </a:p>
          <a:p>
            <a:r>
              <a:rPr lang="en-US" sz="2200" dirty="0">
                <a:latin typeface="Aptos" panose="020B0004020202020204" pitchFamily="34" charset="0"/>
              </a:rPr>
              <a:t>The AIC therefore provides the investment case for moving from fragmented interventions towards coordinated, high-impact action.</a:t>
            </a:r>
          </a:p>
        </p:txBody>
      </p:sp>
    </p:spTree>
    <p:extLst>
      <p:ext uri="{BB962C8B-B14F-4D97-AF65-F5344CB8AC3E}">
        <p14:creationId xmlns:p14="http://schemas.microsoft.com/office/powerpoint/2010/main" val="4238604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2FA0D-8911-87D7-5B40-6EC556FDA12F}"/>
            </a:ext>
          </a:extLst>
        </p:cNvPr>
        <p:cNvGrpSpPr/>
        <p:nvPr/>
      </p:nvGrpSpPr>
      <p:grpSpPr>
        <a:xfrm>
          <a:off x="0" y="0"/>
          <a:ext cx="0" cy="0"/>
          <a:chOff x="0" y="0"/>
          <a:chExt cx="0" cy="0"/>
        </a:xfrm>
      </p:grpSpPr>
      <p:sp>
        <p:nvSpPr>
          <p:cNvPr id="4" name="Slide Number Placeholder 19">
            <a:extLst>
              <a:ext uri="{FF2B5EF4-FFF2-40B4-BE49-F238E27FC236}">
                <a16:creationId xmlns:a16="http://schemas.microsoft.com/office/drawing/2014/main" id="{F627ABBA-D43D-1C06-8C0D-BEA1697FE066}"/>
              </a:ext>
            </a:extLst>
          </p:cNvPr>
          <p:cNvSpPr txBox="1">
            <a:spLocks/>
          </p:cNvSpPr>
          <p:nvPr/>
        </p:nvSpPr>
        <p:spPr>
          <a:xfrm>
            <a:off x="6553200" y="6356350"/>
            <a:ext cx="21336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7" name="Rectangle 6">
            <a:extLst>
              <a:ext uri="{FF2B5EF4-FFF2-40B4-BE49-F238E27FC236}">
                <a16:creationId xmlns:a16="http://schemas.microsoft.com/office/drawing/2014/main" id="{42153FAF-75F0-AAE1-A468-FF7639FF8AD1}"/>
              </a:ext>
            </a:extLst>
          </p:cNvPr>
          <p:cNvSpPr/>
          <p:nvPr/>
        </p:nvSpPr>
        <p:spPr>
          <a:xfrm>
            <a:off x="3000364" y="5786454"/>
            <a:ext cx="1571636" cy="1071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Title 7">
            <a:extLst>
              <a:ext uri="{FF2B5EF4-FFF2-40B4-BE49-F238E27FC236}">
                <a16:creationId xmlns:a16="http://schemas.microsoft.com/office/drawing/2014/main" id="{C76224CD-1E00-08D4-4C57-32BCD1F6BEA6}"/>
              </a:ext>
            </a:extLst>
          </p:cNvPr>
          <p:cNvSpPr>
            <a:spLocks noGrp="1"/>
          </p:cNvSpPr>
          <p:nvPr>
            <p:ph type="title" idx="4294967295"/>
          </p:nvPr>
        </p:nvSpPr>
        <p:spPr>
          <a:xfrm>
            <a:off x="914400" y="5715000"/>
            <a:ext cx="7834064" cy="1143000"/>
          </a:xfrm>
          <a:prstGeom prst="rect">
            <a:avLst/>
          </a:prstGeom>
        </p:spPr>
        <p:txBody>
          <a:bodyPr/>
          <a:lstStyle/>
          <a:p>
            <a:pPr algn="r"/>
            <a:fld id="{034BC01B-5C8B-4466-B861-7223A51BC0CB}" type="slidenum">
              <a:rPr lang="en-ZA" sz="1200" smtClean="0">
                <a:latin typeface="Arial" pitchFamily="34" charset="0"/>
                <a:cs typeface="Arial" pitchFamily="34" charset="0"/>
              </a:rPr>
              <a:pPr algn="r"/>
              <a:t>6</a:t>
            </a:fld>
            <a:r>
              <a:rPr lang="en-ZA" dirty="0"/>
              <a:t> </a:t>
            </a:r>
          </a:p>
        </p:txBody>
      </p:sp>
      <p:sp>
        <p:nvSpPr>
          <p:cNvPr id="9" name="Rectangle 2">
            <a:extLst>
              <a:ext uri="{FF2B5EF4-FFF2-40B4-BE49-F238E27FC236}">
                <a16:creationId xmlns:a16="http://schemas.microsoft.com/office/drawing/2014/main" id="{C1750B82-33EB-27B0-93BA-13AC805E1A7F}"/>
              </a:ext>
            </a:extLst>
          </p:cNvPr>
          <p:cNvSpPr txBox="1">
            <a:spLocks noChangeArrowheads="1"/>
          </p:cNvSpPr>
          <p:nvPr/>
        </p:nvSpPr>
        <p:spPr>
          <a:xfrm>
            <a:off x="-7248" y="26967"/>
            <a:ext cx="7891615" cy="990600"/>
          </a:xfrm>
          <a:prstGeom prst="rect">
            <a:avLst/>
          </a:prstGeom>
        </p:spPr>
        <p:txBody>
          <a:bodyPr tIns="45720" rIns="91440" bIns="45720" anchor="b">
            <a:normAutofit fontScale="85000" lnSpcReduction="10000"/>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1" i="0" u="none" strike="noStrike" kern="1200" cap="none" spc="0" normalizeH="0" baseline="0" noProof="0" dirty="0">
                <a:ln>
                  <a:noFill/>
                </a:ln>
                <a:solidFill>
                  <a:schemeClr val="bg1"/>
                </a:solidFill>
                <a:uLnTx/>
                <a:uFillTx/>
                <a:latin typeface="Arial" pitchFamily="34" charset="0"/>
                <a:ea typeface="+mj-ea"/>
                <a:cs typeface="Arial" pitchFamily="34" charset="0"/>
              </a:rPr>
              <a:t>WHAT THE GLOBAL ACTION FOR MEASUREMENT OF ADOLESCENT HEALTH (GAMA) TELLS US</a:t>
            </a:r>
          </a:p>
        </p:txBody>
      </p:sp>
      <p:sp>
        <p:nvSpPr>
          <p:cNvPr id="3" name="Slide Number Placeholder 2">
            <a:extLst>
              <a:ext uri="{FF2B5EF4-FFF2-40B4-BE49-F238E27FC236}">
                <a16:creationId xmlns:a16="http://schemas.microsoft.com/office/drawing/2014/main" id="{4C5E2D36-8FAE-E404-3E70-26F3D21CDFC2}"/>
              </a:ext>
            </a:extLst>
          </p:cNvPr>
          <p:cNvSpPr txBox="1">
            <a:spLocks/>
          </p:cNvSpPr>
          <p:nvPr/>
        </p:nvSpPr>
        <p:spPr>
          <a:xfrm>
            <a:off x="3347864" y="638647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ZA" sz="1100" dirty="0">
                <a:latin typeface="Arial" panose="020B0604020202020204" pitchFamily="34" charset="0"/>
                <a:cs typeface="Arial" panose="020B0604020202020204" pitchFamily="34" charset="0"/>
              </a:rPr>
              <a:t>Slide </a:t>
            </a:r>
            <a:fld id="{3679F7B0-1640-40A4-961D-9812F3427331}" type="slidenum">
              <a:rPr lang="en-ZA" sz="1100" smtClean="0">
                <a:latin typeface="Arial" panose="020B0604020202020204" pitchFamily="34" charset="0"/>
                <a:cs typeface="Arial" panose="020B0604020202020204" pitchFamily="34" charset="0"/>
              </a:rPr>
              <a:pPr algn="r"/>
              <a:t>6</a:t>
            </a:fld>
            <a:endParaRPr lang="en-ZA" sz="1100"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E9F1285D-D928-B1AA-999C-37503569190C}"/>
              </a:ext>
            </a:extLst>
          </p:cNvPr>
          <p:cNvSpPr txBox="1">
            <a:spLocks/>
          </p:cNvSpPr>
          <p:nvPr/>
        </p:nvSpPr>
        <p:spPr>
          <a:xfrm>
            <a:off x="107504" y="1260491"/>
            <a:ext cx="8517632"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dirty="0"/>
          </a:p>
        </p:txBody>
      </p:sp>
      <p:sp>
        <p:nvSpPr>
          <p:cNvPr id="11" name="TextBox 10">
            <a:extLst>
              <a:ext uri="{FF2B5EF4-FFF2-40B4-BE49-F238E27FC236}">
                <a16:creationId xmlns:a16="http://schemas.microsoft.com/office/drawing/2014/main" id="{845C6923-CB2F-A465-3669-EDA210AE15EC}"/>
              </a:ext>
            </a:extLst>
          </p:cNvPr>
          <p:cNvSpPr txBox="1"/>
          <p:nvPr/>
        </p:nvSpPr>
        <p:spPr>
          <a:xfrm>
            <a:off x="52984" y="1006054"/>
            <a:ext cx="8943793" cy="5262979"/>
          </a:xfrm>
          <a:prstGeom prst="rect">
            <a:avLst/>
          </a:prstGeom>
          <a:noFill/>
        </p:spPr>
        <p:txBody>
          <a:bodyPr wrap="square">
            <a:spAutoFit/>
          </a:bodyPr>
          <a:lstStyle/>
          <a:p>
            <a:r>
              <a:rPr lang="en-US" sz="2100" b="1" dirty="0">
                <a:latin typeface="Aptos" panose="020B0004020202020204" pitchFamily="34" charset="0"/>
              </a:rPr>
              <a:t>The GAMA Validation Asked a Critical Question.</a:t>
            </a:r>
          </a:p>
          <a:p>
            <a:r>
              <a:rPr lang="en-US" sz="2100" b="1" dirty="0">
                <a:latin typeface="Aptos" panose="020B0004020202020204" pitchFamily="34" charset="0"/>
              </a:rPr>
              <a:t>Do we have the right information to understand adolescent health and well-being and guide action?</a:t>
            </a:r>
          </a:p>
          <a:p>
            <a:pPr marL="285750" indent="-285750">
              <a:buFont typeface="Arial" panose="020B0604020202020204" pitchFamily="34" charset="0"/>
              <a:buChar char="•"/>
            </a:pPr>
            <a:r>
              <a:rPr lang="en-US" sz="2100" dirty="0">
                <a:latin typeface="Aptos" panose="020B0004020202020204" pitchFamily="34" charset="0"/>
              </a:rPr>
              <a:t>South Africa's GAMA assessment was among the early national assessments globally and was led by NDoH with WHO, UNICEF and multisectoral partners. </a:t>
            </a:r>
          </a:p>
          <a:p>
            <a:pPr marL="285750" indent="-285750">
              <a:buFont typeface="Arial" panose="020B0604020202020204" pitchFamily="34" charset="0"/>
              <a:buChar char="•"/>
            </a:pPr>
            <a:r>
              <a:rPr lang="en-US" sz="2100" dirty="0">
                <a:latin typeface="Aptos" panose="020B0004020202020204" pitchFamily="34" charset="0"/>
              </a:rPr>
              <a:t>It included a desk review, data mapping, stakeholder consultation and national validation.</a:t>
            </a:r>
          </a:p>
          <a:p>
            <a:r>
              <a:rPr lang="en-US" sz="2100" b="1" dirty="0">
                <a:latin typeface="Aptos" panose="020B0004020202020204" pitchFamily="34" charset="0"/>
              </a:rPr>
              <a:t>What we learned</a:t>
            </a:r>
            <a:r>
              <a:rPr lang="en-US" sz="2100" dirty="0">
                <a:latin typeface="Aptos" panose="020B0004020202020204" pitchFamily="34" charset="0"/>
              </a:rPr>
              <a:t>:</a:t>
            </a:r>
          </a:p>
          <a:p>
            <a:r>
              <a:rPr lang="en-US" sz="2100" dirty="0">
                <a:latin typeface="Aptos" panose="020B0004020202020204" pitchFamily="34" charset="0"/>
              </a:rPr>
              <a:t>South Africa already has important adolescent health indicators. However, indicators only partially align with GAMA recommendations.</a:t>
            </a:r>
          </a:p>
          <a:p>
            <a:pPr marL="285750" indent="-285750">
              <a:buFont typeface="Arial" panose="020B0604020202020204" pitchFamily="34" charset="0"/>
              <a:buChar char="•"/>
            </a:pPr>
            <a:r>
              <a:rPr lang="en-US" sz="2100" dirty="0">
                <a:latin typeface="Aptos" panose="020B0004020202020204" pitchFamily="34" charset="0"/>
              </a:rPr>
              <a:t>Data systems remain fragmented.</a:t>
            </a:r>
          </a:p>
          <a:p>
            <a:pPr marL="285750" indent="-285750">
              <a:buFont typeface="Arial" panose="020B0604020202020204" pitchFamily="34" charset="0"/>
              <a:buChar char="•"/>
            </a:pPr>
            <a:r>
              <a:rPr lang="en-US" sz="2100" dirty="0">
                <a:latin typeface="Aptos" panose="020B0004020202020204" pitchFamily="34" charset="0"/>
              </a:rPr>
              <a:t>Age-disaggregated reporting is limited.</a:t>
            </a:r>
          </a:p>
          <a:p>
            <a:pPr marL="285750" indent="-285750">
              <a:buFont typeface="Arial" panose="020B0604020202020204" pitchFamily="34" charset="0"/>
              <a:buChar char="•"/>
            </a:pPr>
            <a:r>
              <a:rPr lang="en-US" sz="2100" dirty="0">
                <a:latin typeface="Aptos" panose="020B0004020202020204" pitchFamily="34" charset="0"/>
              </a:rPr>
              <a:t>Indicator definitions are not always consistent.</a:t>
            </a:r>
          </a:p>
          <a:p>
            <a:pPr marL="285750" indent="-285750">
              <a:buFont typeface="Arial" panose="020B0604020202020204" pitchFamily="34" charset="0"/>
              <a:buChar char="•"/>
            </a:pPr>
            <a:r>
              <a:rPr lang="en-US" sz="2100" dirty="0">
                <a:latin typeface="Aptos" panose="020B0004020202020204" pitchFamily="34" charset="0"/>
              </a:rPr>
              <a:t>Proxy indicators are sometimes used.</a:t>
            </a:r>
          </a:p>
          <a:p>
            <a:pPr marL="285750" indent="-285750">
              <a:buFont typeface="Arial" panose="020B0604020202020204" pitchFamily="34" charset="0"/>
              <a:buChar char="•"/>
            </a:pPr>
            <a:r>
              <a:rPr lang="en-US" sz="2100" dirty="0">
                <a:latin typeface="Aptos" panose="020B0004020202020204" pitchFamily="34" charset="0"/>
              </a:rPr>
              <a:t>Cross-sectoral data integration remains weak.</a:t>
            </a:r>
          </a:p>
        </p:txBody>
      </p:sp>
    </p:spTree>
    <p:extLst>
      <p:ext uri="{BB962C8B-B14F-4D97-AF65-F5344CB8AC3E}">
        <p14:creationId xmlns:p14="http://schemas.microsoft.com/office/powerpoint/2010/main" val="3404336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B09F1-365F-53E3-A01E-4EC251E734CE}"/>
            </a:ext>
          </a:extLst>
        </p:cNvPr>
        <p:cNvGrpSpPr/>
        <p:nvPr/>
      </p:nvGrpSpPr>
      <p:grpSpPr>
        <a:xfrm>
          <a:off x="0" y="0"/>
          <a:ext cx="0" cy="0"/>
          <a:chOff x="0" y="0"/>
          <a:chExt cx="0" cy="0"/>
        </a:xfrm>
      </p:grpSpPr>
      <p:sp>
        <p:nvSpPr>
          <p:cNvPr id="4" name="Slide Number Placeholder 19">
            <a:extLst>
              <a:ext uri="{FF2B5EF4-FFF2-40B4-BE49-F238E27FC236}">
                <a16:creationId xmlns:a16="http://schemas.microsoft.com/office/drawing/2014/main" id="{CAE79D46-125D-2CAB-E987-F0DFBB336225}"/>
              </a:ext>
            </a:extLst>
          </p:cNvPr>
          <p:cNvSpPr txBox="1">
            <a:spLocks/>
          </p:cNvSpPr>
          <p:nvPr/>
        </p:nvSpPr>
        <p:spPr>
          <a:xfrm>
            <a:off x="6553200" y="6356350"/>
            <a:ext cx="21336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7" name="Rectangle 6">
            <a:extLst>
              <a:ext uri="{FF2B5EF4-FFF2-40B4-BE49-F238E27FC236}">
                <a16:creationId xmlns:a16="http://schemas.microsoft.com/office/drawing/2014/main" id="{01C6E613-F415-1992-16A0-7E1E92356A45}"/>
              </a:ext>
            </a:extLst>
          </p:cNvPr>
          <p:cNvSpPr/>
          <p:nvPr/>
        </p:nvSpPr>
        <p:spPr>
          <a:xfrm>
            <a:off x="3000364" y="5786454"/>
            <a:ext cx="1571636" cy="1071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Title 7">
            <a:extLst>
              <a:ext uri="{FF2B5EF4-FFF2-40B4-BE49-F238E27FC236}">
                <a16:creationId xmlns:a16="http://schemas.microsoft.com/office/drawing/2014/main" id="{D0D5A20A-7650-5499-1BBE-DC29C99DA040}"/>
              </a:ext>
            </a:extLst>
          </p:cNvPr>
          <p:cNvSpPr>
            <a:spLocks noGrp="1"/>
          </p:cNvSpPr>
          <p:nvPr>
            <p:ph type="title" idx="4294967295"/>
          </p:nvPr>
        </p:nvSpPr>
        <p:spPr>
          <a:xfrm>
            <a:off x="914400" y="5715000"/>
            <a:ext cx="7834064" cy="1143000"/>
          </a:xfrm>
          <a:prstGeom prst="rect">
            <a:avLst/>
          </a:prstGeom>
        </p:spPr>
        <p:txBody>
          <a:bodyPr/>
          <a:lstStyle/>
          <a:p>
            <a:pPr algn="r"/>
            <a:fld id="{034BC01B-5C8B-4466-B861-7223A51BC0CB}" type="slidenum">
              <a:rPr lang="en-ZA" sz="1200" smtClean="0">
                <a:latin typeface="Arial" pitchFamily="34" charset="0"/>
                <a:cs typeface="Arial" pitchFamily="34" charset="0"/>
              </a:rPr>
              <a:pPr algn="r"/>
              <a:t>7</a:t>
            </a:fld>
            <a:r>
              <a:rPr lang="en-ZA" dirty="0"/>
              <a:t> </a:t>
            </a:r>
          </a:p>
        </p:txBody>
      </p:sp>
      <p:sp>
        <p:nvSpPr>
          <p:cNvPr id="9" name="Rectangle 2">
            <a:extLst>
              <a:ext uri="{FF2B5EF4-FFF2-40B4-BE49-F238E27FC236}">
                <a16:creationId xmlns:a16="http://schemas.microsoft.com/office/drawing/2014/main" id="{FFF3B4D6-4435-F973-8AA3-4798E0B05C02}"/>
              </a:ext>
            </a:extLst>
          </p:cNvPr>
          <p:cNvSpPr txBox="1">
            <a:spLocks noChangeArrowheads="1"/>
          </p:cNvSpPr>
          <p:nvPr/>
        </p:nvSpPr>
        <p:spPr>
          <a:xfrm>
            <a:off x="0" y="-71462"/>
            <a:ext cx="7308304" cy="990600"/>
          </a:xfrm>
          <a:prstGeom prst="rect">
            <a:avLst/>
          </a:prstGeom>
        </p:spPr>
        <p:txBody>
          <a:bodyPr tIns="45720" rIns="91440" bIns="45720" anchor="b">
            <a:norm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1" i="0" u="none" strike="noStrike" kern="1200" cap="none" spc="0" normalizeH="0" baseline="0" noProof="0" dirty="0">
                <a:ln>
                  <a:noFill/>
                </a:ln>
                <a:solidFill>
                  <a:schemeClr val="bg1"/>
                </a:solidFill>
                <a:uLnTx/>
                <a:uFillTx/>
                <a:latin typeface="Arial" pitchFamily="34" charset="0"/>
                <a:ea typeface="+mj-ea"/>
                <a:cs typeface="Arial" pitchFamily="34" charset="0"/>
              </a:rPr>
              <a:t>FROM EVIDENCE TO ACTION</a:t>
            </a:r>
          </a:p>
        </p:txBody>
      </p:sp>
      <p:sp>
        <p:nvSpPr>
          <p:cNvPr id="3" name="Slide Number Placeholder 2">
            <a:extLst>
              <a:ext uri="{FF2B5EF4-FFF2-40B4-BE49-F238E27FC236}">
                <a16:creationId xmlns:a16="http://schemas.microsoft.com/office/drawing/2014/main" id="{B0AD10D4-AE4E-CBB6-5D13-596455C10C4D}"/>
              </a:ext>
            </a:extLst>
          </p:cNvPr>
          <p:cNvSpPr txBox="1">
            <a:spLocks/>
          </p:cNvSpPr>
          <p:nvPr/>
        </p:nvSpPr>
        <p:spPr>
          <a:xfrm>
            <a:off x="3347864" y="638647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ZA" sz="1100" dirty="0">
                <a:latin typeface="Arial" panose="020B0604020202020204" pitchFamily="34" charset="0"/>
                <a:cs typeface="Arial" panose="020B0604020202020204" pitchFamily="34" charset="0"/>
              </a:rPr>
              <a:t>Slide </a:t>
            </a:r>
            <a:fld id="{3679F7B0-1640-40A4-961D-9812F3427331}" type="slidenum">
              <a:rPr lang="en-ZA" sz="1100" smtClean="0">
                <a:latin typeface="Arial" panose="020B0604020202020204" pitchFamily="34" charset="0"/>
                <a:cs typeface="Arial" panose="020B0604020202020204" pitchFamily="34" charset="0"/>
              </a:rPr>
              <a:pPr algn="r"/>
              <a:t>7</a:t>
            </a:fld>
            <a:endParaRPr lang="en-ZA" sz="1100"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B4DAD9A4-71E3-77ED-0C3C-510B718B17CE}"/>
              </a:ext>
            </a:extLst>
          </p:cNvPr>
          <p:cNvSpPr txBox="1">
            <a:spLocks/>
          </p:cNvSpPr>
          <p:nvPr/>
        </p:nvSpPr>
        <p:spPr>
          <a:xfrm>
            <a:off x="395536" y="1260491"/>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dirty="0"/>
          </a:p>
        </p:txBody>
      </p:sp>
      <p:sp>
        <p:nvSpPr>
          <p:cNvPr id="6" name="TextBox 5">
            <a:extLst>
              <a:ext uri="{FF2B5EF4-FFF2-40B4-BE49-F238E27FC236}">
                <a16:creationId xmlns:a16="http://schemas.microsoft.com/office/drawing/2014/main" id="{4DA5FF44-75F9-04D3-AA6D-DD0B7D5F3452}"/>
              </a:ext>
            </a:extLst>
          </p:cNvPr>
          <p:cNvSpPr txBox="1"/>
          <p:nvPr/>
        </p:nvSpPr>
        <p:spPr>
          <a:xfrm>
            <a:off x="128192" y="1020008"/>
            <a:ext cx="4643252" cy="5016758"/>
          </a:xfrm>
          <a:prstGeom prst="rect">
            <a:avLst/>
          </a:prstGeom>
          <a:noFill/>
        </p:spPr>
        <p:txBody>
          <a:bodyPr wrap="square">
            <a:spAutoFit/>
          </a:bodyPr>
          <a:lstStyle/>
          <a:p>
            <a:r>
              <a:rPr lang="en-US" sz="2000" b="1" dirty="0">
                <a:latin typeface="Aptos" panose="020B0004020202020204" pitchFamily="34" charset="0"/>
              </a:rPr>
              <a:t>GAMA highlighted important measurement gaps in:</a:t>
            </a:r>
          </a:p>
          <a:p>
            <a:pPr marL="285750" indent="-285750">
              <a:buFont typeface="Arial" panose="020B0604020202020204" pitchFamily="34" charset="0"/>
              <a:buChar char="•"/>
            </a:pPr>
            <a:r>
              <a:rPr lang="en-US" sz="2000" dirty="0">
                <a:latin typeface="Aptos" panose="020B0004020202020204" pitchFamily="34" charset="0"/>
              </a:rPr>
              <a:t>Mental health and psychosocial well-being</a:t>
            </a:r>
          </a:p>
          <a:p>
            <a:pPr marL="285750" indent="-285750">
              <a:buFont typeface="Arial" panose="020B0604020202020204" pitchFamily="34" charset="0"/>
              <a:buChar char="•"/>
            </a:pPr>
            <a:r>
              <a:rPr lang="en-US" sz="2000" dirty="0">
                <a:latin typeface="Aptos" panose="020B0004020202020204" pitchFamily="34" charset="0"/>
              </a:rPr>
              <a:t>Depression and anxiety</a:t>
            </a:r>
          </a:p>
          <a:p>
            <a:pPr marL="285750" indent="-285750">
              <a:buFont typeface="Arial" panose="020B0604020202020204" pitchFamily="34" charset="0"/>
              <a:buChar char="•"/>
            </a:pPr>
            <a:r>
              <a:rPr lang="en-US" sz="2000" dirty="0">
                <a:latin typeface="Aptos" panose="020B0004020202020204" pitchFamily="34" charset="0"/>
              </a:rPr>
              <a:t>Social connectedness</a:t>
            </a:r>
          </a:p>
          <a:p>
            <a:pPr marL="285750" indent="-285750">
              <a:buFont typeface="Arial" panose="020B0604020202020204" pitchFamily="34" charset="0"/>
              <a:buChar char="•"/>
            </a:pPr>
            <a:r>
              <a:rPr lang="en-US" sz="2000" dirty="0">
                <a:latin typeface="Aptos" panose="020B0004020202020204" pitchFamily="34" charset="0"/>
              </a:rPr>
              <a:t>Family support</a:t>
            </a:r>
          </a:p>
          <a:p>
            <a:pPr marL="285750" indent="-285750">
              <a:buFont typeface="Arial" panose="020B0604020202020204" pitchFamily="34" charset="0"/>
              <a:buChar char="•"/>
            </a:pPr>
            <a:r>
              <a:rPr lang="en-US" sz="2000" dirty="0">
                <a:latin typeface="Aptos" panose="020B0004020202020204" pitchFamily="34" charset="0"/>
              </a:rPr>
              <a:t>Agency and sexual health</a:t>
            </a:r>
          </a:p>
          <a:p>
            <a:pPr marL="285750" indent="-285750">
              <a:buFont typeface="Arial" panose="020B0604020202020204" pitchFamily="34" charset="0"/>
              <a:buChar char="•"/>
            </a:pPr>
            <a:r>
              <a:rPr lang="en-US" sz="2000" dirty="0">
                <a:latin typeface="Aptos" panose="020B0004020202020204" pitchFamily="34" charset="0"/>
              </a:rPr>
              <a:t>Decision-making</a:t>
            </a:r>
          </a:p>
          <a:p>
            <a:pPr marL="285750" indent="-285750">
              <a:buFont typeface="Arial" panose="020B0604020202020204" pitchFamily="34" charset="0"/>
              <a:buChar char="•"/>
            </a:pPr>
            <a:r>
              <a:rPr lang="en-US" sz="2000" dirty="0">
                <a:latin typeface="Aptos" panose="020B0004020202020204" pitchFamily="34" charset="0"/>
              </a:rPr>
              <a:t>Autonomy</a:t>
            </a:r>
          </a:p>
          <a:p>
            <a:pPr marL="285750" indent="-285750">
              <a:buFont typeface="Arial" panose="020B0604020202020204" pitchFamily="34" charset="0"/>
              <a:buChar char="•"/>
            </a:pPr>
            <a:r>
              <a:rPr lang="en-US" sz="2000" dirty="0">
                <a:latin typeface="Aptos" panose="020B0004020202020204" pitchFamily="34" charset="0"/>
              </a:rPr>
              <a:t>Ability to make informed choices</a:t>
            </a:r>
          </a:p>
          <a:p>
            <a:pPr marL="285750" indent="-285750">
              <a:buFont typeface="Arial" panose="020B0604020202020204" pitchFamily="34" charset="0"/>
              <a:buChar char="•"/>
            </a:pPr>
            <a:r>
              <a:rPr lang="en-US" sz="2000" dirty="0">
                <a:latin typeface="Aptos" panose="020B0004020202020204" pitchFamily="34" charset="0"/>
              </a:rPr>
              <a:t>Safety and protection</a:t>
            </a:r>
          </a:p>
          <a:p>
            <a:pPr marL="285750" indent="-285750">
              <a:buFont typeface="Arial" panose="020B0604020202020204" pitchFamily="34" charset="0"/>
              <a:buChar char="•"/>
            </a:pPr>
            <a:r>
              <a:rPr lang="en-US" sz="2000" dirty="0">
                <a:latin typeface="Aptos" panose="020B0004020202020204" pitchFamily="34" charset="0"/>
              </a:rPr>
              <a:t>Severe violence</a:t>
            </a:r>
          </a:p>
          <a:p>
            <a:pPr marL="285750" indent="-285750">
              <a:buFont typeface="Arial" panose="020B0604020202020204" pitchFamily="34" charset="0"/>
              <a:buChar char="•"/>
            </a:pPr>
            <a:r>
              <a:rPr lang="en-US" sz="2000" dirty="0">
                <a:latin typeface="Aptos" panose="020B0004020202020204" pitchFamily="34" charset="0"/>
              </a:rPr>
              <a:t>Sexual violence</a:t>
            </a:r>
          </a:p>
          <a:p>
            <a:pPr marL="285750" indent="-285750">
              <a:buFont typeface="Arial" panose="020B0604020202020204" pitchFamily="34" charset="0"/>
              <a:buChar char="•"/>
            </a:pPr>
            <a:r>
              <a:rPr lang="en-US" sz="2000" dirty="0">
                <a:latin typeface="Aptos" panose="020B0004020202020204" pitchFamily="34" charset="0"/>
              </a:rPr>
              <a:t>Full burden of violence affecting adolescents</a:t>
            </a:r>
          </a:p>
        </p:txBody>
      </p:sp>
      <p:sp>
        <p:nvSpPr>
          <p:cNvPr id="16" name="TextBox 15">
            <a:extLst>
              <a:ext uri="{FF2B5EF4-FFF2-40B4-BE49-F238E27FC236}">
                <a16:creationId xmlns:a16="http://schemas.microsoft.com/office/drawing/2014/main" id="{61E59510-6D3F-55F0-FF95-8628231E6305}"/>
              </a:ext>
            </a:extLst>
          </p:cNvPr>
          <p:cNvSpPr txBox="1"/>
          <p:nvPr/>
        </p:nvSpPr>
        <p:spPr>
          <a:xfrm>
            <a:off x="4213824" y="2087611"/>
            <a:ext cx="4643252" cy="2862322"/>
          </a:xfrm>
          <a:prstGeom prst="rect">
            <a:avLst/>
          </a:prstGeom>
          <a:noFill/>
        </p:spPr>
        <p:txBody>
          <a:bodyPr wrap="square">
            <a:spAutoFit/>
          </a:bodyPr>
          <a:lstStyle/>
          <a:p>
            <a:r>
              <a:rPr lang="en-US" sz="2000" b="1" dirty="0">
                <a:latin typeface="Aptos" panose="020B0004020202020204" pitchFamily="34" charset="0"/>
              </a:rPr>
              <a:t>Key message:</a:t>
            </a:r>
          </a:p>
          <a:p>
            <a:pPr marL="285750" indent="-285750">
              <a:buFont typeface="Arial" panose="020B0604020202020204" pitchFamily="34" charset="0"/>
              <a:buChar char="•"/>
            </a:pPr>
            <a:r>
              <a:rPr lang="en-US" sz="2000" dirty="0">
                <a:latin typeface="Aptos" panose="020B0004020202020204" pitchFamily="34" charset="0"/>
              </a:rPr>
              <a:t>We are often better at measuring outcomes than the factors that lead to those outcomes.</a:t>
            </a:r>
          </a:p>
          <a:p>
            <a:pPr marL="285750" indent="-285750">
              <a:buFont typeface="Arial" panose="020B0604020202020204" pitchFamily="34" charset="0"/>
              <a:buChar char="•"/>
            </a:pPr>
            <a:r>
              <a:rPr lang="en-US" sz="2000" dirty="0">
                <a:latin typeface="Aptos" panose="020B0004020202020204" pitchFamily="34" charset="0"/>
              </a:rPr>
              <a:t>This is particularly important for prevention. If we only measure violence after it occurs, we miss opportunities to identify vulnerability and intervene earlier</a:t>
            </a:r>
            <a:r>
              <a:rPr lang="en-US" dirty="0">
                <a:latin typeface="Aptos" panose="020B0004020202020204" pitchFamily="34" charset="0"/>
              </a:rPr>
              <a:t>.</a:t>
            </a:r>
            <a:endParaRPr lang="en-ZA" dirty="0">
              <a:latin typeface="Aptos" panose="020B0004020202020204" pitchFamily="34" charset="0"/>
            </a:endParaRPr>
          </a:p>
        </p:txBody>
      </p:sp>
    </p:spTree>
    <p:extLst>
      <p:ext uri="{BB962C8B-B14F-4D97-AF65-F5344CB8AC3E}">
        <p14:creationId xmlns:p14="http://schemas.microsoft.com/office/powerpoint/2010/main" val="2809065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EA5BB-CDEF-23E8-0648-EE3342D2078A}"/>
            </a:ext>
          </a:extLst>
        </p:cNvPr>
        <p:cNvGrpSpPr/>
        <p:nvPr/>
      </p:nvGrpSpPr>
      <p:grpSpPr>
        <a:xfrm>
          <a:off x="0" y="0"/>
          <a:ext cx="0" cy="0"/>
          <a:chOff x="0" y="0"/>
          <a:chExt cx="0" cy="0"/>
        </a:xfrm>
      </p:grpSpPr>
      <p:sp>
        <p:nvSpPr>
          <p:cNvPr id="4" name="Slide Number Placeholder 19">
            <a:extLst>
              <a:ext uri="{FF2B5EF4-FFF2-40B4-BE49-F238E27FC236}">
                <a16:creationId xmlns:a16="http://schemas.microsoft.com/office/drawing/2014/main" id="{7B62EF98-CAB4-A42E-733B-E8D8436CCDA7}"/>
              </a:ext>
            </a:extLst>
          </p:cNvPr>
          <p:cNvSpPr txBox="1">
            <a:spLocks/>
          </p:cNvSpPr>
          <p:nvPr/>
        </p:nvSpPr>
        <p:spPr>
          <a:xfrm>
            <a:off x="6553200" y="6356350"/>
            <a:ext cx="21336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7" name="Rectangle 6">
            <a:extLst>
              <a:ext uri="{FF2B5EF4-FFF2-40B4-BE49-F238E27FC236}">
                <a16:creationId xmlns:a16="http://schemas.microsoft.com/office/drawing/2014/main" id="{597DF27A-0D66-EEDF-2747-AAA8E2AF24EE}"/>
              </a:ext>
            </a:extLst>
          </p:cNvPr>
          <p:cNvSpPr/>
          <p:nvPr/>
        </p:nvSpPr>
        <p:spPr>
          <a:xfrm>
            <a:off x="3000364" y="5786454"/>
            <a:ext cx="1571636" cy="1071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Title 7">
            <a:extLst>
              <a:ext uri="{FF2B5EF4-FFF2-40B4-BE49-F238E27FC236}">
                <a16:creationId xmlns:a16="http://schemas.microsoft.com/office/drawing/2014/main" id="{E4EB2E97-9679-5117-26E5-9B4C0EF2F724}"/>
              </a:ext>
            </a:extLst>
          </p:cNvPr>
          <p:cNvSpPr>
            <a:spLocks noGrp="1"/>
          </p:cNvSpPr>
          <p:nvPr>
            <p:ph type="title" idx="4294967295"/>
          </p:nvPr>
        </p:nvSpPr>
        <p:spPr>
          <a:xfrm>
            <a:off x="914400" y="5715000"/>
            <a:ext cx="7834064" cy="1143000"/>
          </a:xfrm>
          <a:prstGeom prst="rect">
            <a:avLst/>
          </a:prstGeom>
        </p:spPr>
        <p:txBody>
          <a:bodyPr/>
          <a:lstStyle/>
          <a:p>
            <a:pPr algn="r"/>
            <a:fld id="{034BC01B-5C8B-4466-B861-7223A51BC0CB}" type="slidenum">
              <a:rPr lang="en-ZA" sz="1200" smtClean="0">
                <a:latin typeface="Arial" pitchFamily="34" charset="0"/>
                <a:cs typeface="Arial" pitchFamily="34" charset="0"/>
              </a:rPr>
              <a:pPr algn="r"/>
              <a:t>8</a:t>
            </a:fld>
            <a:r>
              <a:rPr lang="en-ZA" dirty="0"/>
              <a:t> </a:t>
            </a:r>
          </a:p>
        </p:txBody>
      </p:sp>
      <p:sp>
        <p:nvSpPr>
          <p:cNvPr id="9" name="Rectangle 2">
            <a:extLst>
              <a:ext uri="{FF2B5EF4-FFF2-40B4-BE49-F238E27FC236}">
                <a16:creationId xmlns:a16="http://schemas.microsoft.com/office/drawing/2014/main" id="{29B9028D-05B0-3480-2882-8B8EDC5EECDB}"/>
              </a:ext>
            </a:extLst>
          </p:cNvPr>
          <p:cNvSpPr txBox="1">
            <a:spLocks noChangeArrowheads="1"/>
          </p:cNvSpPr>
          <p:nvPr/>
        </p:nvSpPr>
        <p:spPr>
          <a:xfrm>
            <a:off x="0" y="-71462"/>
            <a:ext cx="7308304" cy="990600"/>
          </a:xfrm>
          <a:prstGeom prst="rect">
            <a:avLst/>
          </a:prstGeom>
        </p:spPr>
        <p:txBody>
          <a:bodyPr tIns="45720" rIns="91440" bIns="45720" anchor="b">
            <a:norm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1" i="0" u="none" strike="noStrike" kern="1200" cap="none" spc="0" normalizeH="0" baseline="0" noProof="0" dirty="0">
                <a:ln>
                  <a:noFill/>
                </a:ln>
                <a:solidFill>
                  <a:schemeClr val="bg1"/>
                </a:solidFill>
                <a:uLnTx/>
                <a:uFillTx/>
                <a:latin typeface="Arial" pitchFamily="34" charset="0"/>
                <a:ea typeface="+mj-ea"/>
                <a:cs typeface="Arial" pitchFamily="34" charset="0"/>
              </a:rPr>
              <a:t>FROM ADOLESCENT INVESTMENT CASE AND GAMA TO ACTION</a:t>
            </a:r>
          </a:p>
        </p:txBody>
      </p:sp>
      <p:sp>
        <p:nvSpPr>
          <p:cNvPr id="3" name="Slide Number Placeholder 2">
            <a:extLst>
              <a:ext uri="{FF2B5EF4-FFF2-40B4-BE49-F238E27FC236}">
                <a16:creationId xmlns:a16="http://schemas.microsoft.com/office/drawing/2014/main" id="{1D3CD9AF-4B50-6638-9CA3-71DA60EF2B36}"/>
              </a:ext>
            </a:extLst>
          </p:cNvPr>
          <p:cNvSpPr txBox="1">
            <a:spLocks/>
          </p:cNvSpPr>
          <p:nvPr/>
        </p:nvSpPr>
        <p:spPr>
          <a:xfrm>
            <a:off x="3347864" y="638647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ZA" sz="1100" dirty="0">
                <a:latin typeface="Arial" panose="020B0604020202020204" pitchFamily="34" charset="0"/>
                <a:cs typeface="Arial" panose="020B0604020202020204" pitchFamily="34" charset="0"/>
              </a:rPr>
              <a:t>Slide </a:t>
            </a:r>
            <a:fld id="{3679F7B0-1640-40A4-961D-9812F3427331}" type="slidenum">
              <a:rPr lang="en-ZA" sz="1100" smtClean="0">
                <a:latin typeface="Arial" panose="020B0604020202020204" pitchFamily="34" charset="0"/>
                <a:cs typeface="Arial" panose="020B0604020202020204" pitchFamily="34" charset="0"/>
              </a:rPr>
              <a:pPr algn="r"/>
              <a:t>8</a:t>
            </a:fld>
            <a:endParaRPr lang="en-ZA" sz="1100"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14CB9736-6927-DA54-BB60-8578420B64EB}"/>
              </a:ext>
            </a:extLst>
          </p:cNvPr>
          <p:cNvSpPr txBox="1">
            <a:spLocks/>
          </p:cNvSpPr>
          <p:nvPr/>
        </p:nvSpPr>
        <p:spPr>
          <a:xfrm>
            <a:off x="179512" y="1229991"/>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dirty="0"/>
          </a:p>
        </p:txBody>
      </p:sp>
      <p:pic>
        <p:nvPicPr>
          <p:cNvPr id="10" name="Picture 9">
            <a:extLst>
              <a:ext uri="{FF2B5EF4-FFF2-40B4-BE49-F238E27FC236}">
                <a16:creationId xmlns:a16="http://schemas.microsoft.com/office/drawing/2014/main" id="{6CD86B3A-8F8E-5425-869F-F86D0E7AA91D}"/>
              </a:ext>
            </a:extLst>
          </p:cNvPr>
          <p:cNvPicPr>
            <a:picLocks noChangeAspect="1"/>
          </p:cNvPicPr>
          <p:nvPr/>
        </p:nvPicPr>
        <p:blipFill>
          <a:blip r:embed="rId3"/>
          <a:stretch>
            <a:fillRect/>
          </a:stretch>
        </p:blipFill>
        <p:spPr>
          <a:xfrm>
            <a:off x="9920" y="1068403"/>
            <a:ext cx="9144000" cy="6096000"/>
          </a:xfrm>
          <a:prstGeom prst="rect">
            <a:avLst/>
          </a:prstGeom>
        </p:spPr>
      </p:pic>
    </p:spTree>
    <p:extLst>
      <p:ext uri="{BB962C8B-B14F-4D97-AF65-F5344CB8AC3E}">
        <p14:creationId xmlns:p14="http://schemas.microsoft.com/office/powerpoint/2010/main" val="1741813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8E8D4-A217-D791-9F77-C977F80A77C2}"/>
            </a:ext>
          </a:extLst>
        </p:cNvPr>
        <p:cNvGrpSpPr/>
        <p:nvPr/>
      </p:nvGrpSpPr>
      <p:grpSpPr>
        <a:xfrm>
          <a:off x="0" y="0"/>
          <a:ext cx="0" cy="0"/>
          <a:chOff x="0" y="0"/>
          <a:chExt cx="0" cy="0"/>
        </a:xfrm>
      </p:grpSpPr>
      <p:sp>
        <p:nvSpPr>
          <p:cNvPr id="4" name="Slide Number Placeholder 19">
            <a:extLst>
              <a:ext uri="{FF2B5EF4-FFF2-40B4-BE49-F238E27FC236}">
                <a16:creationId xmlns:a16="http://schemas.microsoft.com/office/drawing/2014/main" id="{C56A3D61-998F-32A7-527F-E89896319A29}"/>
              </a:ext>
            </a:extLst>
          </p:cNvPr>
          <p:cNvSpPr txBox="1">
            <a:spLocks/>
          </p:cNvSpPr>
          <p:nvPr/>
        </p:nvSpPr>
        <p:spPr>
          <a:xfrm>
            <a:off x="6553200" y="6356350"/>
            <a:ext cx="21336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7" name="Rectangle 6">
            <a:extLst>
              <a:ext uri="{FF2B5EF4-FFF2-40B4-BE49-F238E27FC236}">
                <a16:creationId xmlns:a16="http://schemas.microsoft.com/office/drawing/2014/main" id="{13B596A8-3952-92FE-A421-6C4BC2B44427}"/>
              </a:ext>
            </a:extLst>
          </p:cNvPr>
          <p:cNvSpPr/>
          <p:nvPr/>
        </p:nvSpPr>
        <p:spPr>
          <a:xfrm>
            <a:off x="3000364" y="5786454"/>
            <a:ext cx="1571636" cy="1071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Title 7">
            <a:extLst>
              <a:ext uri="{FF2B5EF4-FFF2-40B4-BE49-F238E27FC236}">
                <a16:creationId xmlns:a16="http://schemas.microsoft.com/office/drawing/2014/main" id="{0829B772-00EC-E007-8DD9-2FF13BACDF72}"/>
              </a:ext>
            </a:extLst>
          </p:cNvPr>
          <p:cNvSpPr>
            <a:spLocks noGrp="1"/>
          </p:cNvSpPr>
          <p:nvPr>
            <p:ph type="title" idx="4294967295"/>
          </p:nvPr>
        </p:nvSpPr>
        <p:spPr>
          <a:xfrm>
            <a:off x="914400" y="5715000"/>
            <a:ext cx="7834064" cy="1143000"/>
          </a:xfrm>
          <a:prstGeom prst="rect">
            <a:avLst/>
          </a:prstGeom>
        </p:spPr>
        <p:txBody>
          <a:bodyPr/>
          <a:lstStyle/>
          <a:p>
            <a:pPr algn="r"/>
            <a:fld id="{034BC01B-5C8B-4466-B861-7223A51BC0CB}" type="slidenum">
              <a:rPr lang="en-ZA" sz="1200" smtClean="0">
                <a:latin typeface="Arial" pitchFamily="34" charset="0"/>
                <a:cs typeface="Arial" pitchFamily="34" charset="0"/>
              </a:rPr>
              <a:pPr algn="r"/>
              <a:t>9</a:t>
            </a:fld>
            <a:r>
              <a:rPr lang="en-ZA" dirty="0"/>
              <a:t> </a:t>
            </a:r>
          </a:p>
        </p:txBody>
      </p:sp>
      <p:sp>
        <p:nvSpPr>
          <p:cNvPr id="9" name="Rectangle 2">
            <a:extLst>
              <a:ext uri="{FF2B5EF4-FFF2-40B4-BE49-F238E27FC236}">
                <a16:creationId xmlns:a16="http://schemas.microsoft.com/office/drawing/2014/main" id="{A301FF74-62FC-F9C8-BCA6-5387B0DAE43F}"/>
              </a:ext>
            </a:extLst>
          </p:cNvPr>
          <p:cNvSpPr txBox="1">
            <a:spLocks noChangeArrowheads="1"/>
          </p:cNvSpPr>
          <p:nvPr/>
        </p:nvSpPr>
        <p:spPr>
          <a:xfrm>
            <a:off x="0" y="-71462"/>
            <a:ext cx="7308304" cy="990600"/>
          </a:xfrm>
          <a:prstGeom prst="rect">
            <a:avLst/>
          </a:prstGeom>
        </p:spPr>
        <p:txBody>
          <a:bodyPr tIns="45720" rIns="91440" bIns="45720" anchor="b">
            <a:norm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GB" sz="2800" b="1" i="0" u="none" strike="noStrike" kern="1200" cap="none" spc="0" normalizeH="0" baseline="0" noProof="0" dirty="0">
                <a:ln>
                  <a:noFill/>
                </a:ln>
                <a:solidFill>
                  <a:schemeClr val="bg1"/>
                </a:solidFill>
                <a:uLnTx/>
                <a:uFillTx/>
                <a:latin typeface="Arial" pitchFamily="34" charset="0"/>
                <a:ea typeface="+mj-ea"/>
                <a:cs typeface="Arial" pitchFamily="34" charset="0"/>
              </a:rPr>
              <a:t>OUR COLLECTIVE CALL TO ACTION</a:t>
            </a:r>
          </a:p>
        </p:txBody>
      </p:sp>
      <p:sp>
        <p:nvSpPr>
          <p:cNvPr id="3" name="Slide Number Placeholder 2">
            <a:extLst>
              <a:ext uri="{FF2B5EF4-FFF2-40B4-BE49-F238E27FC236}">
                <a16:creationId xmlns:a16="http://schemas.microsoft.com/office/drawing/2014/main" id="{356BF749-4F76-082B-5C9E-49F0D29759E1}"/>
              </a:ext>
            </a:extLst>
          </p:cNvPr>
          <p:cNvSpPr txBox="1">
            <a:spLocks/>
          </p:cNvSpPr>
          <p:nvPr/>
        </p:nvSpPr>
        <p:spPr>
          <a:xfrm>
            <a:off x="3347864" y="6386476"/>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ZA" sz="1100" dirty="0">
                <a:latin typeface="Arial" panose="020B0604020202020204" pitchFamily="34" charset="0"/>
                <a:cs typeface="Arial" panose="020B0604020202020204" pitchFamily="34" charset="0"/>
              </a:rPr>
              <a:t>Slide </a:t>
            </a:r>
            <a:fld id="{3679F7B0-1640-40A4-961D-9812F3427331}" type="slidenum">
              <a:rPr lang="en-ZA" sz="1100" smtClean="0">
                <a:latin typeface="Arial" panose="020B0604020202020204" pitchFamily="34" charset="0"/>
                <a:cs typeface="Arial" panose="020B0604020202020204" pitchFamily="34" charset="0"/>
              </a:rPr>
              <a:pPr algn="r"/>
              <a:t>9</a:t>
            </a:fld>
            <a:endParaRPr lang="en-ZA" sz="1100"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DB61C2E6-E589-E3C7-C26B-7E42AF15089F}"/>
              </a:ext>
            </a:extLst>
          </p:cNvPr>
          <p:cNvSpPr txBox="1">
            <a:spLocks/>
          </p:cNvSpPr>
          <p:nvPr/>
        </p:nvSpPr>
        <p:spPr>
          <a:xfrm>
            <a:off x="395536" y="1260491"/>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dirty="0"/>
          </a:p>
        </p:txBody>
      </p:sp>
      <p:pic>
        <p:nvPicPr>
          <p:cNvPr id="10" name="Picture 9">
            <a:extLst>
              <a:ext uri="{FF2B5EF4-FFF2-40B4-BE49-F238E27FC236}">
                <a16:creationId xmlns:a16="http://schemas.microsoft.com/office/drawing/2014/main" id="{F005D6C0-EAA1-65D3-960A-87A63EEAF1CB}"/>
              </a:ext>
            </a:extLst>
          </p:cNvPr>
          <p:cNvPicPr>
            <a:picLocks noChangeAspect="1"/>
          </p:cNvPicPr>
          <p:nvPr/>
        </p:nvPicPr>
        <p:blipFill>
          <a:blip r:embed="rId3"/>
          <a:stretch>
            <a:fillRect/>
          </a:stretch>
        </p:blipFill>
        <p:spPr>
          <a:xfrm>
            <a:off x="14457" y="1071546"/>
            <a:ext cx="9144000" cy="6096000"/>
          </a:xfrm>
          <a:prstGeom prst="rect">
            <a:avLst/>
          </a:prstGeom>
        </p:spPr>
      </p:pic>
    </p:spTree>
    <p:extLst>
      <p:ext uri="{BB962C8B-B14F-4D97-AF65-F5344CB8AC3E}">
        <p14:creationId xmlns:p14="http://schemas.microsoft.com/office/powerpoint/2010/main" val="9901577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1900</Words>
  <Application>Microsoft Office PowerPoint</Application>
  <PresentationFormat>On-screen Show (4:3)</PresentationFormat>
  <Paragraphs>193</Paragraphs>
  <Slides>10</Slides>
  <Notes>10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10</vt:i4>
      </vt:variant>
    </vt:vector>
  </HeadingPairs>
  <TitlesOfParts>
    <vt:vector size="15" baseType="lpstr">
      <vt:lpstr>Aptos</vt:lpstr>
      <vt:lpstr>Arial</vt:lpstr>
      <vt:lpstr>Calibri</vt:lpstr>
      <vt:lpstr>Office Theme</vt:lpstr>
      <vt:lpstr>Custom Design</vt:lpstr>
      <vt:lpstr>1 </vt:lpstr>
      <vt:lpstr>2 </vt:lpstr>
      <vt:lpstr>3 </vt:lpstr>
      <vt:lpstr>4 </vt:lpstr>
      <vt:lpstr>5 </vt:lpstr>
      <vt:lpstr>6 </vt:lpstr>
      <vt:lpstr>7 </vt:lpstr>
      <vt:lpstr>8 </vt:lpstr>
      <vt:lpstr>9 </vt:lpstr>
      <vt:lpstr>10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Schmim</dc:creator>
  <cp:lastModifiedBy>Hlamalani Nenzhelele</cp:lastModifiedBy>
  <cp:revision>23</cp:revision>
  <dcterms:created xsi:type="dcterms:W3CDTF">2013-10-17T06:13:57Z</dcterms:created>
  <dcterms:modified xsi:type="dcterms:W3CDTF">2026-08-19T09:31:20Z</dcterms:modified>
</cp:coreProperties>
</file>