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7" r:id="rId6"/>
    <p:sldId id="265" r:id="rId7"/>
    <p:sldId id="267" r:id="rId8"/>
    <p:sldId id="266" r:id="rId9"/>
    <p:sldId id="264" r:id="rId10"/>
  </p:sldIdLst>
  <p:sldSz cx="14630400" cy="82296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2B"/>
    <a:srgbClr val="007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6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15.7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7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8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24575,'6'0'0,"2"0"-8191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8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8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9.2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01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01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16.1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  <inkml:trace contextRef="#ctx0" brushRef="#br0" timeOffset="1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16.4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  <inkml:trace contextRef="#ctx0" brushRef="#br0" timeOffset="1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16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3:17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10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1.2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2.1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55.0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3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8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31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36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839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7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84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71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239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302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448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187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930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10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275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customXml" Target="../ink/ink3.xml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10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3.xml"/><Relationship Id="rId3" Type="http://schemas.openxmlformats.org/officeDocument/2006/relationships/image" Target="../media/image9.png"/><Relationship Id="rId7" Type="http://schemas.openxmlformats.org/officeDocument/2006/relationships/customXml" Target="../ink/ink8.xml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customXml" Target="../ink/ink15.xml"/><Relationship Id="rId10" Type="http://schemas.openxmlformats.org/officeDocument/2006/relationships/customXml" Target="../ink/ink11.xml"/><Relationship Id="rId4" Type="http://schemas.openxmlformats.org/officeDocument/2006/relationships/customXml" Target="../ink/ink6.xml"/><Relationship Id="rId9" Type="http://schemas.openxmlformats.org/officeDocument/2006/relationships/customXml" Target="../ink/ink10.xml"/><Relationship Id="rId14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93758" y="3041416"/>
            <a:ext cx="7556421" cy="827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400" b="1" kern="0" spc="-36" dirty="0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Why My Eyesight Matters</a:t>
            </a:r>
            <a:endParaRPr lang="en-US" sz="6150" dirty="0">
              <a:latin typeface="Arial"/>
              <a:cs typeface="Arial"/>
            </a:endParaRPr>
          </a:p>
        </p:txBody>
      </p:sp>
      <p:sp>
        <p:nvSpPr>
          <p:cNvPr id="8" name="Text 4"/>
          <p:cNvSpPr/>
          <p:nvPr/>
        </p:nvSpPr>
        <p:spPr>
          <a:xfrm>
            <a:off x="1417872" y="6310755"/>
            <a:ext cx="7267842" cy="36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200" b="1" kern="0" spc="-36" dirty="0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by  </a:t>
            </a:r>
            <a:r>
              <a:rPr lang="en-US" sz="2200" b="1" kern="0" spc="-36" dirty="0" err="1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Nontsikelelo</a:t>
            </a:r>
            <a:r>
              <a:rPr lang="en-US" sz="2200" b="1" kern="0" spc="-36" dirty="0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 Loteni</a:t>
            </a:r>
            <a:r>
              <a:rPr lang="en-US" sz="22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   26 March 2026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D94A67-A0A5-0D01-4BC3-3239FD37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714" y="157944"/>
            <a:ext cx="6172200" cy="8229600"/>
          </a:xfrm>
          <a:prstGeom prst="rect">
            <a:avLst/>
          </a:prstGeom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id="{F6E8854F-3EAA-AA58-A812-3B7691883DCC}"/>
              </a:ext>
            </a:extLst>
          </p:cNvPr>
          <p:cNvSpPr/>
          <p:nvPr/>
        </p:nvSpPr>
        <p:spPr>
          <a:xfrm>
            <a:off x="0" y="0"/>
            <a:ext cx="3842795" cy="1969889"/>
          </a:xfrm>
          <a:custGeom>
            <a:avLst/>
            <a:gdLst/>
            <a:ahLst/>
            <a:cxnLst/>
            <a:rect l="l" t="t" r="r" b="b"/>
            <a:pathLst>
              <a:path w="6950676" h="5143500">
                <a:moveTo>
                  <a:pt x="0" y="0"/>
                </a:moveTo>
                <a:lnTo>
                  <a:pt x="6950676" y="0"/>
                </a:lnTo>
                <a:lnTo>
                  <a:pt x="695067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53D25FE3-DF2E-6221-CCD2-5F2839F339C4}"/>
              </a:ext>
            </a:extLst>
          </p:cNvPr>
          <p:cNvGrpSpPr/>
          <p:nvPr/>
        </p:nvGrpSpPr>
        <p:grpSpPr>
          <a:xfrm>
            <a:off x="708936" y="1697915"/>
            <a:ext cx="7268001" cy="684602"/>
            <a:chOff x="0" y="-19989"/>
            <a:chExt cx="19428524" cy="1461087"/>
          </a:xfrm>
        </p:grpSpPr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FCCB5E7-0132-0A85-9325-E4D01A2B1865}"/>
                </a:ext>
              </a:extLst>
            </p:cNvPr>
            <p:cNvGrpSpPr/>
            <p:nvPr/>
          </p:nvGrpSpPr>
          <p:grpSpPr>
            <a:xfrm>
              <a:off x="0" y="0"/>
              <a:ext cx="19428524" cy="1441098"/>
              <a:chOff x="0" y="0"/>
              <a:chExt cx="4621657" cy="342808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2747F548-9F51-D4D7-0F7A-70F20562FCDA}"/>
                  </a:ext>
                </a:extLst>
              </p:cNvPr>
              <p:cNvSpPr/>
              <p:nvPr/>
            </p:nvSpPr>
            <p:spPr>
              <a:xfrm>
                <a:off x="0" y="0"/>
                <a:ext cx="4621657" cy="342808"/>
              </a:xfrm>
              <a:custGeom>
                <a:avLst/>
                <a:gdLst/>
                <a:ahLst/>
                <a:cxnLst/>
                <a:rect l="l" t="t" r="r" b="b"/>
                <a:pathLst>
                  <a:path w="4621657" h="342808">
                    <a:moveTo>
                      <a:pt x="0" y="0"/>
                    </a:moveTo>
                    <a:lnTo>
                      <a:pt x="4621657" y="0"/>
                    </a:lnTo>
                    <a:lnTo>
                      <a:pt x="4621657" y="342808"/>
                    </a:lnTo>
                    <a:lnTo>
                      <a:pt x="0" y="342808"/>
                    </a:lnTo>
                    <a:close/>
                  </a:path>
                </a:pathLst>
              </a:custGeom>
              <a:solidFill>
                <a:srgbClr val="08704A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07E3C766-C663-174D-B42D-397AEDDFAFF7}"/>
                </a:ext>
              </a:extLst>
            </p:cNvPr>
            <p:cNvSpPr txBox="1"/>
            <p:nvPr/>
          </p:nvSpPr>
          <p:spPr>
            <a:xfrm>
              <a:off x="343787" y="-19989"/>
              <a:ext cx="18745893" cy="1220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3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cs typeface="Arial"/>
                </a:rPr>
                <a:t>TOWARD AN INCLUSIVE WORLD FOR PEOPLE WITH ALBINISM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910DD-1D43-45DF-2773-C53C963B2FA0}"/>
              </a:ext>
            </a:extLst>
          </p:cNvPr>
          <p:cNvGrpSpPr/>
          <p:nvPr/>
        </p:nvGrpSpPr>
        <p:grpSpPr>
          <a:xfrm>
            <a:off x="1892220" y="343000"/>
            <a:ext cx="360" cy="360"/>
            <a:chOff x="1892220" y="3430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684482-DF97-B1FE-E349-7290BE958D91}"/>
                    </a:ext>
                  </a:extLst>
                </p14:cNvPr>
                <p14:cNvContentPartPr/>
                <p14:nvPr/>
              </p14:nvContentPartPr>
              <p14:xfrm>
                <a:off x="1892220" y="34300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684482-DF97-B1FE-E349-7290BE958D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6100" y="336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F5D408-3C9D-9E00-2B0A-766C97C11764}"/>
                    </a:ext>
                  </a:extLst>
                </p14:cNvPr>
                <p14:cNvContentPartPr/>
                <p14:nvPr/>
              </p14:nvContentPartPr>
              <p14:xfrm>
                <a:off x="1892220" y="34300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F5D408-3C9D-9E00-2B0A-766C97C117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6100" y="336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54C2DD-AC69-1896-5C45-09F3CDA25648}"/>
                    </a:ext>
                  </a:extLst>
                </p14:cNvPr>
                <p14:cNvContentPartPr/>
                <p14:nvPr/>
              </p14:nvContentPartPr>
              <p14:xfrm>
                <a:off x="1892220" y="34300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54C2DD-AC69-1896-5C45-09F3CDA25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6100" y="336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4F6F5-6ADA-FEEE-409C-4025C84200F0}"/>
                    </a:ext>
                  </a:extLst>
                </p14:cNvPr>
                <p14:cNvContentPartPr/>
                <p14:nvPr/>
              </p14:nvContentPartPr>
              <p14:xfrm>
                <a:off x="1892220" y="34300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4F6F5-6ADA-FEEE-409C-4025C84200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6100" y="336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E4D32C-3F9A-289A-6A32-51F18F1918FE}"/>
                  </a:ext>
                </a:extLst>
              </p14:cNvPr>
              <p14:cNvContentPartPr/>
              <p14:nvPr/>
            </p14:nvContentPartPr>
            <p14:xfrm>
              <a:off x="9766500" y="28568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E4D32C-3F9A-289A-6A32-51F18F1918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60380" y="285076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reeform 4">
            <a:extLst>
              <a:ext uri="{FF2B5EF4-FFF2-40B4-BE49-F238E27FC236}">
                <a16:creationId xmlns:a16="http://schemas.microsoft.com/office/drawing/2014/main" id="{DD2A94D2-E05B-27D1-37EA-7EAE62BD8DAD}"/>
              </a:ext>
            </a:extLst>
          </p:cNvPr>
          <p:cNvSpPr/>
          <p:nvPr/>
        </p:nvSpPr>
        <p:spPr>
          <a:xfrm>
            <a:off x="-9645" y="7909750"/>
            <a:ext cx="8467845" cy="328612"/>
          </a:xfrm>
          <a:custGeom>
            <a:avLst/>
            <a:gdLst/>
            <a:ahLst/>
            <a:cxnLst/>
            <a:rect l="l" t="t" r="r" b="b"/>
            <a:pathLst>
              <a:path w="4816592" h="1426342">
                <a:moveTo>
                  <a:pt x="0" y="0"/>
                </a:moveTo>
                <a:lnTo>
                  <a:pt x="4816592" y="0"/>
                </a:lnTo>
                <a:lnTo>
                  <a:pt x="4816592" y="1426342"/>
                </a:lnTo>
                <a:lnTo>
                  <a:pt x="0" y="1426342"/>
                </a:lnTo>
                <a:close/>
              </a:path>
            </a:pathLst>
          </a:custGeom>
          <a:solidFill>
            <a:srgbClr val="08704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7E2D87B8-B800-4E02-8B47-82B621146699}"/>
              </a:ext>
            </a:extLst>
          </p:cNvPr>
          <p:cNvSpPr/>
          <p:nvPr/>
        </p:nvSpPr>
        <p:spPr>
          <a:xfrm>
            <a:off x="564725" y="4661418"/>
            <a:ext cx="7556421" cy="827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400" b="1" kern="0" spc="-36" dirty="0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WORLD OPTOMETRY DAY WEBINAR</a:t>
            </a:r>
            <a:endParaRPr lang="en-US" sz="6150" dirty="0">
              <a:latin typeface="Arial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8A320A-3ED8-4166-A7CA-B0E14B3FE2C1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3744482" y="628274"/>
            <a:ext cx="1832610" cy="697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800885" y="4827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6000" b="1" dirty="0">
                <a:latin typeface="Arial"/>
                <a:ea typeface="Inter"/>
                <a:cs typeface="Arial"/>
              </a:rPr>
              <a:t>What is Albinism?</a:t>
            </a:r>
            <a:endParaRPr lang="en-US" sz="6000" b="1" dirty="0">
              <a:latin typeface="Arial"/>
              <a:ea typeface="Calibri"/>
              <a:cs typeface="Arial"/>
            </a:endParaRPr>
          </a:p>
        </p:txBody>
      </p:sp>
      <p:sp>
        <p:nvSpPr>
          <p:cNvPr id="5" name="Text 1"/>
          <p:cNvSpPr/>
          <p:nvPr/>
        </p:nvSpPr>
        <p:spPr>
          <a:xfrm>
            <a:off x="2716460" y="1360895"/>
            <a:ext cx="8771903" cy="463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Inter" pitchFamily="34" charset="-120"/>
              </a:rPr>
              <a:t>A genetic condition characterized by a lack or reduction of melanin.</a:t>
            </a:r>
            <a:endParaRPr lang="en-US" sz="2400" dirty="0">
              <a:solidFill>
                <a:srgbClr val="272525"/>
              </a:solidFill>
              <a:latin typeface="Arial"/>
              <a:ea typeface="Inter"/>
              <a:cs typeface="Calibri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89324" y="1992810"/>
            <a:ext cx="3664863" cy="1977985"/>
          </a:xfrm>
          <a:prstGeom prst="roundRect">
            <a:avLst>
              <a:gd name="adj" fmla="val 5654"/>
            </a:avLst>
          </a:prstGeom>
          <a:noFill/>
          <a:ln w="7620">
            <a:solidFill>
              <a:srgbClr val="C0C1D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23758" y="23201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Reduced Melanin</a:t>
            </a:r>
            <a:endParaRPr lang="en-US" sz="2800" dirty="0">
              <a:latin typeface="Arial"/>
              <a:ea typeface="Calibri"/>
              <a:cs typeface="Arial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23758" y="2889111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Leads to pale skin, light hair, and eye color.</a:t>
            </a:r>
            <a:endParaRPr lang="en-US" sz="2400" dirty="0">
              <a:latin typeface="Arial"/>
              <a:ea typeface="Inter"/>
              <a:cs typeface="Arial"/>
            </a:endParaRPr>
          </a:p>
        </p:txBody>
      </p:sp>
      <p:sp>
        <p:nvSpPr>
          <p:cNvPr id="9" name="Shape 5"/>
          <p:cNvSpPr/>
          <p:nvPr/>
        </p:nvSpPr>
        <p:spPr>
          <a:xfrm>
            <a:off x="4835592" y="1986305"/>
            <a:ext cx="3664863" cy="1956554"/>
          </a:xfrm>
          <a:prstGeom prst="roundRect">
            <a:avLst>
              <a:gd name="adj" fmla="val 5654"/>
            </a:avLst>
          </a:prstGeom>
          <a:noFill/>
          <a:ln w="7620">
            <a:solidFill>
              <a:srgbClr val="C0C1D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062883" y="2306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kern="0" spc="-67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Visual </a:t>
            </a:r>
            <a:r>
              <a:rPr lang="en-US" sz="2800" b="1" kern="0" spc="-67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Impairment</a:t>
            </a:r>
            <a:endParaRPr lang="en-US" sz="2800" dirty="0">
              <a:latin typeface="Arial"/>
              <a:ea typeface="Calibri"/>
              <a:cs typeface="Arial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066019" y="2693385"/>
            <a:ext cx="3328589" cy="1116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Light sensitivity and reduced vision due to lack of melanin in eyes.</a:t>
            </a:r>
            <a:endParaRPr lang="en-US" sz="2400" dirty="0">
              <a:latin typeface="Arial"/>
              <a:ea typeface="Inter"/>
              <a:cs typeface="Arial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8921032" y="2005117"/>
            <a:ext cx="4274134" cy="1932497"/>
          </a:xfrm>
          <a:prstGeom prst="roundRect">
            <a:avLst>
              <a:gd name="adj" fmla="val 7205"/>
            </a:avLst>
          </a:prstGeom>
          <a:noFill/>
          <a:ln w="7620">
            <a:solidFill>
              <a:srgbClr val="C0C1D7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175937" y="23386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kern="0" spc="-67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Sun Sensitivity</a:t>
            </a:r>
            <a:endParaRPr lang="en-US" sz="3200" dirty="0">
              <a:latin typeface="Arial"/>
              <a:ea typeface="Calibri"/>
              <a:cs typeface="Arial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175937" y="2873626"/>
            <a:ext cx="3920606" cy="742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Increased risk of skin cancer </a:t>
            </a:r>
            <a:endParaRPr lang="en-US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due to lack of melanin in skin.</a:t>
            </a:r>
            <a:endParaRPr lang="en-US" sz="2400" dirty="0">
              <a:latin typeface="Arial"/>
              <a:ea typeface="Calibri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0E6A35-41C9-6DBC-9B4C-563E10F0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635" y="4152047"/>
            <a:ext cx="5132793" cy="3435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C666A1-57DA-4257-BDA9-A06A31B50008}"/>
                  </a:ext>
                </a:extLst>
              </p14:cNvPr>
              <p14:cNvContentPartPr/>
              <p14:nvPr/>
            </p14:nvContentPartPr>
            <p14:xfrm>
              <a:off x="3872940" y="7552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C666A1-57DA-4257-BDA9-A06A31B500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6820" y="694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7AB25D9-DB93-E032-AA3D-A00E28F8480E}"/>
                  </a:ext>
                </a:extLst>
              </p14:cNvPr>
              <p14:cNvContentPartPr/>
              <p14:nvPr/>
            </p14:nvContentPartPr>
            <p14:xfrm>
              <a:off x="-1231860" y="401356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7AB25D9-DB93-E032-AA3D-A00E28F848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37980" y="400744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F092F16-36B2-36D4-6DB9-A85AB8096847}"/>
                  </a:ext>
                </a:extLst>
              </p14:cNvPr>
              <p14:cNvContentPartPr/>
              <p14:nvPr/>
            </p14:nvContentPartPr>
            <p14:xfrm>
              <a:off x="-1740180" y="302284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F092F16-36B2-36D4-6DB9-A85AB80968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46300" y="301672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8A5B64-1DEC-AF5C-AB41-2FF3F6CFD7B0}"/>
                  </a:ext>
                </a:extLst>
              </p14:cNvPr>
              <p14:cNvContentPartPr/>
              <p14:nvPr/>
            </p14:nvContentPartPr>
            <p14:xfrm>
              <a:off x="8164145" y="282258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8A5B64-1DEC-AF5C-AB41-2FF3F6CFD7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8025" y="281646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11438D2-F433-4135-05A6-2926461E7917}"/>
              </a:ext>
            </a:extLst>
          </p:cNvPr>
          <p:cNvGrpSpPr/>
          <p:nvPr/>
        </p:nvGrpSpPr>
        <p:grpSpPr>
          <a:xfrm>
            <a:off x="7897025" y="2872983"/>
            <a:ext cx="13320" cy="360"/>
            <a:chOff x="7746900" y="3746440"/>
            <a:chExt cx="133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14838EF-313A-B15D-8957-EA53A6E76371}"/>
                    </a:ext>
                  </a:extLst>
                </p14:cNvPr>
                <p14:cNvContentPartPr/>
                <p14:nvPr/>
              </p14:nvContentPartPr>
              <p14:xfrm>
                <a:off x="7746900" y="374644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14838EF-313A-B15D-8957-EA53A6E763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0780" y="37403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64F8B1-90B6-A679-AD6B-4F012A58B31A}"/>
                    </a:ext>
                  </a:extLst>
                </p14:cNvPr>
                <p14:cNvContentPartPr/>
                <p14:nvPr/>
              </p14:nvContentPartPr>
              <p14:xfrm>
                <a:off x="7746900" y="3746440"/>
                <a:ext cx="540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64F8B1-90B6-A679-AD6B-4F012A58B3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40780" y="3740320"/>
                  <a:ext cx="1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15CFB0-4563-FF51-5CE6-2713D7901F1A}"/>
                    </a:ext>
                  </a:extLst>
                </p14:cNvPr>
                <p14:cNvContentPartPr/>
                <p14:nvPr/>
              </p14:nvContentPartPr>
              <p14:xfrm>
                <a:off x="7759860" y="374644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15CFB0-4563-FF51-5CE6-2713D7901F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3740" y="37403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BB61EC-E899-68E7-ED2E-C5463716BAED}"/>
                    </a:ext>
                  </a:extLst>
                </p14:cNvPr>
                <p14:cNvContentPartPr/>
                <p14:nvPr/>
              </p14:nvContentPartPr>
              <p14:xfrm>
                <a:off x="7759860" y="374644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BB61EC-E899-68E7-ED2E-C5463716BA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3740" y="37403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628EC7-E903-25B0-ECD5-0BB3D4081C83}"/>
                    </a:ext>
                  </a:extLst>
                </p14:cNvPr>
                <p14:cNvContentPartPr/>
                <p14:nvPr/>
              </p14:nvContentPartPr>
              <p14:xfrm>
                <a:off x="7759860" y="374644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8628EC7-E903-25B0-ECD5-0BB3D4081C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3740" y="37403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0AD40E-447F-76B2-7F4C-71184A26632D}"/>
                  </a:ext>
                </a:extLst>
              </p14:cNvPr>
              <p14:cNvContentPartPr/>
              <p14:nvPr/>
            </p14:nvContentPartPr>
            <p14:xfrm>
              <a:off x="-1397460" y="182908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0AD40E-447F-76B2-7F4C-71184A2663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3580" y="182296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D5E0DD7-12C2-76F8-6010-24139458C166}"/>
                  </a:ext>
                </a:extLst>
              </p14:cNvPr>
              <p14:cNvContentPartPr/>
              <p14:nvPr/>
            </p14:nvContentPartPr>
            <p14:xfrm>
              <a:off x="-1397460" y="182908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D5E0DD7-12C2-76F8-6010-24139458C1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3580" y="182296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Freeform 4">
            <a:extLst>
              <a:ext uri="{FF2B5EF4-FFF2-40B4-BE49-F238E27FC236}">
                <a16:creationId xmlns:a16="http://schemas.microsoft.com/office/drawing/2014/main" id="{CD1D95F8-3A03-1C19-05D3-E3D49DA72F6B}"/>
              </a:ext>
            </a:extLst>
          </p:cNvPr>
          <p:cNvSpPr/>
          <p:nvPr/>
        </p:nvSpPr>
        <p:spPr>
          <a:xfrm>
            <a:off x="13500" y="7820089"/>
            <a:ext cx="14630399" cy="438151"/>
          </a:xfrm>
          <a:custGeom>
            <a:avLst/>
            <a:gdLst/>
            <a:ahLst/>
            <a:cxnLst/>
            <a:rect l="l" t="t" r="r" b="b"/>
            <a:pathLst>
              <a:path w="4073081" h="359990">
                <a:moveTo>
                  <a:pt x="0" y="0"/>
                </a:moveTo>
                <a:lnTo>
                  <a:pt x="4073081" y="0"/>
                </a:lnTo>
                <a:lnTo>
                  <a:pt x="4073081" y="359990"/>
                </a:lnTo>
                <a:lnTo>
                  <a:pt x="0" y="359990"/>
                </a:lnTo>
                <a:close/>
              </a:path>
            </a:pathLst>
          </a:custGeom>
          <a:solidFill>
            <a:srgbClr val="E2AD2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2572DE47-EF80-9B1B-92EF-AC40D35770CB}"/>
              </a:ext>
            </a:extLst>
          </p:cNvPr>
          <p:cNvSpPr/>
          <p:nvPr/>
        </p:nvSpPr>
        <p:spPr>
          <a:xfrm>
            <a:off x="1276158" y="4856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kern="0" spc="-67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Types of Albinism</a:t>
            </a:r>
            <a:endParaRPr lang="en-US" sz="2800" dirty="0">
              <a:latin typeface="Arial"/>
              <a:ea typeface="Calibri"/>
              <a:cs typeface="Arial"/>
            </a:endParaRPr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AC62C69C-2CD7-6E58-4214-AFC52F543744}"/>
              </a:ext>
            </a:extLst>
          </p:cNvPr>
          <p:cNvSpPr/>
          <p:nvPr/>
        </p:nvSpPr>
        <p:spPr>
          <a:xfrm>
            <a:off x="1276158" y="5425895"/>
            <a:ext cx="4121545" cy="1963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2850"/>
              </a:lnSpc>
              <a:buAutoNum type="arabicPeriod"/>
            </a:pPr>
            <a:r>
              <a:rPr lang="en-US" sz="24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Oculocutaneous Albinism</a:t>
            </a: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 – Hair, Skin and Eyes</a:t>
            </a:r>
            <a:endParaRPr lang="en-US" sz="2400" kern="0" spc="-36" dirty="0">
              <a:solidFill>
                <a:srgbClr val="272525"/>
              </a:solidFill>
              <a:latin typeface="Arial"/>
              <a:ea typeface="Inter" pitchFamily="34" charset="-122"/>
              <a:cs typeface="Arial"/>
            </a:endParaRPr>
          </a:p>
          <a:p>
            <a:pPr marL="457200" indent="-457200">
              <a:lnSpc>
                <a:spcPts val="2850"/>
              </a:lnSpc>
              <a:buAutoNum type="arabicPeriod"/>
            </a:pPr>
            <a:endParaRPr lang="en-US" sz="2400" kern="0" spc="-36" dirty="0">
              <a:solidFill>
                <a:srgbClr val="272525"/>
              </a:solidFill>
              <a:latin typeface="Arial"/>
              <a:ea typeface="Inter"/>
              <a:cs typeface="Arial"/>
            </a:endParaRPr>
          </a:p>
          <a:p>
            <a:pPr marL="457200" indent="-457200">
              <a:lnSpc>
                <a:spcPts val="2850"/>
              </a:lnSpc>
              <a:buAutoNum type="arabicPeriod"/>
            </a:pPr>
            <a:r>
              <a:rPr lang="en-US" sz="24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Ocular Albinism</a:t>
            </a: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 </a:t>
            </a:r>
          </a:p>
          <a:p>
            <a:pPr>
              <a:lnSpc>
                <a:spcPts val="2850"/>
              </a:lnSpc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   – Eyes only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400" dirty="0">
              <a:latin typeface="Arial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396271" y="94767"/>
            <a:ext cx="94265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200" b="1" dirty="0">
                <a:latin typeface="Arial"/>
                <a:ea typeface="Calibri"/>
                <a:cs typeface="Arial"/>
              </a:rPr>
              <a:t>Eyesight Challenges and unintended impact to quality of Life for PWA</a:t>
            </a:r>
          </a:p>
        </p:txBody>
      </p:sp>
      <p:sp>
        <p:nvSpPr>
          <p:cNvPr id="5" name="Text 1"/>
          <p:cNvSpPr/>
          <p:nvPr/>
        </p:nvSpPr>
        <p:spPr>
          <a:xfrm>
            <a:off x="1925183" y="892160"/>
            <a:ext cx="11119486" cy="3413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Limited access exacerbates existing inequalities for PWA.</a:t>
            </a:r>
            <a:endParaRPr lang="en-US" sz="2400" dirty="0">
              <a:latin typeface="Arial"/>
              <a:ea typeface="Calibri"/>
              <a:cs typeface="Arial"/>
            </a:endParaRPr>
          </a:p>
        </p:txBody>
      </p:sp>
      <p:sp>
        <p:nvSpPr>
          <p:cNvPr id="8" name="Text 4"/>
          <p:cNvSpPr/>
          <p:nvPr/>
        </p:nvSpPr>
        <p:spPr>
          <a:xfrm>
            <a:off x="453868" y="2144125"/>
            <a:ext cx="2055376" cy="3414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Healthcare</a:t>
            </a:r>
            <a:endParaRPr lang="en-US" sz="3200" b="1" dirty="0">
              <a:latin typeface="Arial"/>
              <a:ea typeface="Calibri"/>
              <a:cs typeface="Arial"/>
            </a:endParaRPr>
          </a:p>
        </p:txBody>
      </p:sp>
      <p:sp>
        <p:nvSpPr>
          <p:cNvPr id="9" name="Text 5"/>
          <p:cNvSpPr/>
          <p:nvPr/>
        </p:nvSpPr>
        <p:spPr>
          <a:xfrm>
            <a:off x="3150003" y="2079942"/>
            <a:ext cx="6387127" cy="1944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access to specialized</a:t>
            </a: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 pitchFamily="34" charset="-122"/>
                <a:cs typeface="Arial"/>
              </a:rPr>
              <a:t> care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342900" indent="-34290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access to sunscreen and</a:t>
            </a:r>
            <a:endParaRPr lang="en-US" sz="2000" dirty="0">
              <a:solidFill>
                <a:srgbClr val="000000"/>
              </a:solidFill>
              <a:latin typeface="Arial"/>
              <a:ea typeface="Inter"/>
              <a:cs typeface="Arial"/>
            </a:endParaRPr>
          </a:p>
          <a:p>
            <a:pPr>
              <a:lnSpc>
                <a:spcPts val="2850"/>
              </a:lnSpc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   protective gears, i.e., wide-brim hats, sunglasses, etc.</a:t>
            </a: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access to low-vision assistive devices</a:t>
            </a: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awareness among healthcare providers</a:t>
            </a:r>
            <a:endParaRPr lang="en-US" sz="2000" dirty="0">
              <a:latin typeface="Arial"/>
              <a:ea typeface="Inter"/>
              <a:cs typeface="Arial"/>
            </a:endParaRPr>
          </a:p>
          <a:p>
            <a:pPr>
              <a:lnSpc>
                <a:spcPts val="2850"/>
              </a:lnSpc>
            </a:pPr>
            <a:endParaRPr lang="en-US" sz="2000" dirty="0">
              <a:solidFill>
                <a:srgbClr val="FF0000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270641" y="4890843"/>
            <a:ext cx="4553249" cy="14060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 typeface="Arial"/>
              <a:buChar char="•"/>
            </a:pPr>
            <a:endParaRPr lang="en-US" sz="2000" dirty="0">
              <a:latin typeface="Arial"/>
              <a:ea typeface="Inter"/>
              <a:cs typeface="Arial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53868" y="4106180"/>
            <a:ext cx="1791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Education</a:t>
            </a:r>
            <a:endParaRPr lang="en-US" sz="3200" b="1" dirty="0">
              <a:latin typeface="Arial"/>
              <a:ea typeface="Calibri"/>
              <a:cs typeface="Arial"/>
            </a:endParaRPr>
          </a:p>
        </p:txBody>
      </p:sp>
      <p:sp>
        <p:nvSpPr>
          <p:cNvPr id="13" name="Text 9"/>
          <p:cNvSpPr/>
          <p:nvPr/>
        </p:nvSpPr>
        <p:spPr>
          <a:xfrm>
            <a:off x="3150003" y="4115836"/>
            <a:ext cx="6922489" cy="220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Insufficient resources for inclusive education </a:t>
            </a:r>
            <a:endParaRPr lang="en-US" sz="2000" dirty="0">
              <a:solidFill>
                <a:srgbClr val="000000"/>
              </a:solidFill>
              <a:latin typeface="Arial"/>
              <a:ea typeface="Inter"/>
              <a:cs typeface="Arial"/>
            </a:endParaRP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Low vision that results in limited participation in class </a:t>
            </a:r>
          </a:p>
          <a:p>
            <a:pPr>
              <a:lnSpc>
                <a:spcPts val="2850"/>
              </a:lnSpc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     which ultimately affects academic performance</a:t>
            </a: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18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reasonable accommodation</a:t>
            </a:r>
            <a:r>
              <a:rPr lang="en-US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 </a:t>
            </a:r>
            <a:endParaRPr lang="en-US" sz="1800" kern="0" spc="-36" dirty="0">
              <a:solidFill>
                <a:srgbClr val="272525"/>
              </a:solidFill>
              <a:latin typeface="Arial"/>
              <a:ea typeface="Inter"/>
              <a:cs typeface="Arial"/>
            </a:endParaRP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sz="18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Exclusion from extracurricular activities</a:t>
            </a:r>
          </a:p>
          <a:p>
            <a:pPr marL="285750" indent="-285750">
              <a:lnSpc>
                <a:spcPts val="2850"/>
              </a:lnSpc>
              <a:buFont typeface="Arial"/>
              <a:buChar char="•"/>
            </a:pPr>
            <a:r>
              <a:rPr lang="en-US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Increase in dropout rate of learners with albinism</a:t>
            </a:r>
            <a:endParaRPr lang="en-US" sz="1800" kern="0" spc="-36" dirty="0">
              <a:solidFill>
                <a:srgbClr val="272525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270642" y="6642044"/>
            <a:ext cx="4452887" cy="1138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lnSpc>
                <a:spcPts val="2850"/>
              </a:lnSpc>
              <a:buFont typeface="Arial"/>
              <a:buChar char="•"/>
            </a:pPr>
            <a:endParaRPr lang="en-US" sz="2000" kern="0" spc="-36" dirty="0">
              <a:solidFill>
                <a:srgbClr val="272525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03D2FADE-448E-62E1-516C-0949BA07D2D3}"/>
              </a:ext>
            </a:extLst>
          </p:cNvPr>
          <p:cNvSpPr/>
          <p:nvPr/>
        </p:nvSpPr>
        <p:spPr>
          <a:xfrm>
            <a:off x="-9645" y="7852309"/>
            <a:ext cx="14630400" cy="362903"/>
          </a:xfrm>
          <a:custGeom>
            <a:avLst/>
            <a:gdLst/>
            <a:ahLst/>
            <a:cxnLst/>
            <a:rect l="l" t="t" r="r" b="b"/>
            <a:pathLst>
              <a:path w="4816592" h="1426342">
                <a:moveTo>
                  <a:pt x="0" y="0"/>
                </a:moveTo>
                <a:lnTo>
                  <a:pt x="4816592" y="0"/>
                </a:lnTo>
                <a:lnTo>
                  <a:pt x="4816592" y="1426342"/>
                </a:lnTo>
                <a:lnTo>
                  <a:pt x="0" y="1426342"/>
                </a:lnTo>
                <a:close/>
              </a:path>
            </a:pathLst>
          </a:custGeom>
          <a:solidFill>
            <a:srgbClr val="08704A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9862B69C-5FFA-4D2D-A004-4EB3DC08BCEF}"/>
              </a:ext>
            </a:extLst>
          </p:cNvPr>
          <p:cNvSpPr/>
          <p:nvPr/>
        </p:nvSpPr>
        <p:spPr>
          <a:xfrm>
            <a:off x="301001" y="6556268"/>
            <a:ext cx="17910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Employment</a:t>
            </a:r>
            <a:endParaRPr lang="en-US" sz="3200" b="1" dirty="0">
              <a:latin typeface="Arial"/>
              <a:ea typeface="Calibri"/>
              <a:cs typeface="Arial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E04643C9-317C-474F-979B-582F8FC204B3}"/>
              </a:ext>
            </a:extLst>
          </p:cNvPr>
          <p:cNvSpPr/>
          <p:nvPr/>
        </p:nvSpPr>
        <p:spPr>
          <a:xfrm>
            <a:off x="3150003" y="6508229"/>
            <a:ext cx="5900658" cy="1406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Limited employment opportunities</a:t>
            </a:r>
          </a:p>
          <a:p>
            <a:pPr marL="342900" indent="-342900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000" kern="0" spc="-36" dirty="0">
                <a:solidFill>
                  <a:srgbClr val="272525"/>
                </a:solidFill>
                <a:latin typeface="Arial"/>
                <a:ea typeface="Inter"/>
                <a:cs typeface="Arial"/>
              </a:rPr>
              <a:t>Lack of support for reasonable accommodation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A66C30-AA89-48D9-939D-EA3D5FCB5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589" y="1367530"/>
            <a:ext cx="5082682" cy="3244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25EA7E-FBC4-4988-B2A1-442497CA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92" y="4645084"/>
            <a:ext cx="5101779" cy="32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5835-A0B5-447C-B798-2912291D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14" y="393539"/>
            <a:ext cx="12070080" cy="694481"/>
          </a:xfrm>
        </p:spPr>
        <p:txBody>
          <a:bodyPr/>
          <a:lstStyle/>
          <a:p>
            <a:r>
              <a:rPr lang="en-US" sz="4400" b="1" kern="0" spc="-36" dirty="0">
                <a:solidFill>
                  <a:srgbClr val="272525"/>
                </a:solidFill>
                <a:latin typeface="Arial"/>
                <a:ea typeface="Inter"/>
              </a:rPr>
              <a:t>COLLABORATION FOR SOLUTIONS</a:t>
            </a:r>
            <a:endParaRPr lang="en-ZA" sz="4400" b="1" kern="0" spc="-36" dirty="0">
              <a:solidFill>
                <a:srgbClr val="272525"/>
              </a:solidFill>
              <a:latin typeface="Arial"/>
              <a:ea typeface="Int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7E08-6A92-42A2-94BF-8E66B512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59" y="2253721"/>
            <a:ext cx="12070080" cy="4828032"/>
          </a:xfrm>
        </p:spPr>
        <p:txBody>
          <a:bodyPr/>
          <a:lstStyle/>
          <a:p>
            <a:pPr marL="342900" indent="-342900" algn="just" defTabSz="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engagements with NDOH to discuss a plan of action on how we can respond to the needs of PWA.</a:t>
            </a:r>
          </a:p>
          <a:p>
            <a:pPr marL="342900" indent="-342900" algn="just" defTabSz="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care assessments during awareness events, especially in Gauteng, are also useful.</a:t>
            </a:r>
          </a:p>
          <a:p>
            <a:pPr marL="342900" indent="-342900" algn="just" defTabSz="4572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ZA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ZA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277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3578514" y="156815"/>
            <a:ext cx="7508558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400" b="1" kern="0" spc="-132" dirty="0">
                <a:solidFill>
                  <a:srgbClr val="000000"/>
                </a:solidFill>
                <a:latin typeface="Arial"/>
                <a:ea typeface="Inter"/>
                <a:cs typeface="Inter" pitchFamily="34" charset="-120"/>
              </a:rPr>
              <a:t>Conclusion and Call to Action</a:t>
            </a:r>
            <a:endParaRPr lang="en-US" sz="4400" dirty="0">
              <a:latin typeface="Arial"/>
              <a:ea typeface="Inter"/>
              <a:cs typeface="Calibri"/>
            </a:endParaRPr>
          </a:p>
        </p:txBody>
      </p:sp>
      <p:sp>
        <p:nvSpPr>
          <p:cNvPr id="9" name="Text 5"/>
          <p:cNvSpPr/>
          <p:nvPr/>
        </p:nvSpPr>
        <p:spPr>
          <a:xfrm>
            <a:off x="6187995" y="2338372"/>
            <a:ext cx="45719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3600" b="1" kern="0" spc="-79" dirty="0">
                <a:solidFill>
                  <a:schemeClr val="bg1"/>
                </a:solidFill>
                <a:latin typeface="Arial"/>
                <a:ea typeface="Inter"/>
                <a:cs typeface="Arial"/>
              </a:rPr>
              <a:t>1</a:t>
            </a:r>
            <a:endParaRPr lang="en-US" sz="3600" dirty="0">
              <a:solidFill>
                <a:schemeClr val="bg1"/>
              </a:solidFill>
              <a:latin typeface="Arial"/>
              <a:ea typeface="Inter"/>
              <a:cs typeface="Arial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102790" y="3625620"/>
            <a:ext cx="200858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3200" b="1" kern="0" spc="-79" dirty="0">
                <a:solidFill>
                  <a:srgbClr val="FFFFFF"/>
                </a:solidFill>
                <a:latin typeface="Arial"/>
                <a:ea typeface="Inter" pitchFamily="34" charset="-122"/>
                <a:cs typeface="Arial"/>
              </a:rPr>
              <a:t>2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6092487" y="5089349"/>
            <a:ext cx="206097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3600" b="1" kern="0" spc="-79" dirty="0">
                <a:solidFill>
                  <a:srgbClr val="FFFFFF"/>
                </a:solidFill>
                <a:latin typeface="Arial"/>
                <a:ea typeface="Inter" pitchFamily="34" charset="-122"/>
                <a:cs typeface="Arial"/>
              </a:rPr>
              <a:t>3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81965" y="2293126"/>
            <a:ext cx="13901194" cy="5149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0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F35A830A-5127-539C-256B-89B9027F3BBB}"/>
              </a:ext>
            </a:extLst>
          </p:cNvPr>
          <p:cNvSpPr/>
          <p:nvPr/>
        </p:nvSpPr>
        <p:spPr>
          <a:xfrm>
            <a:off x="13500" y="7720076"/>
            <a:ext cx="14630399" cy="438151"/>
          </a:xfrm>
          <a:custGeom>
            <a:avLst/>
            <a:gdLst/>
            <a:ahLst/>
            <a:cxnLst/>
            <a:rect l="l" t="t" r="r" b="b"/>
            <a:pathLst>
              <a:path w="4073081" h="359990">
                <a:moveTo>
                  <a:pt x="0" y="0"/>
                </a:moveTo>
                <a:lnTo>
                  <a:pt x="4073081" y="0"/>
                </a:lnTo>
                <a:lnTo>
                  <a:pt x="4073081" y="359990"/>
                </a:lnTo>
                <a:lnTo>
                  <a:pt x="0" y="359990"/>
                </a:lnTo>
                <a:close/>
              </a:path>
            </a:pathLst>
          </a:custGeom>
          <a:solidFill>
            <a:srgbClr val="C00000"/>
          </a:solidFill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6DBDED1C-9678-0ED6-71C0-59074E3F5248}"/>
              </a:ext>
            </a:extLst>
          </p:cNvPr>
          <p:cNvSpPr/>
          <p:nvPr/>
        </p:nvSpPr>
        <p:spPr>
          <a:xfrm>
            <a:off x="6078200" y="6575249"/>
            <a:ext cx="206097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3600" b="1" kern="0" spc="-79" dirty="0">
                <a:solidFill>
                  <a:srgbClr val="FFFFFF"/>
                </a:solidFill>
                <a:latin typeface="Arial"/>
                <a:ea typeface="Inter"/>
                <a:cs typeface="Arial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41E46-69F5-4B76-AE90-43FB5A8A7AA4}"/>
              </a:ext>
            </a:extLst>
          </p:cNvPr>
          <p:cNvSpPr txBox="1"/>
          <p:nvPr/>
        </p:nvSpPr>
        <p:spPr>
          <a:xfrm>
            <a:off x="1090913" y="2338372"/>
            <a:ext cx="12879729" cy="301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healthcare services for all PWA, especially in rural areas. 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capacity of trained specialists, especially for rural areas.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accessibility and provision of assistive devices for PWA.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request more campaigns and raising awareness around eye care in communities, especially for persons with albinism in rural areas. </a:t>
            </a:r>
          </a:p>
        </p:txBody>
      </p:sp>
    </p:spTree>
    <p:extLst>
      <p:ext uri="{BB962C8B-B14F-4D97-AF65-F5344CB8AC3E}">
        <p14:creationId xmlns:p14="http://schemas.microsoft.com/office/powerpoint/2010/main" val="288722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7,989 Thank You Stock Photos, Pictures &amp; Royalty-Free Images - iStock">
            <a:extLst>
              <a:ext uri="{FF2B5EF4-FFF2-40B4-BE49-F238E27FC236}">
                <a16:creationId xmlns:a16="http://schemas.microsoft.com/office/drawing/2014/main" id="{BB0816B3-5542-41B2-9D9B-25A3130B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00" y="985209"/>
            <a:ext cx="6995160" cy="42062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682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d0a467-b2b2-4446-aabd-1a2553d75b08" xsi:nil="true"/>
    <lcf76f155ced4ddcb4097134ff3c332f xmlns="3508897d-de12-40a9-b0ee-d41a5adf27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3E9C87F031C4DA099F2242FCA349D" ma:contentTypeVersion="18" ma:contentTypeDescription="Create a new document." ma:contentTypeScope="" ma:versionID="35c033abbdbd18c76fdad8fe9626d3ab">
  <xsd:schema xmlns:xsd="http://www.w3.org/2001/XMLSchema" xmlns:xs="http://www.w3.org/2001/XMLSchema" xmlns:p="http://schemas.microsoft.com/office/2006/metadata/properties" xmlns:ns2="3508897d-de12-40a9-b0ee-d41a5adf27c6" xmlns:ns3="66d0a467-b2b2-4446-aabd-1a2553d75b08" targetNamespace="http://schemas.microsoft.com/office/2006/metadata/properties" ma:root="true" ma:fieldsID="542300a1df050b1d7e215b274a7b4a0a" ns2:_="" ns3:_="">
    <xsd:import namespace="3508897d-de12-40a9-b0ee-d41a5adf27c6"/>
    <xsd:import namespace="66d0a467-b2b2-4446-aabd-1a2553d75b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8897d-de12-40a9-b0ee-d41a5adf2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1854aa-a6c0-41c6-bd96-28768debe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0a467-b2b2-4446-aabd-1a2553d75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8acc0e-efe1-4bb1-b0ae-2cd859e94f30}" ma:internalName="TaxCatchAll" ma:showField="CatchAllData" ma:web="66d0a467-b2b2-4446-aabd-1a2553d75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B3539-EBF5-4BA3-9DD0-C59BA69BD447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66d0a467-b2b2-4446-aabd-1a2553d75b0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508897d-de12-40a9-b0ee-d41a5adf27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C753E0-51CB-4AE7-983C-526837FE8A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B7491-33D4-4F74-85A3-2D9F0691E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08897d-de12-40a9-b0ee-d41a5adf27c6"/>
    <ds:schemaRef ds:uri="66d0a467-b2b2-4446-aabd-1a2553d75b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1558</TotalTime>
  <Words>313</Words>
  <Application>Microsoft Office PowerPoint</Application>
  <PresentationFormat>Custom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Retrospect</vt:lpstr>
      <vt:lpstr>PowerPoint Presentation</vt:lpstr>
      <vt:lpstr>PowerPoint Presentation</vt:lpstr>
      <vt:lpstr>PowerPoint Presentation</vt:lpstr>
      <vt:lpstr>COLLABORATION FOR SOLUTIONS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Ms. NS Loteni</cp:lastModifiedBy>
  <cp:revision>592</cp:revision>
  <cp:lastPrinted>2024-12-02T13:01:25Z</cp:lastPrinted>
  <dcterms:created xsi:type="dcterms:W3CDTF">2024-09-03T23:19:29Z</dcterms:created>
  <dcterms:modified xsi:type="dcterms:W3CDTF">2026-03-24T12:57:49Z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0x01010023A3E9C87F031C4DA099F2242FCA349D</vt:lpwstr>
  </property>
  <property fmtid="{D5CDD505-2E9C-101B-9397-08002B2CF9AE}" pid="3" name="MediaServiceImageTags">
    <vt:lpwstr/>
  </property>
</Properties>
</file>