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25"/>
  </p:notesMasterIdLst>
  <p:handoutMasterIdLst>
    <p:handoutMasterId r:id="rId26"/>
  </p:handoutMasterIdLst>
  <p:sldIdLst>
    <p:sldId id="256" r:id="rId3"/>
    <p:sldId id="260" r:id="rId4"/>
    <p:sldId id="281" r:id="rId5"/>
    <p:sldId id="258" r:id="rId6"/>
    <p:sldId id="261" r:id="rId7"/>
    <p:sldId id="265" r:id="rId8"/>
    <p:sldId id="1436" r:id="rId9"/>
    <p:sldId id="269" r:id="rId10"/>
    <p:sldId id="1437" r:id="rId11"/>
    <p:sldId id="272" r:id="rId12"/>
    <p:sldId id="1426" r:id="rId13"/>
    <p:sldId id="1427" r:id="rId14"/>
    <p:sldId id="1428" r:id="rId15"/>
    <p:sldId id="1381" r:id="rId16"/>
    <p:sldId id="1429" r:id="rId17"/>
    <p:sldId id="1440" r:id="rId18"/>
    <p:sldId id="1430" r:id="rId19"/>
    <p:sldId id="1383" r:id="rId20"/>
    <p:sldId id="1431" r:id="rId21"/>
    <p:sldId id="1432" r:id="rId22"/>
    <p:sldId id="1433" r:id="rId23"/>
    <p:sldId id="1434"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04DF31-79A8-4296-8812-EE7A7912E439}" name="Jane J. Riddin" initials="JR" userId="S::Jane.Riddin@health.gov.za::438f73c8-bec0-41cf-87d0-e6aaddc79ed9" providerId="AD"/>
  <p188:author id="{877A84EC-8EF6-D344-54B5-CA52EC41D0E0}" name="Kim MacQuilkan" initials="KM" userId="Kim MacQuilk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40C0E-C1C4-47DE-AE41-896B217B39FF}" v="14" dt="2024-11-21T12:09:34.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45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J. Riddin" userId="438f73c8-bec0-41cf-87d0-e6aaddc79ed9" providerId="ADAL" clId="{38740C0E-C1C4-47DE-AE41-896B217B39FF}"/>
    <pc:docChg chg="undo redo custSel delSld modSld">
      <pc:chgData name="Jane J. Riddin" userId="438f73c8-bec0-41cf-87d0-e6aaddc79ed9" providerId="ADAL" clId="{38740C0E-C1C4-47DE-AE41-896B217B39FF}" dt="2024-11-21T12:15:55.901" v="670" actId="47"/>
      <pc:docMkLst>
        <pc:docMk/>
      </pc:docMkLst>
      <pc:sldChg chg="del">
        <pc:chgData name="Jane J. Riddin" userId="438f73c8-bec0-41cf-87d0-e6aaddc79ed9" providerId="ADAL" clId="{38740C0E-C1C4-47DE-AE41-896B217B39FF}" dt="2024-11-21T11:25:01.939" v="66" actId="47"/>
        <pc:sldMkLst>
          <pc:docMk/>
          <pc:sldMk cId="1739408953" sldId="263"/>
        </pc:sldMkLst>
      </pc:sldChg>
      <pc:sldChg chg="addSp delSp modSp mod">
        <pc:chgData name="Jane J. Riddin" userId="438f73c8-bec0-41cf-87d0-e6aaddc79ed9" providerId="ADAL" clId="{38740C0E-C1C4-47DE-AE41-896B217B39FF}" dt="2024-11-21T11:46:05.603" v="268" actId="20577"/>
        <pc:sldMkLst>
          <pc:docMk/>
          <pc:sldMk cId="2890230933" sldId="265"/>
        </pc:sldMkLst>
        <pc:spChg chg="add mod">
          <ac:chgData name="Jane J. Riddin" userId="438f73c8-bec0-41cf-87d0-e6aaddc79ed9" providerId="ADAL" clId="{38740C0E-C1C4-47DE-AE41-896B217B39FF}" dt="2024-11-21T11:17:29.019" v="13" actId="20577"/>
          <ac:spMkLst>
            <pc:docMk/>
            <pc:sldMk cId="2890230933" sldId="265"/>
            <ac:spMk id="2" creationId="{211B70CC-FAC6-78CC-379C-845A6C5239A1}"/>
          </ac:spMkLst>
        </pc:spChg>
        <pc:spChg chg="mod">
          <ac:chgData name="Jane J. Riddin" userId="438f73c8-bec0-41cf-87d0-e6aaddc79ed9" providerId="ADAL" clId="{38740C0E-C1C4-47DE-AE41-896B217B39FF}" dt="2024-11-21T11:45:30.807" v="263" actId="1076"/>
          <ac:spMkLst>
            <pc:docMk/>
            <pc:sldMk cId="2890230933" sldId="265"/>
            <ac:spMk id="3" creationId="{071D0937-29B0-D9A8-D30D-9419F001A926}"/>
          </ac:spMkLst>
        </pc:spChg>
        <pc:spChg chg="mod">
          <ac:chgData name="Jane J. Riddin" userId="438f73c8-bec0-41cf-87d0-e6aaddc79ed9" providerId="ADAL" clId="{38740C0E-C1C4-47DE-AE41-896B217B39FF}" dt="2024-11-21T11:45:20.153" v="261" actId="1076"/>
          <ac:spMkLst>
            <pc:docMk/>
            <pc:sldMk cId="2890230933" sldId="265"/>
            <ac:spMk id="4" creationId="{87032654-6680-44B4-B072-45287846D973}"/>
          </ac:spMkLst>
        </pc:spChg>
        <pc:spChg chg="add mod ord">
          <ac:chgData name="Jane J. Riddin" userId="438f73c8-bec0-41cf-87d0-e6aaddc79ed9" providerId="ADAL" clId="{38740C0E-C1C4-47DE-AE41-896B217B39FF}" dt="2024-11-21T11:46:05.603" v="268" actId="20577"/>
          <ac:spMkLst>
            <pc:docMk/>
            <pc:sldMk cId="2890230933" sldId="265"/>
            <ac:spMk id="7" creationId="{FDF95DB2-5581-7620-31B4-5FCF3C5E88CD}"/>
          </ac:spMkLst>
        </pc:spChg>
        <pc:spChg chg="add del mod">
          <ac:chgData name="Jane J. Riddin" userId="438f73c8-bec0-41cf-87d0-e6aaddc79ed9" providerId="ADAL" clId="{38740C0E-C1C4-47DE-AE41-896B217B39FF}" dt="2024-11-21T11:22:21.079" v="18" actId="478"/>
          <ac:spMkLst>
            <pc:docMk/>
            <pc:sldMk cId="2890230933" sldId="265"/>
            <ac:spMk id="8" creationId="{48BC0234-DA4F-80E8-3607-500E1946C7BB}"/>
          </ac:spMkLst>
        </pc:spChg>
        <pc:spChg chg="add del mod">
          <ac:chgData name="Jane J. Riddin" userId="438f73c8-bec0-41cf-87d0-e6aaddc79ed9" providerId="ADAL" clId="{38740C0E-C1C4-47DE-AE41-896B217B39FF}" dt="2024-11-21T11:24:55.910" v="65" actId="478"/>
          <ac:spMkLst>
            <pc:docMk/>
            <pc:sldMk cId="2890230933" sldId="265"/>
            <ac:spMk id="9" creationId="{C82FCA1F-434C-7CF2-FE87-1A74B1A6B3D4}"/>
          </ac:spMkLst>
        </pc:spChg>
        <pc:picChg chg="mod">
          <ac:chgData name="Jane J. Riddin" userId="438f73c8-bec0-41cf-87d0-e6aaddc79ed9" providerId="ADAL" clId="{38740C0E-C1C4-47DE-AE41-896B217B39FF}" dt="2024-11-21T11:45:23.819" v="262" actId="1076"/>
          <ac:picMkLst>
            <pc:docMk/>
            <pc:sldMk cId="2890230933" sldId="265"/>
            <ac:picMk id="5" creationId="{AEB4BAE4-7FF2-334D-19E8-091A6DB15369}"/>
          </ac:picMkLst>
        </pc:picChg>
      </pc:sldChg>
      <pc:sldChg chg="del">
        <pc:chgData name="Jane J. Riddin" userId="438f73c8-bec0-41cf-87d0-e6aaddc79ed9" providerId="ADAL" clId="{38740C0E-C1C4-47DE-AE41-896B217B39FF}" dt="2024-11-21T11:43:45.995" v="252" actId="47"/>
        <pc:sldMkLst>
          <pc:docMk/>
          <pc:sldMk cId="3452079815" sldId="268"/>
        </pc:sldMkLst>
      </pc:sldChg>
      <pc:sldChg chg="addSp delSp modSp mod">
        <pc:chgData name="Jane J. Riddin" userId="438f73c8-bec0-41cf-87d0-e6aaddc79ed9" providerId="ADAL" clId="{38740C0E-C1C4-47DE-AE41-896B217B39FF}" dt="2024-11-21T11:48:49.072" v="306" actId="1076"/>
        <pc:sldMkLst>
          <pc:docMk/>
          <pc:sldMk cId="2966086123" sldId="269"/>
        </pc:sldMkLst>
        <pc:spChg chg="mod">
          <ac:chgData name="Jane J. Riddin" userId="438f73c8-bec0-41cf-87d0-e6aaddc79ed9" providerId="ADAL" clId="{38740C0E-C1C4-47DE-AE41-896B217B39FF}" dt="2024-11-21T11:48:46.875" v="305" actId="1076"/>
          <ac:spMkLst>
            <pc:docMk/>
            <pc:sldMk cId="2966086123" sldId="269"/>
            <ac:spMk id="3" creationId="{999606B3-826C-28C0-A55F-F671B7D619BF}"/>
          </ac:spMkLst>
        </pc:spChg>
        <pc:spChg chg="mod">
          <ac:chgData name="Jane J. Riddin" userId="438f73c8-bec0-41cf-87d0-e6aaddc79ed9" providerId="ADAL" clId="{38740C0E-C1C4-47DE-AE41-896B217B39FF}" dt="2024-11-21T11:46:57.222" v="280" actId="14100"/>
          <ac:spMkLst>
            <pc:docMk/>
            <pc:sldMk cId="2966086123" sldId="269"/>
            <ac:spMk id="4" creationId="{4BFC1C56-5622-C7CD-ED9D-91F121D43F0A}"/>
          </ac:spMkLst>
        </pc:spChg>
        <pc:spChg chg="add mod">
          <ac:chgData name="Jane J. Riddin" userId="438f73c8-bec0-41cf-87d0-e6aaddc79ed9" providerId="ADAL" clId="{38740C0E-C1C4-47DE-AE41-896B217B39FF}" dt="2024-11-21T11:48:38.556" v="303" actId="1076"/>
          <ac:spMkLst>
            <pc:docMk/>
            <pc:sldMk cId="2966086123" sldId="269"/>
            <ac:spMk id="6" creationId="{F0A85B5C-E39F-1037-5B8C-0C33C98ABE41}"/>
          </ac:spMkLst>
        </pc:spChg>
        <pc:spChg chg="add mod">
          <ac:chgData name="Jane J. Riddin" userId="438f73c8-bec0-41cf-87d0-e6aaddc79ed9" providerId="ADAL" clId="{38740C0E-C1C4-47DE-AE41-896B217B39FF}" dt="2024-11-21T11:48:40.411" v="304" actId="1076"/>
          <ac:spMkLst>
            <pc:docMk/>
            <pc:sldMk cId="2966086123" sldId="269"/>
            <ac:spMk id="7" creationId="{EEA662B8-B3E8-AC99-B094-8A954EDDD5AF}"/>
          </ac:spMkLst>
        </pc:spChg>
        <pc:spChg chg="add del mod">
          <ac:chgData name="Jane J. Riddin" userId="438f73c8-bec0-41cf-87d0-e6aaddc79ed9" providerId="ADAL" clId="{38740C0E-C1C4-47DE-AE41-896B217B39FF}" dt="2024-11-21T11:42:56.552" v="239" actId="478"/>
          <ac:spMkLst>
            <pc:docMk/>
            <pc:sldMk cId="2966086123" sldId="269"/>
            <ac:spMk id="8" creationId="{F2E3A949-F9E5-BA83-61F8-5BDC70EBF960}"/>
          </ac:spMkLst>
        </pc:spChg>
        <pc:picChg chg="mod ord">
          <ac:chgData name="Jane J. Riddin" userId="438f73c8-bec0-41cf-87d0-e6aaddc79ed9" providerId="ADAL" clId="{38740C0E-C1C4-47DE-AE41-896B217B39FF}" dt="2024-11-21T11:48:49.072" v="306" actId="1076"/>
          <ac:picMkLst>
            <pc:docMk/>
            <pc:sldMk cId="2966086123" sldId="269"/>
            <ac:picMk id="5" creationId="{E57D6C0B-BEB8-1ECD-7B7C-76047BCBD58A}"/>
          </ac:picMkLst>
        </pc:picChg>
      </pc:sldChg>
      <pc:sldChg chg="addSp delSp modSp mod">
        <pc:chgData name="Jane J. Riddin" userId="438f73c8-bec0-41cf-87d0-e6aaddc79ed9" providerId="ADAL" clId="{38740C0E-C1C4-47DE-AE41-896B217B39FF}" dt="2024-11-21T12:10:33.596" v="667" actId="1076"/>
        <pc:sldMkLst>
          <pc:docMk/>
          <pc:sldMk cId="1600705392" sldId="272"/>
        </pc:sldMkLst>
        <pc:spChg chg="mod">
          <ac:chgData name="Jane J. Riddin" userId="438f73c8-bec0-41cf-87d0-e6aaddc79ed9" providerId="ADAL" clId="{38740C0E-C1C4-47DE-AE41-896B217B39FF}" dt="2024-11-21T11:51:22.022" v="333" actId="14100"/>
          <ac:spMkLst>
            <pc:docMk/>
            <pc:sldMk cId="1600705392" sldId="272"/>
            <ac:spMk id="4" creationId="{EB19C947-14E9-4BB7-EC32-1DB3448E1195}"/>
          </ac:spMkLst>
        </pc:spChg>
        <pc:spChg chg="del">
          <ac:chgData name="Jane J. Riddin" userId="438f73c8-bec0-41cf-87d0-e6aaddc79ed9" providerId="ADAL" clId="{38740C0E-C1C4-47DE-AE41-896B217B39FF}" dt="2024-11-21T11:49:14.441" v="307" actId="478"/>
          <ac:spMkLst>
            <pc:docMk/>
            <pc:sldMk cId="1600705392" sldId="272"/>
            <ac:spMk id="5" creationId="{BA73F4A6-000F-C3ED-B375-4E05B84376C7}"/>
          </ac:spMkLst>
        </pc:spChg>
        <pc:spChg chg="mod">
          <ac:chgData name="Jane J. Riddin" userId="438f73c8-bec0-41cf-87d0-e6aaddc79ed9" providerId="ADAL" clId="{38740C0E-C1C4-47DE-AE41-896B217B39FF}" dt="2024-11-21T12:00:55.441" v="451" actId="1076"/>
          <ac:spMkLst>
            <pc:docMk/>
            <pc:sldMk cId="1600705392" sldId="272"/>
            <ac:spMk id="6" creationId="{62AA9CC1-98DC-54F4-45FC-ED803653C20E}"/>
          </ac:spMkLst>
        </pc:spChg>
        <pc:spChg chg="mod">
          <ac:chgData name="Jane J. Riddin" userId="438f73c8-bec0-41cf-87d0-e6aaddc79ed9" providerId="ADAL" clId="{38740C0E-C1C4-47DE-AE41-896B217B39FF}" dt="2024-11-21T12:10:33.596" v="667" actId="1076"/>
          <ac:spMkLst>
            <pc:docMk/>
            <pc:sldMk cId="1600705392" sldId="272"/>
            <ac:spMk id="14" creationId="{A4C63F47-E593-5CBD-AF18-4E2918C30C10}"/>
          </ac:spMkLst>
        </pc:spChg>
        <pc:spChg chg="mod">
          <ac:chgData name="Jane J. Riddin" userId="438f73c8-bec0-41cf-87d0-e6aaddc79ed9" providerId="ADAL" clId="{38740C0E-C1C4-47DE-AE41-896B217B39FF}" dt="2024-11-21T12:09:57.964" v="656" actId="1076"/>
          <ac:spMkLst>
            <pc:docMk/>
            <pc:sldMk cId="1600705392" sldId="272"/>
            <ac:spMk id="15" creationId="{9BB3E522-DCDF-FBA3-C4DA-4F434D0AEDA8}"/>
          </ac:spMkLst>
        </pc:spChg>
        <pc:spChg chg="mod">
          <ac:chgData name="Jane J. Riddin" userId="438f73c8-bec0-41cf-87d0-e6aaddc79ed9" providerId="ADAL" clId="{38740C0E-C1C4-47DE-AE41-896B217B39FF}" dt="2024-11-21T12:07:56.284" v="636" actId="14100"/>
          <ac:spMkLst>
            <pc:docMk/>
            <pc:sldMk cId="1600705392" sldId="272"/>
            <ac:spMk id="16" creationId="{4E27C808-4A01-83F0-E2D1-4A1BB01567DF}"/>
          </ac:spMkLst>
        </pc:spChg>
        <pc:spChg chg="mod">
          <ac:chgData name="Jane J. Riddin" userId="438f73c8-bec0-41cf-87d0-e6aaddc79ed9" providerId="ADAL" clId="{38740C0E-C1C4-47DE-AE41-896B217B39FF}" dt="2024-11-21T12:09:49.208" v="655" actId="1076"/>
          <ac:spMkLst>
            <pc:docMk/>
            <pc:sldMk cId="1600705392" sldId="272"/>
            <ac:spMk id="17" creationId="{2E5DA7D3-1C15-5F0B-B6DE-394CEEED4834}"/>
          </ac:spMkLst>
        </pc:spChg>
        <pc:spChg chg="mod">
          <ac:chgData name="Jane J. Riddin" userId="438f73c8-bec0-41cf-87d0-e6aaddc79ed9" providerId="ADAL" clId="{38740C0E-C1C4-47DE-AE41-896B217B39FF}" dt="2024-11-21T12:10:19.505" v="661" actId="1076"/>
          <ac:spMkLst>
            <pc:docMk/>
            <pc:sldMk cId="1600705392" sldId="272"/>
            <ac:spMk id="18" creationId="{72101223-DD68-7088-F96A-89DA7A0B0D28}"/>
          </ac:spMkLst>
        </pc:spChg>
        <pc:spChg chg="mod">
          <ac:chgData name="Jane J. Riddin" userId="438f73c8-bec0-41cf-87d0-e6aaddc79ed9" providerId="ADAL" clId="{38740C0E-C1C4-47DE-AE41-896B217B39FF}" dt="2024-11-21T12:09:42.706" v="654" actId="1076"/>
          <ac:spMkLst>
            <pc:docMk/>
            <pc:sldMk cId="1600705392" sldId="272"/>
            <ac:spMk id="19" creationId="{9F7D2318-B445-BD3B-C8D3-50FE0275B2D6}"/>
          </ac:spMkLst>
        </pc:spChg>
        <pc:spChg chg="add mod ord">
          <ac:chgData name="Jane J. Riddin" userId="438f73c8-bec0-41cf-87d0-e6aaddc79ed9" providerId="ADAL" clId="{38740C0E-C1C4-47DE-AE41-896B217B39FF}" dt="2024-11-21T11:51:12.784" v="331" actId="167"/>
          <ac:spMkLst>
            <pc:docMk/>
            <pc:sldMk cId="1600705392" sldId="272"/>
            <ac:spMk id="21" creationId="{1AEDA304-8BE2-8EF4-438C-2D7D0E80B4E6}"/>
          </ac:spMkLst>
        </pc:spChg>
        <pc:spChg chg="add mod">
          <ac:chgData name="Jane J. Riddin" userId="438f73c8-bec0-41cf-87d0-e6aaddc79ed9" providerId="ADAL" clId="{38740C0E-C1C4-47DE-AE41-896B217B39FF}" dt="2024-11-21T12:10:00.913" v="657" actId="1076"/>
          <ac:spMkLst>
            <pc:docMk/>
            <pc:sldMk cId="1600705392" sldId="272"/>
            <ac:spMk id="53" creationId="{E2473793-FCCF-6B8C-7A37-47AA47E992DB}"/>
          </ac:spMkLst>
        </pc:spChg>
        <pc:spChg chg="add mod">
          <ac:chgData name="Jane J. Riddin" userId="438f73c8-bec0-41cf-87d0-e6aaddc79ed9" providerId="ADAL" clId="{38740C0E-C1C4-47DE-AE41-896B217B39FF}" dt="2024-11-21T12:10:09.606" v="659" actId="1076"/>
          <ac:spMkLst>
            <pc:docMk/>
            <pc:sldMk cId="1600705392" sldId="272"/>
            <ac:spMk id="54" creationId="{7D981B84-6270-860F-E31C-F6F0A78AF3C6}"/>
          </ac:spMkLst>
        </pc:spChg>
        <pc:spChg chg="add mod">
          <ac:chgData name="Jane J. Riddin" userId="438f73c8-bec0-41cf-87d0-e6aaddc79ed9" providerId="ADAL" clId="{38740C0E-C1C4-47DE-AE41-896B217B39FF}" dt="2024-11-21T12:10:03.693" v="658" actId="1076"/>
          <ac:spMkLst>
            <pc:docMk/>
            <pc:sldMk cId="1600705392" sldId="272"/>
            <ac:spMk id="55" creationId="{B12B52BE-BCAD-B55B-84C2-A8C8BE6ECC5A}"/>
          </ac:spMkLst>
        </pc:spChg>
        <pc:grpChg chg="add mod">
          <ac:chgData name="Jane J. Riddin" userId="438f73c8-bec0-41cf-87d0-e6aaddc79ed9" providerId="ADAL" clId="{38740C0E-C1C4-47DE-AE41-896B217B39FF}" dt="2024-11-21T12:10:15.347" v="660" actId="1076"/>
          <ac:grpSpMkLst>
            <pc:docMk/>
            <pc:sldMk cId="1600705392" sldId="272"/>
            <ac:grpSpMk id="3" creationId="{AEF87525-1C25-E1E9-1FF1-8B6942F04893}"/>
          </ac:grpSpMkLst>
        </pc:grpChg>
        <pc:grpChg chg="mod">
          <ac:chgData name="Jane J. Riddin" userId="438f73c8-bec0-41cf-87d0-e6aaddc79ed9" providerId="ADAL" clId="{38740C0E-C1C4-47DE-AE41-896B217B39FF}" dt="2024-11-21T11:49:55.166" v="313"/>
          <ac:grpSpMkLst>
            <pc:docMk/>
            <pc:sldMk cId="1600705392" sldId="272"/>
            <ac:grpSpMk id="9" creationId="{CB2CABBF-DA0B-A492-2577-D87126F61771}"/>
          </ac:grpSpMkLst>
        </pc:grpChg>
        <pc:grpChg chg="mod">
          <ac:chgData name="Jane J. Riddin" userId="438f73c8-bec0-41cf-87d0-e6aaddc79ed9" providerId="ADAL" clId="{38740C0E-C1C4-47DE-AE41-896B217B39FF}" dt="2024-11-21T11:49:55.166" v="313"/>
          <ac:grpSpMkLst>
            <pc:docMk/>
            <pc:sldMk cId="1600705392" sldId="272"/>
            <ac:grpSpMk id="10" creationId="{134F8420-1F18-A9CF-FCFC-6803DB837F62}"/>
          </ac:grpSpMkLst>
        </pc:grpChg>
        <pc:grpChg chg="mod">
          <ac:chgData name="Jane J. Riddin" userId="438f73c8-bec0-41cf-87d0-e6aaddc79ed9" providerId="ADAL" clId="{38740C0E-C1C4-47DE-AE41-896B217B39FF}" dt="2024-11-21T11:49:55.166" v="313"/>
          <ac:grpSpMkLst>
            <pc:docMk/>
            <pc:sldMk cId="1600705392" sldId="272"/>
            <ac:grpSpMk id="11" creationId="{D66DE01E-9CA0-128A-35AD-6C49D876B91A}"/>
          </ac:grpSpMkLst>
        </pc:grpChg>
        <pc:graphicFrameChg chg="mod modGraphic">
          <ac:chgData name="Jane J. Riddin" userId="438f73c8-bec0-41cf-87d0-e6aaddc79ed9" providerId="ADAL" clId="{38740C0E-C1C4-47DE-AE41-896B217B39FF}" dt="2024-11-21T12:09:34.801" v="653"/>
          <ac:graphicFrameMkLst>
            <pc:docMk/>
            <pc:sldMk cId="1600705392" sldId="272"/>
            <ac:graphicFrameMk id="8" creationId="{34F86AA9-A6E3-442E-51DF-C61C6D9AE2B2}"/>
          </ac:graphicFrameMkLst>
        </pc:graphicFrameChg>
        <pc:picChg chg="add mod">
          <ac:chgData name="Jane J. Riddin" userId="438f73c8-bec0-41cf-87d0-e6aaddc79ed9" providerId="ADAL" clId="{38740C0E-C1C4-47DE-AE41-896B217B39FF}" dt="2024-11-21T12:03:09.394" v="480" actId="14100"/>
          <ac:picMkLst>
            <pc:docMk/>
            <pc:sldMk cId="1600705392" sldId="272"/>
            <ac:picMk id="20" creationId="{E81917DB-EED2-0287-7F4A-4113AFD57CF8}"/>
          </ac:picMkLst>
        </pc:picChg>
        <pc:cxnChg chg="del mod">
          <ac:chgData name="Jane J. Riddin" userId="438f73c8-bec0-41cf-87d0-e6aaddc79ed9" providerId="ADAL" clId="{38740C0E-C1C4-47DE-AE41-896B217B39FF}" dt="2024-11-21T12:04:32.271" v="592" actId="478"/>
          <ac:cxnSpMkLst>
            <pc:docMk/>
            <pc:sldMk cId="1600705392" sldId="272"/>
            <ac:cxnSpMk id="12" creationId="{608A19B3-372C-5441-CD40-C93258735FF9}"/>
          </ac:cxnSpMkLst>
        </pc:cxnChg>
        <pc:cxnChg chg="del mod">
          <ac:chgData name="Jane J. Riddin" userId="438f73c8-bec0-41cf-87d0-e6aaddc79ed9" providerId="ADAL" clId="{38740C0E-C1C4-47DE-AE41-896B217B39FF}" dt="2024-11-21T12:04:35.347" v="594" actId="478"/>
          <ac:cxnSpMkLst>
            <pc:docMk/>
            <pc:sldMk cId="1600705392" sldId="272"/>
            <ac:cxnSpMk id="13" creationId="{AF93E7F2-7141-1617-EC97-5009EFCF0ABB}"/>
          </ac:cxnSpMkLst>
        </pc:cxnChg>
      </pc:sldChg>
      <pc:sldChg chg="del">
        <pc:chgData name="Jane J. Riddin" userId="438f73c8-bec0-41cf-87d0-e6aaddc79ed9" providerId="ADAL" clId="{38740C0E-C1C4-47DE-AE41-896B217B39FF}" dt="2024-11-21T11:49:40.923" v="312" actId="47"/>
        <pc:sldMkLst>
          <pc:docMk/>
          <pc:sldMk cId="3971552714" sldId="273"/>
        </pc:sldMkLst>
      </pc:sldChg>
      <pc:sldChg chg="del">
        <pc:chgData name="Jane J. Riddin" userId="438f73c8-bec0-41cf-87d0-e6aaddc79ed9" providerId="ADAL" clId="{38740C0E-C1C4-47DE-AE41-896B217B39FF}" dt="2024-11-21T12:10:50.154" v="668" actId="2696"/>
        <pc:sldMkLst>
          <pc:docMk/>
          <pc:sldMk cId="1316946206" sldId="274"/>
        </pc:sldMkLst>
      </pc:sldChg>
      <pc:sldChg chg="del">
        <pc:chgData name="Jane J. Riddin" userId="438f73c8-bec0-41cf-87d0-e6aaddc79ed9" providerId="ADAL" clId="{38740C0E-C1C4-47DE-AE41-896B217B39FF}" dt="2024-11-21T12:15:55.901" v="670" actId="47"/>
        <pc:sldMkLst>
          <pc:docMk/>
          <pc:sldMk cId="2773118982" sldId="1387"/>
        </pc:sldMkLst>
      </pc:sldChg>
      <pc:sldChg chg="del">
        <pc:chgData name="Jane J. Riddin" userId="438f73c8-bec0-41cf-87d0-e6aaddc79ed9" providerId="ADAL" clId="{38740C0E-C1C4-47DE-AE41-896B217B39FF}" dt="2024-11-21T11:49:38.820" v="311" actId="47"/>
        <pc:sldMkLst>
          <pc:docMk/>
          <pc:sldMk cId="817479324" sldId="1438"/>
        </pc:sldMkLst>
      </pc:sldChg>
      <pc:sldChg chg="del">
        <pc:chgData name="Jane J. Riddin" userId="438f73c8-bec0-41cf-87d0-e6aaddc79ed9" providerId="ADAL" clId="{38740C0E-C1C4-47DE-AE41-896B217B39FF}" dt="2024-11-21T12:15:06.968" v="669" actId="47"/>
        <pc:sldMkLst>
          <pc:docMk/>
          <pc:sldMk cId="2075525419" sldId="1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11/21/2024</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11/21/2024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11/21/2024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41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4</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11/21/2024</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90664"/>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6" cstate="print"/>
          <a:stretch>
            <a:fillRect/>
          </a:stretch>
        </p:blipFill>
        <p:spPr>
          <a:xfrm>
            <a:off x="6465920" y="5857892"/>
            <a:ext cx="1130416" cy="1071570"/>
          </a:xfrm>
          <a:prstGeom prst="rect">
            <a:avLst/>
          </a:prstGeom>
        </p:spPr>
      </p:pic>
      <p:pic>
        <p:nvPicPr>
          <p:cNvPr id="2" name="Picture 1" descr="A logo with a flag and numbers&#10;&#10;Description automatically generated">
            <a:extLst>
              <a:ext uri="{FF2B5EF4-FFF2-40B4-BE49-F238E27FC236}">
                <a16:creationId xmlns:a16="http://schemas.microsoft.com/office/drawing/2014/main" id="{099FED8E-EF33-34FC-F58D-2738C2E90A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35958" y="5890663"/>
            <a:ext cx="1475520" cy="9443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 - NDP - Full colour.jpg"/>
          <p:cNvPicPr>
            <a:picLocks noChangeAspect="1"/>
          </p:cNvPicPr>
          <p:nvPr userDrawn="1"/>
        </p:nvPicPr>
        <p:blipFill>
          <a:blip r:embed="rId2" cstate="print"/>
          <a:stretch>
            <a:fillRect/>
          </a:stretch>
        </p:blipFill>
        <p:spPr>
          <a:xfrm>
            <a:off x="6537928" y="5857892"/>
            <a:ext cx="1130416" cy="1071570"/>
          </a:xfrm>
          <a:prstGeom prst="rect">
            <a:avLst/>
          </a:prstGeom>
        </p:spPr>
      </p:pic>
      <p:pic>
        <p:nvPicPr>
          <p:cNvPr id="2" name="Picture 1" descr="A logo with a flag and numbers&#10;&#10;Description automatically generated">
            <a:extLst>
              <a:ext uri="{FF2B5EF4-FFF2-40B4-BE49-F238E27FC236}">
                <a16:creationId xmlns:a16="http://schemas.microsoft.com/office/drawing/2014/main" id="{099FED8E-EF33-34FC-F58D-2738C2E90A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5944572"/>
            <a:ext cx="1368152" cy="8756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www.health.gov.za/nhi-edp-stgs-e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knowledgehub.health.gov.za/e-librar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301" y="1638725"/>
            <a:ext cx="6629400" cy="646331"/>
          </a:xfrm>
          <a:prstGeom prst="rect">
            <a:avLst/>
          </a:prstGeom>
          <a:noFill/>
        </p:spPr>
        <p:txBody>
          <a:bodyPr wrap="square" rtlCol="0">
            <a:spAutoFit/>
          </a:bodyPr>
          <a:lstStyle/>
          <a:p>
            <a:r>
              <a:rPr lang="en-US" sz="3600" b="1" dirty="0" err="1">
                <a:solidFill>
                  <a:schemeClr val="accent3">
                    <a:lumMod val="50000"/>
                  </a:schemeClr>
                </a:solidFill>
                <a:latin typeface="Arial" pitchFamily="34" charset="0"/>
                <a:cs typeface="Arial" pitchFamily="34" charset="0"/>
              </a:rPr>
              <a:t>Haemophilia</a:t>
            </a:r>
            <a:r>
              <a:rPr lang="en-US" sz="3600" b="1" dirty="0">
                <a:solidFill>
                  <a:schemeClr val="accent3">
                    <a:lumMod val="50000"/>
                  </a:schemeClr>
                </a:solidFill>
                <a:latin typeface="Arial" pitchFamily="34" charset="0"/>
                <a:cs typeface="Arial" pitchFamily="34" charset="0"/>
              </a:rPr>
              <a:t> STGs and EML</a:t>
            </a:r>
          </a:p>
        </p:txBody>
      </p:sp>
      <p:sp>
        <p:nvSpPr>
          <p:cNvPr id="6" name="TextBox 5"/>
          <p:cNvSpPr txBox="1"/>
          <p:nvPr/>
        </p:nvSpPr>
        <p:spPr>
          <a:xfrm>
            <a:off x="2493573" y="4369044"/>
            <a:ext cx="5791200" cy="646331"/>
          </a:xfrm>
          <a:prstGeom prst="rect">
            <a:avLst/>
          </a:prstGeom>
          <a:noFill/>
        </p:spPr>
        <p:txBody>
          <a:bodyPr wrap="square" rtlCol="0">
            <a:spAutoFit/>
          </a:bodyPr>
          <a:lstStyle/>
          <a:p>
            <a:r>
              <a:rPr lang="en-US" dirty="0" err="1">
                <a:solidFill>
                  <a:schemeClr val="bg1">
                    <a:lumMod val="50000"/>
                  </a:schemeClr>
                </a:solidFill>
                <a:latin typeface="Aptos Narrow" panose="020B0004020202020204" pitchFamily="34" charset="0"/>
                <a:cs typeface="Arial" pitchFamily="34" charset="0"/>
              </a:rPr>
              <a:t>Paediatric</a:t>
            </a:r>
            <a:r>
              <a:rPr lang="en-US" dirty="0">
                <a:solidFill>
                  <a:schemeClr val="bg1">
                    <a:lumMod val="50000"/>
                  </a:schemeClr>
                </a:solidFill>
                <a:latin typeface="Aptos Narrow" panose="020B0004020202020204" pitchFamily="34" charset="0"/>
                <a:cs typeface="Arial" pitchFamily="34" charset="0"/>
              </a:rPr>
              <a:t> and Adult Hospital Level </a:t>
            </a:r>
          </a:p>
          <a:p>
            <a:r>
              <a:rPr lang="en-US" dirty="0">
                <a:solidFill>
                  <a:schemeClr val="bg1">
                    <a:lumMod val="50000"/>
                  </a:schemeClr>
                </a:solidFill>
                <a:latin typeface="Aptos Narrow" panose="020B0004020202020204" pitchFamily="34" charset="0"/>
                <a:cs typeface="Arial" pitchFamily="34" charset="0"/>
              </a:rPr>
              <a:t>Tertiary and Quaternary Hospital Level</a:t>
            </a: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extBox 7">
            <a:extLst>
              <a:ext uri="{FF2B5EF4-FFF2-40B4-BE49-F238E27FC236}">
                <a16:creationId xmlns:a16="http://schemas.microsoft.com/office/drawing/2014/main" id="{72344A70-5150-D926-56EA-63CE58702D72}"/>
              </a:ext>
            </a:extLst>
          </p:cNvPr>
          <p:cNvSpPr txBox="1"/>
          <p:nvPr/>
        </p:nvSpPr>
        <p:spPr>
          <a:xfrm>
            <a:off x="2080173" y="2967335"/>
            <a:ext cx="6618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National Department of Health</a:t>
            </a:r>
            <a:endParaRPr kumimoji="0" lang="en-US" b="0" i="0" u="none" strike="noStrike" kern="1200" cap="none" spc="0" normalizeH="0" baseline="0" noProof="0" dirty="0">
              <a:ln>
                <a:noFill/>
              </a:ln>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itchFamily="34" charset="0"/>
                <a:ea typeface="+mn-ea"/>
                <a:cs typeface="Arial" pitchFamily="34" charset="0"/>
              </a:rPr>
              <a:t>Affordable Medicines Directorate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itchFamily="34" charset="0"/>
                <a:ea typeface="+mn-ea"/>
                <a:cs typeface="Arial" pitchFamily="34" charset="0"/>
              </a:rPr>
              <a:t>Essential Drugs </a:t>
            </a:r>
            <a:r>
              <a:rPr kumimoji="0" lang="en-US" b="0" i="0" u="none" strike="noStrike" kern="1200" cap="none" spc="0" normalizeH="0" baseline="0" noProof="0" dirty="0" err="1">
                <a:ln>
                  <a:noFill/>
                </a:ln>
                <a:effectLst/>
                <a:uLnTx/>
                <a:uFillTx/>
                <a:latin typeface="Arial" pitchFamily="34" charset="0"/>
                <a:ea typeface="+mn-ea"/>
                <a:cs typeface="Arial" pitchFamily="34" charset="0"/>
              </a:rPr>
              <a:t>Programme</a:t>
            </a:r>
            <a:endParaRPr kumimoji="0" lang="en-US" b="0" i="0" u="none" strike="noStrike" kern="1200" cap="none" spc="0" normalizeH="0" baseline="0" noProof="0" dirty="0">
              <a:ln>
                <a:noFill/>
              </a:ln>
              <a:effectLst/>
              <a:uLnTx/>
              <a:uFillTx/>
              <a:latin typeface="Arial" pitchFamily="34" charset="0"/>
              <a:ea typeface="+mn-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EDA304-8BE2-8EF4-438C-2D7D0E80B4E6}"/>
              </a:ext>
            </a:extLst>
          </p:cNvPr>
          <p:cNvSpPr/>
          <p:nvPr/>
        </p:nvSpPr>
        <p:spPr>
          <a:xfrm>
            <a:off x="0" y="3933056"/>
            <a:ext cx="9144000" cy="30243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2">
            <a:extLst>
              <a:ext uri="{FF2B5EF4-FFF2-40B4-BE49-F238E27FC236}">
                <a16:creationId xmlns:a16="http://schemas.microsoft.com/office/drawing/2014/main" id="{50EFDD7A-5B0A-98E1-5462-18E92534653B}"/>
              </a:ext>
            </a:extLst>
          </p:cNvPr>
          <p:cNvSpPr txBox="1">
            <a:spLocks noChangeArrowheads="1"/>
          </p:cNvSpPr>
          <p:nvPr/>
        </p:nvSpPr>
        <p:spPr>
          <a:xfrm>
            <a:off x="107504" y="116632"/>
            <a:ext cx="7272808" cy="696618"/>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Therapeutic Class and Interchange</a:t>
            </a:r>
          </a:p>
        </p:txBody>
      </p:sp>
      <p:sp>
        <p:nvSpPr>
          <p:cNvPr id="4" name="TextBox 3">
            <a:extLst>
              <a:ext uri="{FF2B5EF4-FFF2-40B4-BE49-F238E27FC236}">
                <a16:creationId xmlns:a16="http://schemas.microsoft.com/office/drawing/2014/main" id="{EB19C947-14E9-4BB7-EC32-1DB3448E1195}"/>
              </a:ext>
            </a:extLst>
          </p:cNvPr>
          <p:cNvSpPr txBox="1"/>
          <p:nvPr/>
        </p:nvSpPr>
        <p:spPr>
          <a:xfrm>
            <a:off x="107503" y="1088606"/>
            <a:ext cx="8907505" cy="923330"/>
          </a:xfrm>
          <a:prstGeom prst="rect">
            <a:avLst/>
          </a:prstGeom>
          <a:solidFill>
            <a:schemeClr val="accent3">
              <a:lumMod val="20000"/>
              <a:lumOff val="80000"/>
            </a:schemeClr>
          </a:solidFill>
        </p:spPr>
        <p:txBody>
          <a:bodyPr wrap="square" rtlCol="0">
            <a:spAutoFit/>
          </a:bodyPr>
          <a:lstStyle/>
          <a:p>
            <a:pPr algn="just"/>
            <a:r>
              <a:rPr lang="en-GB" b="1" i="0" u="sng" strike="noStrike" baseline="0" dirty="0">
                <a:solidFill>
                  <a:srgbClr val="000000"/>
                </a:solidFill>
                <a:latin typeface="Arial" panose="020B0604020202020204" pitchFamily="34" charset="0"/>
                <a:cs typeface="Arial" panose="020B0604020202020204" pitchFamily="34" charset="0"/>
              </a:rPr>
              <a:t>Therapeutic Class</a:t>
            </a:r>
          </a:p>
          <a:p>
            <a:pPr algn="just"/>
            <a:r>
              <a:rPr lang="en-ZA" dirty="0">
                <a:latin typeface="Arial" panose="020B0604020202020204" pitchFamily="34" charset="0"/>
                <a:cs typeface="Arial" panose="020B0604020202020204" pitchFamily="34" charset="0"/>
              </a:rPr>
              <a:t>In most cases, these medicines have close </a:t>
            </a:r>
            <a:r>
              <a:rPr lang="en-ZA" b="1" dirty="0">
                <a:solidFill>
                  <a:srgbClr val="00B050"/>
                </a:solidFill>
                <a:latin typeface="Arial" panose="020B0604020202020204" pitchFamily="34" charset="0"/>
                <a:cs typeface="Arial" panose="020B0604020202020204" pitchFamily="34" charset="0"/>
              </a:rPr>
              <a:t>similarity</a:t>
            </a:r>
            <a:r>
              <a:rPr lang="en-ZA" b="1"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in </a:t>
            </a:r>
            <a:r>
              <a:rPr lang="en-ZA" b="1" dirty="0">
                <a:solidFill>
                  <a:srgbClr val="00B050"/>
                </a:solidFill>
                <a:latin typeface="Arial" panose="020B0604020202020204" pitchFamily="34" charset="0"/>
                <a:cs typeface="Arial" panose="020B0604020202020204" pitchFamily="34" charset="0"/>
              </a:rPr>
              <a:t>efficacy</a:t>
            </a:r>
            <a:r>
              <a:rPr lang="en-ZA" b="1"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and </a:t>
            </a:r>
            <a:r>
              <a:rPr lang="en-ZA" b="1" dirty="0">
                <a:solidFill>
                  <a:srgbClr val="00B050"/>
                </a:solidFill>
                <a:latin typeface="Arial" panose="020B0604020202020204" pitchFamily="34" charset="0"/>
                <a:cs typeface="Arial" panose="020B0604020202020204" pitchFamily="34" charset="0"/>
              </a:rPr>
              <a:t>safety</a:t>
            </a:r>
            <a:r>
              <a:rPr lang="en-ZA" dirty="0">
                <a:latin typeface="Arial" panose="020B0604020202020204" pitchFamily="34" charset="0"/>
                <a:cs typeface="Arial" panose="020B0604020202020204" pitchFamily="34" charset="0"/>
              </a:rPr>
              <a:t> profiles, when administered in </a:t>
            </a:r>
            <a:r>
              <a:rPr lang="en-ZA" b="1" u="sng" dirty="0">
                <a:latin typeface="Arial" panose="020B0604020202020204" pitchFamily="34" charset="0"/>
                <a:cs typeface="Arial" panose="020B0604020202020204" pitchFamily="34" charset="0"/>
              </a:rPr>
              <a:t>equipotent doses </a:t>
            </a:r>
            <a:r>
              <a:rPr lang="en-ZA" dirty="0">
                <a:latin typeface="Arial" panose="020B0604020202020204" pitchFamily="34" charset="0"/>
                <a:cs typeface="Arial" panose="020B0604020202020204" pitchFamily="34" charset="0"/>
              </a:rPr>
              <a:t>for a </a:t>
            </a:r>
            <a:r>
              <a:rPr lang="en-ZA" b="1" u="sng" dirty="0">
                <a:latin typeface="Arial" panose="020B0604020202020204" pitchFamily="34" charset="0"/>
                <a:cs typeface="Arial" panose="020B0604020202020204" pitchFamily="34" charset="0"/>
              </a:rPr>
              <a:t>specific indication</a:t>
            </a:r>
            <a:r>
              <a:rPr lang="en-ZA" dirty="0">
                <a:latin typeface="Arial" panose="020B0604020202020204" pitchFamily="34" charset="0"/>
                <a:cs typeface="Arial" panose="020B0604020202020204" pitchFamily="34" charset="0"/>
              </a:rPr>
              <a:t>.</a:t>
            </a:r>
            <a:r>
              <a:rPr lang="en-ZA"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D2EEFABC-B877-42B1-18DF-58101D497CCD}"/>
              </a:ext>
            </a:extLst>
          </p:cNvPr>
          <p:cNvSpPr txBox="1">
            <a:spLocks/>
          </p:cNvSpPr>
          <p:nvPr/>
        </p:nvSpPr>
        <p:spPr>
          <a:xfrm>
            <a:off x="4211960" y="4437112"/>
            <a:ext cx="4198144" cy="28803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8" name="Table 7">
            <a:extLst>
              <a:ext uri="{FF2B5EF4-FFF2-40B4-BE49-F238E27FC236}">
                <a16:creationId xmlns:a16="http://schemas.microsoft.com/office/drawing/2014/main" id="{34F86AA9-A6E3-442E-51DF-C61C6D9AE2B2}"/>
              </a:ext>
            </a:extLst>
          </p:cNvPr>
          <p:cNvGraphicFramePr>
            <a:graphicFrameLocks noGrp="1"/>
          </p:cNvGraphicFramePr>
          <p:nvPr>
            <p:extLst>
              <p:ext uri="{D42A27DB-BD31-4B8C-83A1-F6EECF244321}">
                <p14:modId xmlns:p14="http://schemas.microsoft.com/office/powerpoint/2010/main" val="889986757"/>
              </p:ext>
            </p:extLst>
          </p:nvPr>
        </p:nvGraphicFramePr>
        <p:xfrm>
          <a:off x="93806" y="2010066"/>
          <a:ext cx="8921202" cy="1280160"/>
        </p:xfrm>
        <a:graphic>
          <a:graphicData uri="http://schemas.openxmlformats.org/drawingml/2006/table">
            <a:tbl>
              <a:tblPr firstRow="1" bandRow="1">
                <a:tableStyleId>{5C22544A-7EE6-4342-B048-85BDC9FD1C3A}</a:tableStyleId>
              </a:tblPr>
              <a:tblGrid>
                <a:gridCol w="4478194">
                  <a:extLst>
                    <a:ext uri="{9D8B030D-6E8A-4147-A177-3AD203B41FA5}">
                      <a16:colId xmlns:a16="http://schemas.microsoft.com/office/drawing/2014/main" val="3090533007"/>
                    </a:ext>
                  </a:extLst>
                </a:gridCol>
                <a:gridCol w="4443008">
                  <a:extLst>
                    <a:ext uri="{9D8B030D-6E8A-4147-A177-3AD203B41FA5}">
                      <a16:colId xmlns:a16="http://schemas.microsoft.com/office/drawing/2014/main" val="2430416133"/>
                    </a:ext>
                  </a:extLst>
                </a:gridCol>
              </a:tblGrid>
              <a:tr h="288328">
                <a:tc gridSpan="2">
                  <a:txBody>
                    <a:bodyPr/>
                    <a:lstStyle/>
                    <a:p>
                      <a:pPr algn="ctr"/>
                      <a:r>
                        <a:rPr lang="en-US" sz="1600" dirty="0"/>
                        <a:t>ADVANTAGES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hMerge="1">
                  <a:txBody>
                    <a:bodyPr/>
                    <a:lstStyle/>
                    <a:p>
                      <a:endParaRPr lang="en-GB" dirty="0"/>
                    </a:p>
                  </a:txBody>
                  <a:tcPr/>
                </a:tc>
                <a:extLst>
                  <a:ext uri="{0D108BD9-81ED-4DB2-BD59-A6C34878D82A}">
                    <a16:rowId xmlns:a16="http://schemas.microsoft.com/office/drawing/2014/main" val="3516266180"/>
                  </a:ext>
                </a:extLst>
              </a:tr>
              <a:tr h="924231">
                <a:tc>
                  <a:txBody>
                    <a:bodyPr/>
                    <a:lstStyle/>
                    <a:p>
                      <a:pPr algn="just">
                        <a:spcBef>
                          <a:spcPts val="0"/>
                        </a:spcBef>
                      </a:pPr>
                      <a:r>
                        <a:rPr lang="en-US" sz="1400" b="1" dirty="0">
                          <a:latin typeface="Arial" panose="020B0604020202020204" pitchFamily="34" charset="0"/>
                          <a:cs typeface="Arial" panose="020B0604020202020204" pitchFamily="34" charset="0"/>
                        </a:rPr>
                        <a:t>Procurement: </a:t>
                      </a:r>
                      <a:endParaRPr lang="en-US" sz="1400" dirty="0">
                        <a:latin typeface="Arial" panose="020B0604020202020204" pitchFamily="34" charset="0"/>
                        <a:cs typeface="Arial" panose="020B0604020202020204" pitchFamily="34" charset="0"/>
                      </a:endParaRPr>
                    </a:p>
                    <a:p>
                      <a:pPr marL="457200" indent="-285750" algn="just">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Economies of scale;</a:t>
                      </a:r>
                    </a:p>
                    <a:p>
                      <a:pPr marL="457200" indent="-285750" algn="just">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Competitive prices;</a:t>
                      </a:r>
                    </a:p>
                    <a:p>
                      <a:pPr marL="457200" indent="-285750" algn="just">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Cost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Bef>
                          <a:spcPts val="0"/>
                        </a:spcBef>
                      </a:pPr>
                      <a:r>
                        <a:rPr lang="en-US" sz="1400" b="1" dirty="0">
                          <a:latin typeface="Arial" panose="020B0604020202020204" pitchFamily="34" charset="0"/>
                          <a:cs typeface="Arial" panose="020B0604020202020204" pitchFamily="34" charset="0"/>
                        </a:rPr>
                        <a:t>Medicine supply constraints:</a:t>
                      </a:r>
                    </a:p>
                    <a:p>
                      <a:pPr marL="457200" indent="-285750" algn="just">
                        <a:spcBef>
                          <a:spcPts val="0"/>
                        </a:spcBef>
                        <a:buFont typeface="Wingdings" panose="05000000000000000000" pitchFamily="2" charset="2"/>
                        <a:buChar char="§"/>
                      </a:pPr>
                      <a:r>
                        <a:rPr lang="en-US" sz="1400" dirty="0">
                          <a:latin typeface="Arial" panose="020B0604020202020204" pitchFamily="34" charset="0"/>
                          <a:cs typeface="Arial" panose="020B0604020202020204" pitchFamily="34" charset="0"/>
                        </a:rPr>
                        <a:t>Alternatives already identified, in comparable effective doses.</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70316628"/>
                  </a:ext>
                </a:extLst>
              </a:tr>
            </a:tbl>
          </a:graphicData>
        </a:graphic>
      </p:graphicFrame>
      <p:grpSp>
        <p:nvGrpSpPr>
          <p:cNvPr id="3" name="Group 2">
            <a:extLst>
              <a:ext uri="{FF2B5EF4-FFF2-40B4-BE49-F238E27FC236}">
                <a16:creationId xmlns:a16="http://schemas.microsoft.com/office/drawing/2014/main" id="{AEF87525-1C25-E1E9-1FF1-8B6942F04893}"/>
              </a:ext>
            </a:extLst>
          </p:cNvPr>
          <p:cNvGrpSpPr/>
          <p:nvPr/>
        </p:nvGrpSpPr>
        <p:grpSpPr>
          <a:xfrm>
            <a:off x="93030" y="3519523"/>
            <a:ext cx="8907504" cy="3245248"/>
            <a:chOff x="1117406" y="1218262"/>
            <a:chExt cx="7583100" cy="2776888"/>
          </a:xfrm>
        </p:grpSpPr>
        <p:sp>
          <p:nvSpPr>
            <p:cNvPr id="6" name="Google Shape;3511;p40">
              <a:extLst>
                <a:ext uri="{FF2B5EF4-FFF2-40B4-BE49-F238E27FC236}">
                  <a16:creationId xmlns:a16="http://schemas.microsoft.com/office/drawing/2014/main" id="{62AA9CC1-98DC-54F4-45FC-ED803653C20E}"/>
                </a:ext>
              </a:extLst>
            </p:cNvPr>
            <p:cNvSpPr/>
            <p:nvPr/>
          </p:nvSpPr>
          <p:spPr>
            <a:xfrm rot="5400000">
              <a:off x="4014956" y="-690400"/>
              <a:ext cx="1788000" cy="7583100"/>
            </a:xfrm>
            <a:prstGeom prst="round2SameRect">
              <a:avLst>
                <a:gd name="adj1" fmla="val 16667"/>
                <a:gd name="adj2" fmla="val 0"/>
              </a:avLst>
            </a:prstGeom>
            <a:solidFill>
              <a:srgbClr val="0056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 name="Google Shape;3610;p40">
              <a:extLst>
                <a:ext uri="{FF2B5EF4-FFF2-40B4-BE49-F238E27FC236}">
                  <a16:creationId xmlns:a16="http://schemas.microsoft.com/office/drawing/2014/main" id="{CB2CABBF-DA0B-A492-2577-D87126F61771}"/>
                </a:ext>
              </a:extLst>
            </p:cNvPr>
            <p:cNvGrpSpPr/>
            <p:nvPr/>
          </p:nvGrpSpPr>
          <p:grpSpPr>
            <a:xfrm>
              <a:off x="2788906" y="1218262"/>
              <a:ext cx="1643523" cy="2062010"/>
              <a:chOff x="2788906" y="1218262"/>
              <a:chExt cx="1643523" cy="2062010"/>
            </a:xfrm>
          </p:grpSpPr>
          <p:sp>
            <p:nvSpPr>
              <p:cNvPr id="18" name="Google Shape;3611;p40">
                <a:extLst>
                  <a:ext uri="{FF2B5EF4-FFF2-40B4-BE49-F238E27FC236}">
                    <a16:creationId xmlns:a16="http://schemas.microsoft.com/office/drawing/2014/main" id="{72101223-DD68-7088-F96A-89DA7A0B0D28}"/>
                  </a:ext>
                </a:extLst>
              </p:cNvPr>
              <p:cNvSpPr txBox="1"/>
              <p:nvPr/>
            </p:nvSpPr>
            <p:spPr>
              <a:xfrm>
                <a:off x="2803729" y="2900816"/>
                <a:ext cx="1628700" cy="379456"/>
              </a:xfrm>
              <a:prstGeom prst="rect">
                <a:avLst/>
              </a:prstGeom>
              <a:noFill/>
              <a:ln w="28575">
                <a:solidFill>
                  <a:schemeClr val="tx1"/>
                </a:solid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b="1" dirty="0" err="1">
                    <a:solidFill>
                      <a:schemeClr val="bg1"/>
                    </a:solidFill>
                    <a:latin typeface="Arial" panose="020B0604020202020204" pitchFamily="34" charset="0"/>
                    <a:cs typeface="Arial" panose="020B0604020202020204" pitchFamily="34" charset="0"/>
                  </a:rPr>
                  <a:t>Haemosolvate</a:t>
                </a:r>
                <a:r>
                  <a:rPr lang="en-GB" b="1" dirty="0">
                    <a:solidFill>
                      <a:schemeClr val="bg1"/>
                    </a:solidFill>
                    <a:latin typeface="Arial" panose="020B0604020202020204" pitchFamily="34" charset="0"/>
                    <a:cs typeface="Arial" panose="020B0604020202020204" pitchFamily="34" charset="0"/>
                  </a:rPr>
                  <a:t>®</a:t>
                </a:r>
                <a:endParaRPr kumimoji="0" b="1" i="0" u="none" strike="noStrike" kern="0" cap="none" spc="0" normalizeH="0" baseline="0" noProof="0" dirty="0">
                  <a:ln>
                    <a:noFill/>
                  </a:ln>
                  <a:solidFill>
                    <a:schemeClr val="bg1"/>
                  </a:solidFill>
                  <a:effectLst/>
                  <a:uLnTx/>
                  <a:uFillTx/>
                  <a:latin typeface="Arial" panose="020B0604020202020204" pitchFamily="34" charset="0"/>
                  <a:ea typeface="Roboto"/>
                  <a:cs typeface="Arial" panose="020B0604020202020204" pitchFamily="34" charset="0"/>
                  <a:sym typeface="Roboto"/>
                </a:endParaRPr>
              </a:p>
            </p:txBody>
          </p:sp>
          <p:sp>
            <p:nvSpPr>
              <p:cNvPr id="19" name="Google Shape;3613;p40">
                <a:extLst>
                  <a:ext uri="{FF2B5EF4-FFF2-40B4-BE49-F238E27FC236}">
                    <a16:creationId xmlns:a16="http://schemas.microsoft.com/office/drawing/2014/main" id="{9F7D2318-B445-BD3B-C8D3-50FE0275B2D6}"/>
                  </a:ext>
                </a:extLst>
              </p:cNvPr>
              <p:cNvSpPr/>
              <p:nvPr/>
            </p:nvSpPr>
            <p:spPr>
              <a:xfrm>
                <a:off x="2788906" y="1218262"/>
                <a:ext cx="1623002" cy="1393250"/>
              </a:xfrm>
              <a:prstGeom prst="round2SameRect">
                <a:avLst>
                  <a:gd name="adj1" fmla="val 0"/>
                  <a:gd name="adj2" fmla="val 0"/>
                </a:avLst>
              </a:prstGeom>
              <a:solidFill>
                <a:srgbClr val="002223"/>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600" dirty="0">
                    <a:solidFill>
                      <a:schemeClr val="bg1"/>
                    </a:solidFill>
                    <a:latin typeface="Arial" panose="020B0604020202020204" pitchFamily="34" charset="0"/>
                    <a:cs typeface="Arial" panose="020B0604020202020204" pitchFamily="34" charset="0"/>
                  </a:rPr>
                  <a:t>Von Willebrand factor VIII complex for treatment of bleeds in Von </a:t>
                </a:r>
                <a:r>
                  <a:rPr lang="en-GB" sz="1600" dirty="0" err="1">
                    <a:solidFill>
                      <a:schemeClr val="bg1"/>
                    </a:solidFill>
                    <a:latin typeface="Arial" panose="020B0604020202020204" pitchFamily="34" charset="0"/>
                    <a:cs typeface="Arial" panose="020B0604020202020204" pitchFamily="34" charset="0"/>
                  </a:rPr>
                  <a:t>Willebrands</a:t>
                </a:r>
                <a:r>
                  <a:rPr lang="en-GB" sz="1600" dirty="0">
                    <a:solidFill>
                      <a:schemeClr val="bg1"/>
                    </a:solidFill>
                    <a:latin typeface="Arial" panose="020B0604020202020204" pitchFamily="34" charset="0"/>
                    <a:cs typeface="Arial" panose="020B0604020202020204" pitchFamily="34" charset="0"/>
                  </a:rPr>
                  <a:t> Disease</a:t>
                </a:r>
                <a:endParaRPr kumimoji="0" sz="1600" b="1" i="0" u="none" strike="noStrike" kern="0" cap="none" spc="0" normalizeH="0" baseline="0" noProof="0" dirty="0">
                  <a:ln>
                    <a:noFill/>
                  </a:ln>
                  <a:solidFill>
                    <a:srgbClr val="FFFFFF"/>
                  </a:solidFill>
                  <a:effectLst/>
                  <a:uLnTx/>
                  <a:uFillTx/>
                  <a:latin typeface="Fira Sans Condensed"/>
                  <a:ea typeface="Fira Sans Condensed"/>
                  <a:cs typeface="Fira Sans Condensed"/>
                  <a:sym typeface="Fira Sans Condensed"/>
                </a:endParaRPr>
              </a:p>
            </p:txBody>
          </p:sp>
        </p:grpSp>
        <p:grpSp>
          <p:nvGrpSpPr>
            <p:cNvPr id="10" name="Google Shape;3614;p40">
              <a:extLst>
                <a:ext uri="{FF2B5EF4-FFF2-40B4-BE49-F238E27FC236}">
                  <a16:creationId xmlns:a16="http://schemas.microsoft.com/office/drawing/2014/main" id="{134F8420-1F18-A9CF-FCFC-6803DB837F62}"/>
                </a:ext>
              </a:extLst>
            </p:cNvPr>
            <p:cNvGrpSpPr/>
            <p:nvPr/>
          </p:nvGrpSpPr>
          <p:grpSpPr>
            <a:xfrm>
              <a:off x="4646012" y="1225784"/>
              <a:ext cx="1796818" cy="2676618"/>
              <a:chOff x="4646012" y="1225784"/>
              <a:chExt cx="1796818" cy="2676618"/>
            </a:xfrm>
          </p:grpSpPr>
          <p:sp>
            <p:nvSpPr>
              <p:cNvPr id="16" name="Google Shape;3615;p40">
                <a:extLst>
                  <a:ext uri="{FF2B5EF4-FFF2-40B4-BE49-F238E27FC236}">
                    <a16:creationId xmlns:a16="http://schemas.microsoft.com/office/drawing/2014/main" id="{4E27C808-4A01-83F0-E2D1-4A1BB01567DF}"/>
                  </a:ext>
                </a:extLst>
              </p:cNvPr>
              <p:cNvSpPr txBox="1"/>
              <p:nvPr/>
            </p:nvSpPr>
            <p:spPr>
              <a:xfrm>
                <a:off x="4646012" y="2900815"/>
                <a:ext cx="1784208" cy="1001587"/>
              </a:xfrm>
              <a:prstGeom prst="rect">
                <a:avLst/>
              </a:prstGeom>
              <a:noFill/>
              <a:ln w="28575">
                <a:solidFill>
                  <a:schemeClr val="tx1"/>
                </a:solid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200" u="sng" dirty="0">
                    <a:solidFill>
                      <a:schemeClr val="bg1"/>
                    </a:solidFill>
                    <a:latin typeface="Arial" panose="020B0604020202020204" pitchFamily="34" charset="0"/>
                    <a:cs typeface="Arial" panose="020B0604020202020204" pitchFamily="34" charset="0"/>
                  </a:rPr>
                  <a:t>Includes</a:t>
                </a:r>
                <a:r>
                  <a:rPr lang="en-GB" sz="1200"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Haemosolvate</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Octanate</a:t>
                </a:r>
                <a:r>
                  <a:rPr lang="en-GB" b="1" dirty="0">
                    <a:solidFill>
                      <a:schemeClr val="bg1"/>
                    </a:solidFill>
                    <a:latin typeface="Arial" panose="020B0604020202020204" pitchFamily="34" charset="0"/>
                    <a:cs typeface="Arial" panose="020B0604020202020204" pitchFamily="34" charset="0"/>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b="1" dirty="0" err="1">
                    <a:solidFill>
                      <a:schemeClr val="bg1"/>
                    </a:solidFill>
                    <a:latin typeface="Arial" panose="020B0604020202020204" pitchFamily="34" charset="0"/>
                    <a:cs typeface="Arial" panose="020B0604020202020204" pitchFamily="34" charset="0"/>
                  </a:rPr>
                  <a:t>Kogenate</a:t>
                </a:r>
                <a:r>
                  <a:rPr lang="en-GB" b="1" dirty="0">
                    <a:solidFill>
                      <a:schemeClr val="bg1"/>
                    </a:solidFill>
                    <a:latin typeface="Arial" panose="020B0604020202020204" pitchFamily="34" charset="0"/>
                    <a:cs typeface="Arial" panose="020B0604020202020204" pitchFamily="34" charset="0"/>
                  </a:rPr>
                  <a:t>® </a:t>
                </a:r>
                <a:endParaRPr b="1" dirty="0">
                  <a:solidFill>
                    <a:schemeClr val="bg1"/>
                  </a:solidFill>
                  <a:latin typeface="Arial" panose="020B0604020202020204" pitchFamily="34" charset="0"/>
                  <a:cs typeface="Arial" panose="020B0604020202020204" pitchFamily="34" charset="0"/>
                  <a:sym typeface="Roboto"/>
                </a:endParaRPr>
              </a:p>
            </p:txBody>
          </p:sp>
          <p:sp>
            <p:nvSpPr>
              <p:cNvPr id="17" name="Google Shape;3617;p40">
                <a:extLst>
                  <a:ext uri="{FF2B5EF4-FFF2-40B4-BE49-F238E27FC236}">
                    <a16:creationId xmlns:a16="http://schemas.microsoft.com/office/drawing/2014/main" id="{2E5DA7D3-1C15-5F0B-B6DE-394CEEED4834}"/>
                  </a:ext>
                </a:extLst>
              </p:cNvPr>
              <p:cNvSpPr/>
              <p:nvPr/>
            </p:nvSpPr>
            <p:spPr>
              <a:xfrm>
                <a:off x="4658622" y="1225784"/>
                <a:ext cx="1784208" cy="1393250"/>
              </a:xfrm>
              <a:prstGeom prst="round2SameRect">
                <a:avLst>
                  <a:gd name="adj1" fmla="val 0"/>
                  <a:gd name="adj2" fmla="val 0"/>
                </a:avLst>
              </a:prstGeom>
              <a:solidFill>
                <a:srgbClr val="002223"/>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600" dirty="0">
                    <a:solidFill>
                      <a:schemeClr val="bg1"/>
                    </a:solidFill>
                    <a:latin typeface="Arial" panose="020B0604020202020204" pitchFamily="34" charset="0"/>
                    <a:cs typeface="Arial" panose="020B0604020202020204" pitchFamily="34" charset="0"/>
                  </a:rPr>
                  <a:t>Human derived plasma and recombinant factor VIII options for treatment of bleeds for Haemophilia A</a:t>
                </a:r>
                <a:endParaRPr kumimoji="0" sz="1600" b="1" i="0" u="none" strike="noStrike" kern="0" cap="none" spc="0" normalizeH="0" baseline="0" noProof="0" dirty="0">
                  <a:ln>
                    <a:noFill/>
                  </a:ln>
                  <a:solidFill>
                    <a:srgbClr val="FFFFFF"/>
                  </a:solidFill>
                  <a:effectLst/>
                  <a:uLnTx/>
                  <a:uFillTx/>
                  <a:latin typeface="Fira Sans Condensed"/>
                  <a:ea typeface="Fira Sans Condensed"/>
                  <a:cs typeface="Fira Sans Condensed"/>
                  <a:sym typeface="Fira Sans Condensed"/>
                </a:endParaRPr>
              </a:p>
            </p:txBody>
          </p:sp>
        </p:grpSp>
        <p:grpSp>
          <p:nvGrpSpPr>
            <p:cNvPr id="11" name="Google Shape;3618;p40">
              <a:extLst>
                <a:ext uri="{FF2B5EF4-FFF2-40B4-BE49-F238E27FC236}">
                  <a16:creationId xmlns:a16="http://schemas.microsoft.com/office/drawing/2014/main" id="{D66DE01E-9CA0-128A-35AD-6C49D876B91A}"/>
                </a:ext>
              </a:extLst>
            </p:cNvPr>
            <p:cNvGrpSpPr/>
            <p:nvPr/>
          </p:nvGrpSpPr>
          <p:grpSpPr>
            <a:xfrm>
              <a:off x="6665233" y="1240277"/>
              <a:ext cx="1999956" cy="2433982"/>
              <a:chOff x="6665233" y="1240277"/>
              <a:chExt cx="1999956" cy="2433982"/>
            </a:xfrm>
          </p:grpSpPr>
          <p:sp>
            <p:nvSpPr>
              <p:cNvPr id="14" name="Google Shape;3619;p40">
                <a:extLst>
                  <a:ext uri="{FF2B5EF4-FFF2-40B4-BE49-F238E27FC236}">
                    <a16:creationId xmlns:a16="http://schemas.microsoft.com/office/drawing/2014/main" id="{A4C63F47-E593-5CBD-AF18-4E2918C30C10}"/>
                  </a:ext>
                </a:extLst>
              </p:cNvPr>
              <p:cNvSpPr txBox="1"/>
              <p:nvPr/>
            </p:nvSpPr>
            <p:spPr>
              <a:xfrm>
                <a:off x="6665233" y="2900816"/>
                <a:ext cx="1943540" cy="773443"/>
              </a:xfrm>
              <a:prstGeom prst="rect">
                <a:avLst/>
              </a:prstGeom>
              <a:noFill/>
              <a:ln w="28575">
                <a:solidFill>
                  <a:schemeClr val="tx1"/>
                </a:solidFill>
              </a:ln>
            </p:spPr>
            <p:txBody>
              <a:bodyPr spcFirstLastPara="1" wrap="square" lIns="91425" tIns="91425"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200" u="sng" dirty="0">
                    <a:solidFill>
                      <a:schemeClr val="bg1"/>
                    </a:solidFill>
                    <a:latin typeface="Arial" panose="020B0604020202020204" pitchFamily="34" charset="0"/>
                    <a:cs typeface="Arial" panose="020B0604020202020204" pitchFamily="34" charset="0"/>
                  </a:rPr>
                  <a:t>Includes</a:t>
                </a:r>
                <a:r>
                  <a:rPr lang="en-GB" sz="1200" dirty="0">
                    <a:solidFill>
                      <a:schemeClr val="bg1"/>
                    </a:solidFill>
                    <a:latin typeface="Arial" panose="020B0604020202020204" pitchFamily="34" charset="0"/>
                    <a:cs typeface="Arial" panose="020B0604020202020204" pitchFamily="34" charset="0"/>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Haemosolvex</a:t>
                </a:r>
                <a:r>
                  <a:rPr lang="en-GB" sz="1200"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Octanine</a:t>
                </a:r>
                <a:r>
                  <a:rPr lang="en-GB" sz="1200" dirty="0">
                    <a:solidFill>
                      <a:schemeClr val="bg1"/>
                    </a:solidFill>
                    <a:latin typeface="Arial" panose="020B0604020202020204" pitchFamily="34" charset="0"/>
                    <a:cs typeface="Arial" panose="020B0604020202020204" pitchFamily="34" charset="0"/>
                  </a:rPr>
                  <a:t>®</a:t>
                </a:r>
                <a:endParaRPr kumimoji="0" sz="1200" b="0" i="0" u="none" strike="noStrike" kern="0" cap="none" spc="0" normalizeH="0" baseline="0" noProof="0" dirty="0">
                  <a:ln>
                    <a:noFill/>
                  </a:ln>
                  <a:solidFill>
                    <a:schemeClr val="bg1"/>
                  </a:solidFill>
                  <a:effectLst/>
                  <a:uLnTx/>
                  <a:uFillTx/>
                  <a:latin typeface="Arial" panose="020B0604020202020204" pitchFamily="34" charset="0"/>
                  <a:ea typeface="Roboto"/>
                  <a:cs typeface="Arial" panose="020B0604020202020204" pitchFamily="34" charset="0"/>
                  <a:sym typeface="Roboto"/>
                </a:endParaRPr>
              </a:p>
            </p:txBody>
          </p:sp>
          <p:sp>
            <p:nvSpPr>
              <p:cNvPr id="15" name="Google Shape;3621;p40">
                <a:extLst>
                  <a:ext uri="{FF2B5EF4-FFF2-40B4-BE49-F238E27FC236}">
                    <a16:creationId xmlns:a16="http://schemas.microsoft.com/office/drawing/2014/main" id="{9BB3E522-DCDF-FBA3-C4DA-4F434D0AEDA8}"/>
                  </a:ext>
                </a:extLst>
              </p:cNvPr>
              <p:cNvSpPr/>
              <p:nvPr/>
            </p:nvSpPr>
            <p:spPr>
              <a:xfrm>
                <a:off x="6665233" y="1240277"/>
                <a:ext cx="1999956" cy="1393249"/>
              </a:xfrm>
              <a:prstGeom prst="round2SameRect">
                <a:avLst>
                  <a:gd name="adj1" fmla="val 0"/>
                  <a:gd name="adj2" fmla="val 0"/>
                </a:avLst>
              </a:prstGeom>
              <a:solidFill>
                <a:srgbClr val="002223"/>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600" dirty="0">
                    <a:solidFill>
                      <a:schemeClr val="bg1"/>
                    </a:solidFill>
                    <a:latin typeface="Arial" panose="020B0604020202020204" pitchFamily="34" charset="0"/>
                    <a:cs typeface="Arial" panose="020B0604020202020204" pitchFamily="34" charset="0"/>
                  </a:rPr>
                  <a:t>Human derived plasma factor IX, complex and purified formulations options for treatment of bleeds for Haemophilia B</a:t>
                </a:r>
                <a:endParaRPr kumimoji="0" sz="1600" b="1" i="0" u="none" strike="noStrike" kern="0" cap="none" spc="0" normalizeH="0" baseline="0" noProof="0" dirty="0">
                  <a:ln>
                    <a:noFill/>
                  </a:ln>
                  <a:solidFill>
                    <a:srgbClr val="FFFFFF"/>
                  </a:solidFill>
                  <a:effectLst/>
                  <a:uLnTx/>
                  <a:uFillTx/>
                  <a:latin typeface="Fira Sans Condensed"/>
                  <a:ea typeface="Fira Sans Condensed"/>
                  <a:cs typeface="Fira Sans Condensed"/>
                  <a:sym typeface="Fira Sans Condensed"/>
                </a:endParaRPr>
              </a:p>
            </p:txBody>
          </p:sp>
        </p:grpSp>
      </p:grpSp>
      <p:pic>
        <p:nvPicPr>
          <p:cNvPr id="20" name="Picture 19" descr="Red blood cells floating in the air&#10;&#10;Description automatically generated">
            <a:extLst>
              <a:ext uri="{FF2B5EF4-FFF2-40B4-BE49-F238E27FC236}">
                <a16:creationId xmlns:a16="http://schemas.microsoft.com/office/drawing/2014/main" id="{E81917DB-EED2-0287-7F4A-4113AFD5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11634">
            <a:off x="-696907" y="4174130"/>
            <a:ext cx="2804593" cy="2097836"/>
          </a:xfrm>
          <a:prstGeom prst="rect">
            <a:avLst/>
          </a:prstGeom>
        </p:spPr>
      </p:pic>
      <p:sp>
        <p:nvSpPr>
          <p:cNvPr id="53" name="Arrow: Down 52">
            <a:extLst>
              <a:ext uri="{FF2B5EF4-FFF2-40B4-BE49-F238E27FC236}">
                <a16:creationId xmlns:a16="http://schemas.microsoft.com/office/drawing/2014/main" id="{E2473793-FCCF-6B8C-7A37-47AA47E992DB}"/>
              </a:ext>
            </a:extLst>
          </p:cNvPr>
          <p:cNvSpPr/>
          <p:nvPr/>
        </p:nvSpPr>
        <p:spPr>
          <a:xfrm>
            <a:off x="5148098" y="5169697"/>
            <a:ext cx="330260" cy="191478"/>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Down 53">
            <a:extLst>
              <a:ext uri="{FF2B5EF4-FFF2-40B4-BE49-F238E27FC236}">
                <a16:creationId xmlns:a16="http://schemas.microsoft.com/office/drawing/2014/main" id="{7D981B84-6270-860F-E31C-F6F0A78AF3C6}"/>
              </a:ext>
            </a:extLst>
          </p:cNvPr>
          <p:cNvSpPr/>
          <p:nvPr/>
        </p:nvSpPr>
        <p:spPr>
          <a:xfrm>
            <a:off x="2869364" y="5197267"/>
            <a:ext cx="330260" cy="191478"/>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row: Down 54">
            <a:extLst>
              <a:ext uri="{FF2B5EF4-FFF2-40B4-BE49-F238E27FC236}">
                <a16:creationId xmlns:a16="http://schemas.microsoft.com/office/drawing/2014/main" id="{B12B52BE-BCAD-B55B-84C2-A8C8BE6ECC5A}"/>
              </a:ext>
            </a:extLst>
          </p:cNvPr>
          <p:cNvSpPr/>
          <p:nvPr/>
        </p:nvSpPr>
        <p:spPr>
          <a:xfrm>
            <a:off x="7655343" y="5170960"/>
            <a:ext cx="330260" cy="191478"/>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0705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34E37-F088-E05D-2470-3BA3DA3CEED8}"/>
              </a:ext>
            </a:extLst>
          </p:cNvPr>
          <p:cNvSpPr txBox="1">
            <a:spLocks/>
          </p:cNvSpPr>
          <p:nvPr/>
        </p:nvSpPr>
        <p:spPr>
          <a:xfrm>
            <a:off x="-47717" y="8570"/>
            <a:ext cx="9036496" cy="982598"/>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Emicizumab </a:t>
            </a:r>
            <a:r>
              <a:rPr lang="en-ZA" sz="3200" kern="0" dirty="0">
                <a:solidFill>
                  <a:srgbClr val="FFFFFF"/>
                </a:solidFill>
              </a:rPr>
              <a:t>prophylaxis for severe haemophilia A with inhibitors </a:t>
            </a:r>
          </a:p>
        </p:txBody>
      </p:sp>
      <p:sp>
        <p:nvSpPr>
          <p:cNvPr id="7" name="Rectangle: Rounded Corners 6">
            <a:extLst>
              <a:ext uri="{FF2B5EF4-FFF2-40B4-BE49-F238E27FC236}">
                <a16:creationId xmlns:a16="http://schemas.microsoft.com/office/drawing/2014/main" id="{AA027DB2-0E3B-01A4-35AA-2A2B412B48EF}"/>
              </a:ext>
            </a:extLst>
          </p:cNvPr>
          <p:cNvSpPr/>
          <p:nvPr/>
        </p:nvSpPr>
        <p:spPr>
          <a:xfrm>
            <a:off x="4644008" y="1268760"/>
            <a:ext cx="4248472" cy="160969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Previous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standard of care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South Africa for severe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haemophilia A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with inhibitors was to treat bleeds as they occur with </a:t>
            </a:r>
            <a:r>
              <a:rPr kumimoji="0" lang="en-GB" sz="1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bypassing agents</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activated factor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VIIa</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(Novo7®) or activated prothrombin complex concentrate (FEIBA®)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4105B06F-7405-EA72-D2AF-548878DA682B}"/>
              </a:ext>
            </a:extLst>
          </p:cNvPr>
          <p:cNvSpPr/>
          <p:nvPr/>
        </p:nvSpPr>
        <p:spPr>
          <a:xfrm>
            <a:off x="4649936" y="3174704"/>
            <a:ext cx="4248472" cy="160969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These agents are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expensive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patients not receiving prophylaxis are at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potential increased risk of morbidity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associated with bleeds if not treated timeously</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49F8749-060C-B001-16D2-92F0381E95CB}"/>
              </a:ext>
            </a:extLst>
          </p:cNvPr>
          <p:cNvSpPr txBox="1"/>
          <p:nvPr/>
        </p:nvSpPr>
        <p:spPr>
          <a:xfrm>
            <a:off x="145318" y="4897925"/>
            <a:ext cx="8859418" cy="584775"/>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Thus: The review aimed to assess the safety and efficacy of </a:t>
            </a: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emicizumab </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compared to standard of care in the management of patients with severe haemophilia A with inhibitors </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person with a cut on a hand&#10;&#10;Description automatically generated">
            <a:extLst>
              <a:ext uri="{FF2B5EF4-FFF2-40B4-BE49-F238E27FC236}">
                <a16:creationId xmlns:a16="http://schemas.microsoft.com/office/drawing/2014/main" id="{12EC51FF-CF7A-C661-D2D9-10218BE31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986104"/>
            <a:ext cx="5554785" cy="3911821"/>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9B32BB32-6DB8-93A2-090C-0837CC155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5672308"/>
            <a:ext cx="1132706" cy="1132706"/>
          </a:xfrm>
          <a:prstGeom prst="rect">
            <a:avLst/>
          </a:prstGeom>
        </p:spPr>
      </p:pic>
    </p:spTree>
    <p:extLst>
      <p:ext uri="{BB962C8B-B14F-4D97-AF65-F5344CB8AC3E}">
        <p14:creationId xmlns:p14="http://schemas.microsoft.com/office/powerpoint/2010/main" val="195978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AE377-DE41-57F1-1B10-CB3F7A35AECB}"/>
              </a:ext>
            </a:extLst>
          </p:cNvPr>
          <p:cNvSpPr txBox="1">
            <a:spLocks/>
          </p:cNvSpPr>
          <p:nvPr/>
        </p:nvSpPr>
        <p:spPr>
          <a:xfrm>
            <a:off x="-135415" y="86423"/>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2800" b="1" i="0" u="none" strike="noStrike" kern="0" cap="none" spc="0" normalizeH="0" baseline="0" noProof="0" dirty="0">
                <a:ln>
                  <a:noFill/>
                </a:ln>
                <a:solidFill>
                  <a:srgbClr val="FFFFFF"/>
                </a:solidFill>
                <a:effectLst/>
                <a:uLnTx/>
                <a:uFillTx/>
                <a:latin typeface="Arial"/>
                <a:cs typeface="Arial"/>
                <a:sym typeface="Arial"/>
              </a:rPr>
              <a:t>Emicizumab Review – Efficacy and Safety</a:t>
            </a:r>
          </a:p>
        </p:txBody>
      </p:sp>
      <p:grpSp>
        <p:nvGrpSpPr>
          <p:cNvPr id="37" name="Group 36">
            <a:extLst>
              <a:ext uri="{FF2B5EF4-FFF2-40B4-BE49-F238E27FC236}">
                <a16:creationId xmlns:a16="http://schemas.microsoft.com/office/drawing/2014/main" id="{A9869055-7FF2-360E-39FE-52021022166E}"/>
              </a:ext>
            </a:extLst>
          </p:cNvPr>
          <p:cNvGrpSpPr/>
          <p:nvPr/>
        </p:nvGrpSpPr>
        <p:grpSpPr>
          <a:xfrm>
            <a:off x="2267744" y="1340768"/>
            <a:ext cx="4032448" cy="4176464"/>
            <a:chOff x="5504800" y="953684"/>
            <a:chExt cx="3101988" cy="3236122"/>
          </a:xfrm>
        </p:grpSpPr>
        <p:sp>
          <p:nvSpPr>
            <p:cNvPr id="3" name="Google Shape;51;p16">
              <a:extLst>
                <a:ext uri="{FF2B5EF4-FFF2-40B4-BE49-F238E27FC236}">
                  <a16:creationId xmlns:a16="http://schemas.microsoft.com/office/drawing/2014/main" id="{FB1239D1-A723-BD32-1BCB-585993E5E910}"/>
                </a:ext>
              </a:extLst>
            </p:cNvPr>
            <p:cNvSpPr/>
            <p:nvPr/>
          </p:nvSpPr>
          <p:spPr>
            <a:xfrm>
              <a:off x="5656750" y="1370901"/>
              <a:ext cx="1019700" cy="1019700"/>
            </a:xfrm>
            <a:prstGeom prst="donut">
              <a:avLst>
                <a:gd name="adj" fmla="val 14532"/>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4" name="Google Shape;52;p16">
              <a:extLst>
                <a:ext uri="{FF2B5EF4-FFF2-40B4-BE49-F238E27FC236}">
                  <a16:creationId xmlns:a16="http://schemas.microsoft.com/office/drawing/2014/main" id="{7DAD4207-172F-F69A-D5DD-4D4417B6EDCA}"/>
                </a:ext>
              </a:extLst>
            </p:cNvPr>
            <p:cNvSpPr/>
            <p:nvPr/>
          </p:nvSpPr>
          <p:spPr>
            <a:xfrm rot="10800000" flipH="1">
              <a:off x="5657675" y="1371776"/>
              <a:ext cx="1017900" cy="1017900"/>
            </a:xfrm>
            <a:prstGeom prst="blockArc">
              <a:avLst>
                <a:gd name="adj1" fmla="val 16190544"/>
                <a:gd name="adj2" fmla="val 5412709"/>
                <a:gd name="adj3" fmla="val 14571"/>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5" name="Google Shape;53;p16">
              <a:extLst>
                <a:ext uri="{FF2B5EF4-FFF2-40B4-BE49-F238E27FC236}">
                  <a16:creationId xmlns:a16="http://schemas.microsoft.com/office/drawing/2014/main" id="{C95BA9EA-17CA-3FAE-FAE0-379CA4A0073F}"/>
                </a:ext>
              </a:extLst>
            </p:cNvPr>
            <p:cNvSpPr/>
            <p:nvPr/>
          </p:nvSpPr>
          <p:spPr>
            <a:xfrm>
              <a:off x="7435150" y="1370901"/>
              <a:ext cx="1019700" cy="1019700"/>
            </a:xfrm>
            <a:prstGeom prst="donut">
              <a:avLst>
                <a:gd name="adj" fmla="val 14532"/>
              </a:avLst>
            </a:pr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6" name="Google Shape;54;p16">
              <a:extLst>
                <a:ext uri="{FF2B5EF4-FFF2-40B4-BE49-F238E27FC236}">
                  <a16:creationId xmlns:a16="http://schemas.microsoft.com/office/drawing/2014/main" id="{9E53282A-651F-EA01-F93A-9FA3763862BF}"/>
                </a:ext>
              </a:extLst>
            </p:cNvPr>
            <p:cNvSpPr/>
            <p:nvPr/>
          </p:nvSpPr>
          <p:spPr>
            <a:xfrm rot="10800000" flipH="1">
              <a:off x="7436075" y="1371776"/>
              <a:ext cx="1017900" cy="1017900"/>
            </a:xfrm>
            <a:prstGeom prst="blockArc">
              <a:avLst>
                <a:gd name="adj1" fmla="val 9037194"/>
                <a:gd name="adj2" fmla="val 5412709"/>
                <a:gd name="adj3" fmla="val 14571"/>
              </a:avLst>
            </a:pr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7" name="Google Shape;55;p16">
              <a:extLst>
                <a:ext uri="{FF2B5EF4-FFF2-40B4-BE49-F238E27FC236}">
                  <a16:creationId xmlns:a16="http://schemas.microsoft.com/office/drawing/2014/main" id="{A2466B74-A22D-1D10-C2FE-43851FDBA895}"/>
                </a:ext>
              </a:extLst>
            </p:cNvPr>
            <p:cNvSpPr/>
            <p:nvPr/>
          </p:nvSpPr>
          <p:spPr>
            <a:xfrm>
              <a:off x="7435150" y="2751151"/>
              <a:ext cx="1019700" cy="1019700"/>
            </a:xfrm>
            <a:prstGeom prst="donut">
              <a:avLst>
                <a:gd name="adj" fmla="val 14532"/>
              </a:avLst>
            </a:pr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8" name="Google Shape;56;p16">
              <a:extLst>
                <a:ext uri="{FF2B5EF4-FFF2-40B4-BE49-F238E27FC236}">
                  <a16:creationId xmlns:a16="http://schemas.microsoft.com/office/drawing/2014/main" id="{2E686178-B4AE-34AE-45E5-29AF82E01515}"/>
                </a:ext>
              </a:extLst>
            </p:cNvPr>
            <p:cNvSpPr/>
            <p:nvPr/>
          </p:nvSpPr>
          <p:spPr>
            <a:xfrm rot="10800000" flipH="1">
              <a:off x="7436075" y="2752026"/>
              <a:ext cx="1017900" cy="1017900"/>
            </a:xfrm>
            <a:prstGeom prst="blockArc">
              <a:avLst>
                <a:gd name="adj1" fmla="val 13513757"/>
                <a:gd name="adj2" fmla="val 5412709"/>
                <a:gd name="adj3" fmla="val 14571"/>
              </a:avLst>
            </a:pr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9" name="Google Shape;57;p16">
              <a:extLst>
                <a:ext uri="{FF2B5EF4-FFF2-40B4-BE49-F238E27FC236}">
                  <a16:creationId xmlns:a16="http://schemas.microsoft.com/office/drawing/2014/main" id="{CF99E394-6FFE-3708-DC8A-8AAFBF83ADFD}"/>
                </a:ext>
              </a:extLst>
            </p:cNvPr>
            <p:cNvSpPr/>
            <p:nvPr/>
          </p:nvSpPr>
          <p:spPr>
            <a:xfrm>
              <a:off x="5656750" y="2751151"/>
              <a:ext cx="1019700" cy="1019700"/>
            </a:xfrm>
            <a:prstGeom prst="donut">
              <a:avLst>
                <a:gd name="adj" fmla="val 14532"/>
              </a:avLst>
            </a:pr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0" name="Google Shape;58;p16">
              <a:extLst>
                <a:ext uri="{FF2B5EF4-FFF2-40B4-BE49-F238E27FC236}">
                  <a16:creationId xmlns:a16="http://schemas.microsoft.com/office/drawing/2014/main" id="{7EC02CF3-B098-D172-2EFC-F4E964FC7384}"/>
                </a:ext>
              </a:extLst>
            </p:cNvPr>
            <p:cNvSpPr/>
            <p:nvPr/>
          </p:nvSpPr>
          <p:spPr>
            <a:xfrm rot="10800000" flipH="1">
              <a:off x="5657675" y="2752026"/>
              <a:ext cx="1017900" cy="1017900"/>
            </a:xfrm>
            <a:prstGeom prst="blockArc">
              <a:avLst>
                <a:gd name="adj1" fmla="val 20049090"/>
                <a:gd name="adj2" fmla="val 5412709"/>
                <a:gd name="adj3" fmla="val 14571"/>
              </a:avLst>
            </a:pr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1" name="Google Shape;62;p16">
              <a:extLst>
                <a:ext uri="{FF2B5EF4-FFF2-40B4-BE49-F238E27FC236}">
                  <a16:creationId xmlns:a16="http://schemas.microsoft.com/office/drawing/2014/main" id="{F8840BEA-9B28-2780-2206-1AA672BF3229}"/>
                </a:ext>
              </a:extLst>
            </p:cNvPr>
            <p:cNvSpPr/>
            <p:nvPr/>
          </p:nvSpPr>
          <p:spPr>
            <a:xfrm>
              <a:off x="7283188" y="3863806"/>
              <a:ext cx="1323600" cy="324300"/>
            </a:xfrm>
            <a:prstGeom prst="roundRect">
              <a:avLst>
                <a:gd name="adj" fmla="val 50000"/>
              </a:avLst>
            </a:prstGeom>
            <a:solidFill>
              <a:srgbClr val="E49C36">
                <a:alpha val="3000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Comparators</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Montserrat Medium"/>
                <a:cs typeface="Arial" panose="020B0604020202020204" pitchFamily="34" charset="0"/>
                <a:sym typeface="Montserrat Medium"/>
              </a:endParaRPr>
            </a:p>
          </p:txBody>
        </p:sp>
        <p:sp>
          <p:nvSpPr>
            <p:cNvPr id="12" name="Google Shape;63;p16">
              <a:extLst>
                <a:ext uri="{FF2B5EF4-FFF2-40B4-BE49-F238E27FC236}">
                  <a16:creationId xmlns:a16="http://schemas.microsoft.com/office/drawing/2014/main" id="{20819762-6168-80F7-EA01-3FB7C20A3925}"/>
                </a:ext>
              </a:extLst>
            </p:cNvPr>
            <p:cNvSpPr/>
            <p:nvPr/>
          </p:nvSpPr>
          <p:spPr>
            <a:xfrm>
              <a:off x="6539652" y="1812350"/>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3" name="Google Shape;64;p16">
              <a:extLst>
                <a:ext uri="{FF2B5EF4-FFF2-40B4-BE49-F238E27FC236}">
                  <a16:creationId xmlns:a16="http://schemas.microsoft.com/office/drawing/2014/main" id="{CCF2AB6D-4E4A-6D28-4EAD-6264D0B148E9}"/>
                </a:ext>
              </a:extLst>
            </p:cNvPr>
            <p:cNvSpPr/>
            <p:nvPr/>
          </p:nvSpPr>
          <p:spPr>
            <a:xfrm>
              <a:off x="7435151" y="1812350"/>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4" name="Google Shape;65;p16">
              <a:extLst>
                <a:ext uri="{FF2B5EF4-FFF2-40B4-BE49-F238E27FC236}">
                  <a16:creationId xmlns:a16="http://schemas.microsoft.com/office/drawing/2014/main" id="{DAED47CF-88D3-4E1F-738D-5DE3E3E415D0}"/>
                </a:ext>
              </a:extLst>
            </p:cNvPr>
            <p:cNvSpPr/>
            <p:nvPr/>
          </p:nvSpPr>
          <p:spPr>
            <a:xfrm>
              <a:off x="7435690" y="3192590"/>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5" name="Google Shape;66;p16">
              <a:extLst>
                <a:ext uri="{FF2B5EF4-FFF2-40B4-BE49-F238E27FC236}">
                  <a16:creationId xmlns:a16="http://schemas.microsoft.com/office/drawing/2014/main" id="{B6717C5A-7275-6614-9888-715E549A781C}"/>
                </a:ext>
              </a:extLst>
            </p:cNvPr>
            <p:cNvSpPr/>
            <p:nvPr/>
          </p:nvSpPr>
          <p:spPr>
            <a:xfrm>
              <a:off x="6098200" y="2752015"/>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6" name="Google Shape;67;p16">
              <a:extLst>
                <a:ext uri="{FF2B5EF4-FFF2-40B4-BE49-F238E27FC236}">
                  <a16:creationId xmlns:a16="http://schemas.microsoft.com/office/drawing/2014/main" id="{2CBBF93D-F6E7-FB1E-03E7-DC10098C86B2}"/>
                </a:ext>
              </a:extLst>
            </p:cNvPr>
            <p:cNvSpPr/>
            <p:nvPr/>
          </p:nvSpPr>
          <p:spPr>
            <a:xfrm>
              <a:off x="6098200" y="2254456"/>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7" name="Google Shape;68;p16">
              <a:extLst>
                <a:ext uri="{FF2B5EF4-FFF2-40B4-BE49-F238E27FC236}">
                  <a16:creationId xmlns:a16="http://schemas.microsoft.com/office/drawing/2014/main" id="{CABBCD9D-A88C-88BA-D7AE-2B4FCF3AADD3}"/>
                </a:ext>
              </a:extLst>
            </p:cNvPr>
            <p:cNvSpPr/>
            <p:nvPr/>
          </p:nvSpPr>
          <p:spPr>
            <a:xfrm>
              <a:off x="7876588" y="2752015"/>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8" name="Google Shape;69;p16">
              <a:extLst>
                <a:ext uri="{FF2B5EF4-FFF2-40B4-BE49-F238E27FC236}">
                  <a16:creationId xmlns:a16="http://schemas.microsoft.com/office/drawing/2014/main" id="{EC6BA4EE-2FEF-50D7-6FE0-F99DC52D84BD}"/>
                </a:ext>
              </a:extLst>
            </p:cNvPr>
            <p:cNvSpPr/>
            <p:nvPr/>
          </p:nvSpPr>
          <p:spPr>
            <a:xfrm>
              <a:off x="7876588" y="2254456"/>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9" name="Google Shape;70;p16">
              <a:extLst>
                <a:ext uri="{FF2B5EF4-FFF2-40B4-BE49-F238E27FC236}">
                  <a16:creationId xmlns:a16="http://schemas.microsoft.com/office/drawing/2014/main" id="{C8793589-9A4E-D6EF-B3F8-2A6676B3AE4C}"/>
                </a:ext>
              </a:extLst>
            </p:cNvPr>
            <p:cNvSpPr/>
            <p:nvPr/>
          </p:nvSpPr>
          <p:spPr>
            <a:xfrm>
              <a:off x="5504800" y="3865506"/>
              <a:ext cx="1323600" cy="324300"/>
            </a:xfrm>
            <a:prstGeom prst="roundRect">
              <a:avLst>
                <a:gd name="adj" fmla="val 50000"/>
              </a:avLst>
            </a:prstGeom>
            <a:solidFill>
              <a:srgbClr val="4C666D">
                <a:alpha val="14139"/>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Outcomes</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Montserrat Medium"/>
                <a:cs typeface="Arial" panose="020B0604020202020204" pitchFamily="34" charset="0"/>
                <a:sym typeface="Montserrat Medium"/>
              </a:endParaRPr>
            </a:p>
          </p:txBody>
        </p:sp>
        <p:cxnSp>
          <p:nvCxnSpPr>
            <p:cNvPr id="20" name="Google Shape;71;p16">
              <a:extLst>
                <a:ext uri="{FF2B5EF4-FFF2-40B4-BE49-F238E27FC236}">
                  <a16:creationId xmlns:a16="http://schemas.microsoft.com/office/drawing/2014/main" id="{7BA03CFA-C9D6-CDF2-9DA0-6AC7436FF771}"/>
                </a:ext>
              </a:extLst>
            </p:cNvPr>
            <p:cNvCxnSpPr>
              <a:stCxn id="18" idx="4"/>
              <a:endCxn id="17" idx="0"/>
            </p:cNvCxnSpPr>
            <p:nvPr/>
          </p:nvCxnSpPr>
          <p:spPr>
            <a:xfrm>
              <a:off x="7944988" y="2391256"/>
              <a:ext cx="0" cy="360900"/>
            </a:xfrm>
            <a:prstGeom prst="straightConnector1">
              <a:avLst/>
            </a:prstGeom>
            <a:noFill/>
            <a:ln w="9525" cap="flat" cmpd="sng">
              <a:solidFill>
                <a:srgbClr val="000000"/>
              </a:solidFill>
              <a:prstDash val="dot"/>
              <a:round/>
              <a:headEnd type="none" w="med" len="med"/>
              <a:tailEnd type="oval" w="med" len="med"/>
            </a:ln>
          </p:spPr>
        </p:cxnSp>
        <p:cxnSp>
          <p:nvCxnSpPr>
            <p:cNvPr id="21" name="Google Shape;72;p16">
              <a:extLst>
                <a:ext uri="{FF2B5EF4-FFF2-40B4-BE49-F238E27FC236}">
                  <a16:creationId xmlns:a16="http://schemas.microsoft.com/office/drawing/2014/main" id="{BF16D03D-7A2D-D271-AB5B-241B794D73F9}"/>
                </a:ext>
              </a:extLst>
            </p:cNvPr>
            <p:cNvCxnSpPr>
              <a:stCxn id="14" idx="2"/>
              <a:endCxn id="36" idx="6"/>
            </p:cNvCxnSpPr>
            <p:nvPr/>
          </p:nvCxnSpPr>
          <p:spPr>
            <a:xfrm rot="10800000">
              <a:off x="6676390" y="3260990"/>
              <a:ext cx="759300" cy="0"/>
            </a:xfrm>
            <a:prstGeom prst="straightConnector1">
              <a:avLst/>
            </a:prstGeom>
            <a:noFill/>
            <a:ln w="9525" cap="flat" cmpd="sng">
              <a:solidFill>
                <a:srgbClr val="000000"/>
              </a:solidFill>
              <a:prstDash val="dot"/>
              <a:round/>
              <a:headEnd type="none" w="med" len="med"/>
              <a:tailEnd type="oval" w="med" len="med"/>
            </a:ln>
          </p:spPr>
        </p:cxnSp>
        <p:cxnSp>
          <p:nvCxnSpPr>
            <p:cNvPr id="22" name="Google Shape;74;p16">
              <a:extLst>
                <a:ext uri="{FF2B5EF4-FFF2-40B4-BE49-F238E27FC236}">
                  <a16:creationId xmlns:a16="http://schemas.microsoft.com/office/drawing/2014/main" id="{271688F0-4146-3F1D-F404-6373D8F374F7}"/>
                </a:ext>
              </a:extLst>
            </p:cNvPr>
            <p:cNvCxnSpPr>
              <a:stCxn id="15" idx="0"/>
              <a:endCxn id="16" idx="4"/>
            </p:cNvCxnSpPr>
            <p:nvPr/>
          </p:nvCxnSpPr>
          <p:spPr>
            <a:xfrm rot="10800000">
              <a:off x="6166600" y="2391115"/>
              <a:ext cx="0" cy="360900"/>
            </a:xfrm>
            <a:prstGeom prst="straightConnector1">
              <a:avLst/>
            </a:prstGeom>
            <a:noFill/>
            <a:ln w="9525" cap="flat" cmpd="sng">
              <a:solidFill>
                <a:srgbClr val="000000"/>
              </a:solidFill>
              <a:prstDash val="dot"/>
              <a:round/>
              <a:headEnd type="none" w="med" len="med"/>
              <a:tailEnd type="oval" w="med" len="med"/>
            </a:ln>
          </p:spPr>
        </p:cxnSp>
        <p:sp>
          <p:nvSpPr>
            <p:cNvPr id="23" name="Google Shape;75;p16">
              <a:extLst>
                <a:ext uri="{FF2B5EF4-FFF2-40B4-BE49-F238E27FC236}">
                  <a16:creationId xmlns:a16="http://schemas.microsoft.com/office/drawing/2014/main" id="{0D487E10-D975-FBE0-C822-0D70D5814CAC}"/>
                </a:ext>
              </a:extLst>
            </p:cNvPr>
            <p:cNvSpPr/>
            <p:nvPr/>
          </p:nvSpPr>
          <p:spPr>
            <a:xfrm>
              <a:off x="7283188" y="953684"/>
              <a:ext cx="1323600" cy="324300"/>
            </a:xfrm>
            <a:prstGeom prst="roundRect">
              <a:avLst>
                <a:gd name="adj" fmla="val 50000"/>
              </a:avLst>
            </a:prstGeom>
            <a:solidFill>
              <a:srgbClr val="92D050">
                <a:alpha val="2250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400" b="1" i="0" u="none" strike="noStrike" kern="0" cap="none" spc="0" normalizeH="0" baseline="0" noProof="0" dirty="0">
                  <a:ln>
                    <a:noFill/>
                  </a:ln>
                  <a:solidFill>
                    <a:prstClr val="black"/>
                  </a:solidFill>
                  <a:effectLst/>
                  <a:uLnTx/>
                  <a:uFillTx/>
                  <a:latin typeface="Arial" panose="020B0604020202020204" pitchFamily="34" charset="0"/>
                  <a:ea typeface="Montserrat SemiBold"/>
                  <a:cs typeface="Arial" panose="020B0604020202020204" pitchFamily="34" charset="0"/>
                  <a:sym typeface="Montserrat SemiBold"/>
                </a:rPr>
                <a:t>Intervention</a:t>
              </a:r>
              <a:endParaRPr kumimoji="0" sz="1400" b="1" i="0" u="none" strike="noStrike" kern="0" cap="none" spc="0" normalizeH="0" baseline="0" noProof="0" dirty="0">
                <a:ln>
                  <a:noFill/>
                </a:ln>
                <a:solidFill>
                  <a:prstClr val="black"/>
                </a:solidFill>
                <a:effectLst/>
                <a:uLnTx/>
                <a:uFillTx/>
                <a:latin typeface="Arial" panose="020B0604020202020204" pitchFamily="34" charset="0"/>
                <a:ea typeface="Montserrat Medium"/>
                <a:cs typeface="Arial" panose="020B0604020202020204" pitchFamily="34" charset="0"/>
                <a:sym typeface="Montserrat Medium"/>
              </a:endParaRPr>
            </a:p>
          </p:txBody>
        </p:sp>
        <p:sp>
          <p:nvSpPr>
            <p:cNvPr id="24" name="Google Shape;76;p16">
              <a:extLst>
                <a:ext uri="{FF2B5EF4-FFF2-40B4-BE49-F238E27FC236}">
                  <a16:creationId xmlns:a16="http://schemas.microsoft.com/office/drawing/2014/main" id="{2F57B193-DD10-7538-AA7F-853361C774E9}"/>
                </a:ext>
              </a:extLst>
            </p:cNvPr>
            <p:cNvSpPr/>
            <p:nvPr/>
          </p:nvSpPr>
          <p:spPr>
            <a:xfrm>
              <a:off x="5504800" y="955384"/>
              <a:ext cx="1323600" cy="324300"/>
            </a:xfrm>
            <a:prstGeom prst="roundRect">
              <a:avLst>
                <a:gd name="adj" fmla="val 50000"/>
              </a:avLst>
            </a:prstGeom>
            <a:solidFill>
              <a:srgbClr val="E75F6B">
                <a:alpha val="2125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4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Population</a:t>
              </a:r>
              <a:endParaRPr kumimoji="0" sz="1400" b="1" i="0" u="none" strike="noStrike" kern="0" cap="none" spc="0" normalizeH="0" baseline="0" noProof="0" dirty="0">
                <a:ln>
                  <a:noFill/>
                </a:ln>
                <a:solidFill>
                  <a:srgbClr val="000000"/>
                </a:solidFill>
                <a:effectLst/>
                <a:uLnTx/>
                <a:uFillTx/>
                <a:latin typeface="Arial" panose="020B0604020202020204" pitchFamily="34" charset="0"/>
                <a:ea typeface="Montserrat Medium"/>
                <a:cs typeface="Arial" panose="020B0604020202020204" pitchFamily="34" charset="0"/>
                <a:sym typeface="Montserrat Medium"/>
              </a:endParaRPr>
            </a:p>
          </p:txBody>
        </p:sp>
        <p:cxnSp>
          <p:nvCxnSpPr>
            <p:cNvPr id="25" name="Google Shape;77;p16">
              <a:extLst>
                <a:ext uri="{FF2B5EF4-FFF2-40B4-BE49-F238E27FC236}">
                  <a16:creationId xmlns:a16="http://schemas.microsoft.com/office/drawing/2014/main" id="{181BE449-D1BF-B809-9C16-09AE010D6069}"/>
                </a:ext>
              </a:extLst>
            </p:cNvPr>
            <p:cNvCxnSpPr>
              <a:stCxn id="12" idx="6"/>
              <a:endCxn id="13" idx="2"/>
            </p:cNvCxnSpPr>
            <p:nvPr/>
          </p:nvCxnSpPr>
          <p:spPr>
            <a:xfrm>
              <a:off x="6676452" y="1880750"/>
              <a:ext cx="758700" cy="0"/>
            </a:xfrm>
            <a:prstGeom prst="straightConnector1">
              <a:avLst/>
            </a:prstGeom>
            <a:noFill/>
            <a:ln w="9525" cap="flat" cmpd="sng">
              <a:solidFill>
                <a:srgbClr val="000000"/>
              </a:solidFill>
              <a:prstDash val="dot"/>
              <a:round/>
              <a:headEnd type="none" w="med" len="med"/>
              <a:tailEnd type="oval" w="med" len="med"/>
            </a:ln>
          </p:spPr>
        </p:cxnSp>
        <p:sp>
          <p:nvSpPr>
            <p:cNvPr id="26" name="Google Shape;78;p16">
              <a:extLst>
                <a:ext uri="{FF2B5EF4-FFF2-40B4-BE49-F238E27FC236}">
                  <a16:creationId xmlns:a16="http://schemas.microsoft.com/office/drawing/2014/main" id="{EE32087D-32BF-C362-EFE7-3D57471FE679}"/>
                </a:ext>
              </a:extLst>
            </p:cNvPr>
            <p:cNvSpPr/>
            <p:nvPr/>
          </p:nvSpPr>
          <p:spPr>
            <a:xfrm>
              <a:off x="6776938" y="2292021"/>
              <a:ext cx="557700" cy="557700"/>
            </a:xfrm>
            <a:prstGeom prst="ellipse">
              <a:avLst/>
            </a:prstGeom>
            <a:solidFill>
              <a:srgbClr val="FDEAD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Montserrat SemiBold"/>
                <a:ea typeface="Montserrat SemiBold"/>
                <a:cs typeface="Montserrat SemiBold"/>
                <a:sym typeface="Montserrat SemiBold"/>
              </a:endParaRPr>
            </a:p>
          </p:txBody>
        </p:sp>
        <p:sp>
          <p:nvSpPr>
            <p:cNvPr id="27" name="Google Shape;79;p16">
              <a:extLst>
                <a:ext uri="{FF2B5EF4-FFF2-40B4-BE49-F238E27FC236}">
                  <a16:creationId xmlns:a16="http://schemas.microsoft.com/office/drawing/2014/main" id="{6C3C70B7-12DD-514F-F61C-987737E22EB6}"/>
                </a:ext>
              </a:extLst>
            </p:cNvPr>
            <p:cNvSpPr/>
            <p:nvPr/>
          </p:nvSpPr>
          <p:spPr>
            <a:xfrm>
              <a:off x="6776938" y="2292021"/>
              <a:ext cx="557700" cy="557700"/>
            </a:xfrm>
            <a:prstGeom prst="ellipse">
              <a:avLst/>
            </a:prstGeom>
            <a:solidFill>
              <a:srgbClr val="FDEAD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SemiBold"/>
                <a:ea typeface="Montserrat SemiBold"/>
                <a:cs typeface="Montserrat SemiBold"/>
                <a:sym typeface="Montserrat SemiBold"/>
              </a:endParaRPr>
            </a:p>
          </p:txBody>
        </p:sp>
        <p:sp>
          <p:nvSpPr>
            <p:cNvPr id="32" name="Google Shape;84;p16">
              <a:extLst>
                <a:ext uri="{FF2B5EF4-FFF2-40B4-BE49-F238E27FC236}">
                  <a16:creationId xmlns:a16="http://schemas.microsoft.com/office/drawing/2014/main" id="{F65F2616-C1C5-E061-37B3-341D11DB4A66}"/>
                </a:ext>
              </a:extLst>
            </p:cNvPr>
            <p:cNvSpPr/>
            <p:nvPr/>
          </p:nvSpPr>
          <p:spPr>
            <a:xfrm>
              <a:off x="5879992" y="1594143"/>
              <a:ext cx="573300" cy="573300"/>
            </a:xfrm>
            <a:prstGeom prst="ellipse">
              <a:avLst/>
            </a:prstGeom>
            <a:solidFill>
              <a:srgbClr val="E75F6B">
                <a:alpha val="21250"/>
              </a:srgb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P</a:t>
              </a:r>
              <a:endParaRPr kumimoji="0"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endParaRPr>
            </a:p>
          </p:txBody>
        </p:sp>
        <p:sp>
          <p:nvSpPr>
            <p:cNvPr id="33" name="Google Shape;85;p16">
              <a:extLst>
                <a:ext uri="{FF2B5EF4-FFF2-40B4-BE49-F238E27FC236}">
                  <a16:creationId xmlns:a16="http://schemas.microsoft.com/office/drawing/2014/main" id="{71C02022-EDC3-3946-98CD-84386C9E09A7}"/>
                </a:ext>
              </a:extLst>
            </p:cNvPr>
            <p:cNvSpPr/>
            <p:nvPr/>
          </p:nvSpPr>
          <p:spPr>
            <a:xfrm>
              <a:off x="7658392" y="1594143"/>
              <a:ext cx="573300" cy="573300"/>
            </a:xfrm>
            <a:prstGeom prst="ellipse">
              <a:avLst/>
            </a:prstGeom>
            <a:solidFill>
              <a:srgbClr val="88B29A">
                <a:alpha val="22500"/>
              </a:srgb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I</a:t>
              </a:r>
              <a:endParaRPr kumimoji="0"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endParaRPr>
            </a:p>
          </p:txBody>
        </p:sp>
        <p:sp>
          <p:nvSpPr>
            <p:cNvPr id="34" name="Google Shape;86;p16">
              <a:extLst>
                <a:ext uri="{FF2B5EF4-FFF2-40B4-BE49-F238E27FC236}">
                  <a16:creationId xmlns:a16="http://schemas.microsoft.com/office/drawing/2014/main" id="{A7B2FD07-DAB8-82F2-4F68-85C627B1DDBC}"/>
                </a:ext>
              </a:extLst>
            </p:cNvPr>
            <p:cNvSpPr/>
            <p:nvPr/>
          </p:nvSpPr>
          <p:spPr>
            <a:xfrm>
              <a:off x="7658392" y="2974393"/>
              <a:ext cx="573300" cy="573300"/>
            </a:xfrm>
            <a:prstGeom prst="ellipse">
              <a:avLst/>
            </a:prstGeom>
            <a:solidFill>
              <a:srgbClr val="E49C36">
                <a:alpha val="30000"/>
              </a:srgb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C</a:t>
              </a:r>
              <a:endParaRPr kumimoji="0"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endParaRPr>
            </a:p>
          </p:txBody>
        </p:sp>
        <p:sp>
          <p:nvSpPr>
            <p:cNvPr id="35" name="Google Shape;87;p16">
              <a:extLst>
                <a:ext uri="{FF2B5EF4-FFF2-40B4-BE49-F238E27FC236}">
                  <a16:creationId xmlns:a16="http://schemas.microsoft.com/office/drawing/2014/main" id="{8F6131F4-1E0D-6CD7-37E8-E563BDDE42B7}"/>
                </a:ext>
              </a:extLst>
            </p:cNvPr>
            <p:cNvSpPr/>
            <p:nvPr/>
          </p:nvSpPr>
          <p:spPr>
            <a:xfrm>
              <a:off x="5879992" y="2974393"/>
              <a:ext cx="573300" cy="573300"/>
            </a:xfrm>
            <a:prstGeom prst="ellipse">
              <a:avLst/>
            </a:prstGeom>
            <a:solidFill>
              <a:srgbClr val="4C666D">
                <a:alpha val="14139"/>
              </a:srgb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O</a:t>
              </a:r>
              <a:endParaRPr kumimoji="0" sz="28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endParaRPr>
            </a:p>
          </p:txBody>
        </p:sp>
        <p:sp>
          <p:nvSpPr>
            <p:cNvPr id="36" name="Google Shape;73;p16">
              <a:extLst>
                <a:ext uri="{FF2B5EF4-FFF2-40B4-BE49-F238E27FC236}">
                  <a16:creationId xmlns:a16="http://schemas.microsoft.com/office/drawing/2014/main" id="{AD6BF57B-1BF7-BB1E-677D-90CCE8C57728}"/>
                </a:ext>
              </a:extLst>
            </p:cNvPr>
            <p:cNvSpPr/>
            <p:nvPr/>
          </p:nvSpPr>
          <p:spPr>
            <a:xfrm>
              <a:off x="6539640" y="3192590"/>
              <a:ext cx="136800" cy="1368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grpSp>
      <p:sp>
        <p:nvSpPr>
          <p:cNvPr id="39" name="TextBox 38">
            <a:extLst>
              <a:ext uri="{FF2B5EF4-FFF2-40B4-BE49-F238E27FC236}">
                <a16:creationId xmlns:a16="http://schemas.microsoft.com/office/drawing/2014/main" id="{E513F689-4AB5-6592-4C25-DB792B7B608F}"/>
              </a:ext>
            </a:extLst>
          </p:cNvPr>
          <p:cNvSpPr txBox="1"/>
          <p:nvPr/>
        </p:nvSpPr>
        <p:spPr>
          <a:xfrm>
            <a:off x="-154058" y="1120990"/>
            <a:ext cx="250974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Adults, adolescents and children with Haemophilia A with inhibitors </a:t>
            </a:r>
          </a:p>
        </p:txBody>
      </p:sp>
      <p:sp>
        <p:nvSpPr>
          <p:cNvPr id="41" name="TextBox 40">
            <a:extLst>
              <a:ext uri="{FF2B5EF4-FFF2-40B4-BE49-F238E27FC236}">
                <a16:creationId xmlns:a16="http://schemas.microsoft.com/office/drawing/2014/main" id="{7131BB15-CC16-97C1-81CC-B7D5F830C318}"/>
              </a:ext>
            </a:extLst>
          </p:cNvPr>
          <p:cNvSpPr txBox="1"/>
          <p:nvPr/>
        </p:nvSpPr>
        <p:spPr>
          <a:xfrm>
            <a:off x="6355964" y="1272615"/>
            <a:ext cx="258760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Subcutaneous emicizumab prophylaxis </a:t>
            </a:r>
          </a:p>
        </p:txBody>
      </p:sp>
      <p:sp>
        <p:nvSpPr>
          <p:cNvPr id="43" name="TextBox 42">
            <a:extLst>
              <a:ext uri="{FF2B5EF4-FFF2-40B4-BE49-F238E27FC236}">
                <a16:creationId xmlns:a16="http://schemas.microsoft.com/office/drawing/2014/main" id="{7FC7E5BA-4581-D4C0-9472-9B7C039CC277}"/>
              </a:ext>
            </a:extLst>
          </p:cNvPr>
          <p:cNvSpPr txBox="1"/>
          <p:nvPr/>
        </p:nvSpPr>
        <p:spPr>
          <a:xfrm>
            <a:off x="6397137" y="4975344"/>
            <a:ext cx="27784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 of bleeds with on-demand bypassing agents </a:t>
            </a:r>
          </a:p>
        </p:txBody>
      </p:sp>
      <p:sp>
        <p:nvSpPr>
          <p:cNvPr id="45" name="TextBox 44">
            <a:extLst>
              <a:ext uri="{FF2B5EF4-FFF2-40B4-BE49-F238E27FC236}">
                <a16:creationId xmlns:a16="http://schemas.microsoft.com/office/drawing/2014/main" id="{FFCFC685-FF63-4FBA-B8A0-60342CE7FA18}"/>
              </a:ext>
            </a:extLst>
          </p:cNvPr>
          <p:cNvSpPr txBox="1"/>
          <p:nvPr/>
        </p:nvSpPr>
        <p:spPr>
          <a:xfrm>
            <a:off x="-57554" y="4975344"/>
            <a:ext cx="202968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Annualised bleeding rate, target joint damage, adverse events, health related quality of life </a:t>
            </a:r>
          </a:p>
        </p:txBody>
      </p:sp>
      <p:sp>
        <p:nvSpPr>
          <p:cNvPr id="46" name="Rectangle: Rounded Corners 45">
            <a:extLst>
              <a:ext uri="{FF2B5EF4-FFF2-40B4-BE49-F238E27FC236}">
                <a16:creationId xmlns:a16="http://schemas.microsoft.com/office/drawing/2014/main" id="{06D82A1C-F942-C421-A54A-9D646C453762}"/>
              </a:ext>
            </a:extLst>
          </p:cNvPr>
          <p:cNvSpPr/>
          <p:nvPr/>
        </p:nvSpPr>
        <p:spPr>
          <a:xfrm>
            <a:off x="268889" y="1968654"/>
            <a:ext cx="1402954" cy="131367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 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Randomised controlled trials and systematic reviews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2E5CD5EA-B25F-1BB8-1CF2-FB079AD4C43A}"/>
              </a:ext>
            </a:extLst>
          </p:cNvPr>
          <p:cNvSpPr txBox="1"/>
          <p:nvPr/>
        </p:nvSpPr>
        <p:spPr>
          <a:xfrm>
            <a:off x="6322227" y="2167330"/>
            <a:ext cx="2655078" cy="248578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8064A2">
                    <a:lumMod val="50000"/>
                  </a:srgbClr>
                </a:solidFill>
                <a:effectLst/>
                <a:uLnTx/>
                <a:uFillTx/>
                <a:latin typeface="Arial" panose="020B0604020202020204" pitchFamily="34" charset="0"/>
                <a:ea typeface="+mn-ea"/>
                <a:cs typeface="Arial" panose="020B0604020202020204" pitchFamily="34" charset="0"/>
              </a:rPr>
              <a:t>HAVEN 1 </a:t>
            </a:r>
            <a:r>
              <a:rPr kumimoji="0" lang="en-GB" sz="1000" b="1" i="0" u="none" strike="noStrike" kern="1200" cap="none" spc="0" normalizeH="0" baseline="30000" noProof="0" dirty="0">
                <a:ln>
                  <a:noFill/>
                </a:ln>
                <a:solidFill>
                  <a:srgbClr val="8064A2">
                    <a:lumMod val="50000"/>
                  </a:srgbClr>
                </a:solidFill>
                <a:effectLst/>
                <a:uLnTx/>
                <a:uFillTx/>
                <a:latin typeface="Arial" panose="020B0604020202020204" pitchFamily="34" charset="0"/>
                <a:ea typeface="+mn-ea"/>
                <a:cs typeface="Arial" panose="020B0604020202020204" pitchFamily="34" charset="0"/>
              </a:rPr>
              <a:t>1,2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Annualised bleeding rate: 2.9 events (95% CI 1.7-5.0) with emicizumab prophylaxis (35 participants) vs 23.3 events (95% CI 12.3-43.9) with no prophylaxis (18 participants). The observed difference of 87% in favour of emicizumab prophylaxis was significantly significant (p&lt;0.001).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 certainty of evidence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 of Life (QoL) – Emicizumab may improve QoL.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 certainty of evidence</a:t>
            </a:r>
          </a:p>
        </p:txBody>
      </p:sp>
      <p:sp>
        <p:nvSpPr>
          <p:cNvPr id="52" name="TextBox 51">
            <a:extLst>
              <a:ext uri="{FF2B5EF4-FFF2-40B4-BE49-F238E27FC236}">
                <a16:creationId xmlns:a16="http://schemas.microsoft.com/office/drawing/2014/main" id="{12EE7C6A-D603-C2BB-1BB0-3DA710BEB65A}"/>
              </a:ext>
            </a:extLst>
          </p:cNvPr>
          <p:cNvSpPr txBox="1"/>
          <p:nvPr/>
        </p:nvSpPr>
        <p:spPr>
          <a:xfrm>
            <a:off x="2425660" y="6027624"/>
            <a:ext cx="4049761" cy="707886"/>
          </a:xfrm>
          <a:prstGeom prst="rect">
            <a:avLst/>
          </a:prstGeom>
          <a:noFill/>
        </p:spPr>
        <p:txBody>
          <a:bodyPr wrap="square">
            <a:spAutoFit/>
          </a:bodyPr>
          <a:lstStyle/>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Oldenburg J, et al.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Emicizumab</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Prophylaxis in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Hemophilia</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with Inhibitors. N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Engl</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 Med. 2017;377(9):809-18.</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Oldenburg J, et al. The effect of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emicizumab</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prophylaxis on health-related outcomes in persons with haemophilia A with inhibitors: HAVEN 1 Study. Haemophilia. 2019;25(1):33-44. </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BADE0698-17D3-78F5-1AEB-EF7B64C9C66D}"/>
              </a:ext>
            </a:extLst>
          </p:cNvPr>
          <p:cNvSpPr txBox="1"/>
          <p:nvPr/>
        </p:nvSpPr>
        <p:spPr>
          <a:xfrm>
            <a:off x="220135" y="3418424"/>
            <a:ext cx="1591629" cy="132802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Limitations in bias, small samples, lack of head-to-head comparison on prophylaxis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8" name="Straight Arrow Connector 57">
            <a:extLst>
              <a:ext uri="{FF2B5EF4-FFF2-40B4-BE49-F238E27FC236}">
                <a16:creationId xmlns:a16="http://schemas.microsoft.com/office/drawing/2014/main" id="{B675357F-AC58-5AFC-FB33-67FFBD078256}"/>
              </a:ext>
            </a:extLst>
          </p:cNvPr>
          <p:cNvCxnSpPr>
            <a:stCxn id="23" idx="3"/>
          </p:cNvCxnSpPr>
          <p:nvPr/>
        </p:nvCxnSpPr>
        <p:spPr>
          <a:xfrm>
            <a:off x="6300192" y="1550035"/>
            <a:ext cx="28803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1" name="Straight Arrow Connector 60">
            <a:extLst>
              <a:ext uri="{FF2B5EF4-FFF2-40B4-BE49-F238E27FC236}">
                <a16:creationId xmlns:a16="http://schemas.microsoft.com/office/drawing/2014/main" id="{4BC132DF-9AE2-E509-9055-114B3E88C3F2}"/>
              </a:ext>
            </a:extLst>
          </p:cNvPr>
          <p:cNvCxnSpPr>
            <a:stCxn id="24" idx="1"/>
          </p:cNvCxnSpPr>
          <p:nvPr/>
        </p:nvCxnSpPr>
        <p:spPr>
          <a:xfrm flipH="1" flipV="1">
            <a:off x="1979963" y="1550034"/>
            <a:ext cx="287781" cy="219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5" name="Straight Arrow Connector 64">
            <a:extLst>
              <a:ext uri="{FF2B5EF4-FFF2-40B4-BE49-F238E27FC236}">
                <a16:creationId xmlns:a16="http://schemas.microsoft.com/office/drawing/2014/main" id="{BC2BBC3C-2B52-A495-BD46-9D8E022BCF79}"/>
              </a:ext>
            </a:extLst>
          </p:cNvPr>
          <p:cNvCxnSpPr>
            <a:cxnSpLocks/>
          </p:cNvCxnSpPr>
          <p:nvPr/>
        </p:nvCxnSpPr>
        <p:spPr>
          <a:xfrm flipH="1" flipV="1">
            <a:off x="1873139" y="5320270"/>
            <a:ext cx="394605"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6" name="Straight Arrow Connector 65">
            <a:extLst>
              <a:ext uri="{FF2B5EF4-FFF2-40B4-BE49-F238E27FC236}">
                <a16:creationId xmlns:a16="http://schemas.microsoft.com/office/drawing/2014/main" id="{C34FC45B-7724-A2B1-59CC-DEA965B8A760}"/>
              </a:ext>
            </a:extLst>
          </p:cNvPr>
          <p:cNvCxnSpPr/>
          <p:nvPr/>
        </p:nvCxnSpPr>
        <p:spPr>
          <a:xfrm>
            <a:off x="6300192" y="5274720"/>
            <a:ext cx="28803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68" name="Graphic 67" descr="Document with solid fill">
            <a:extLst>
              <a:ext uri="{FF2B5EF4-FFF2-40B4-BE49-F238E27FC236}">
                <a16:creationId xmlns:a16="http://schemas.microsoft.com/office/drawing/2014/main" id="{51476416-9F9C-07A4-227C-889D9CFD06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2967" y="3122748"/>
            <a:ext cx="566551" cy="566551"/>
          </a:xfrm>
          <a:prstGeom prst="rect">
            <a:avLst/>
          </a:prstGeom>
        </p:spPr>
      </p:pic>
    </p:spTree>
    <p:extLst>
      <p:ext uri="{BB962C8B-B14F-4D97-AF65-F5344CB8AC3E}">
        <p14:creationId xmlns:p14="http://schemas.microsoft.com/office/powerpoint/2010/main" val="3899343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23E416-678B-4558-958A-C666F43ACA32}"/>
              </a:ext>
            </a:extLst>
          </p:cNvPr>
          <p:cNvSpPr txBox="1">
            <a:spLocks/>
          </p:cNvSpPr>
          <p:nvPr/>
        </p:nvSpPr>
        <p:spPr>
          <a:xfrm>
            <a:off x="-180528" y="48695"/>
            <a:ext cx="9747973"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2800" b="1" i="0" u="none" strike="noStrike" kern="0" cap="none" spc="0" normalizeH="0" baseline="0" noProof="0" dirty="0">
                <a:ln>
                  <a:noFill/>
                </a:ln>
                <a:solidFill>
                  <a:srgbClr val="FFFFFF"/>
                </a:solidFill>
                <a:effectLst/>
                <a:uLnTx/>
                <a:uFillTx/>
                <a:latin typeface="Arial"/>
                <a:cs typeface="Arial"/>
                <a:sym typeface="Arial"/>
              </a:rPr>
              <a:t>Emicizumab Review – Cost/Affordability </a:t>
            </a:r>
          </a:p>
        </p:txBody>
      </p:sp>
      <p:sp>
        <p:nvSpPr>
          <p:cNvPr id="3" name="Rectangle 2">
            <a:extLst>
              <a:ext uri="{FF2B5EF4-FFF2-40B4-BE49-F238E27FC236}">
                <a16:creationId xmlns:a16="http://schemas.microsoft.com/office/drawing/2014/main" id="{42CFE523-B678-D99E-E9A1-6093E5B640D6}"/>
              </a:ext>
            </a:extLst>
          </p:cNvPr>
          <p:cNvSpPr/>
          <p:nvPr/>
        </p:nvSpPr>
        <p:spPr>
          <a:xfrm>
            <a:off x="179512" y="1268760"/>
            <a:ext cx="8712968" cy="720080"/>
          </a:xfrm>
          <a:prstGeom prst="rect">
            <a:avLst/>
          </a:prstGeom>
          <a:solidFill>
            <a:srgbClr val="325842"/>
          </a:solidFill>
          <a:ln>
            <a:solidFill>
              <a:srgbClr val="375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Due to the relatively large beneficial effect size for annualised bleeding rate with use of emicizumab; but high cost – recommendation was made to conduct a more in-depth costing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5BEB8EB-C2C4-97FA-6D09-811A74F37C13}"/>
              </a:ext>
            </a:extLst>
          </p:cNvPr>
          <p:cNvSpPr txBox="1"/>
          <p:nvPr/>
        </p:nvSpPr>
        <p:spPr>
          <a:xfrm>
            <a:off x="179512" y="2166180"/>
            <a:ext cx="8712968" cy="1805559"/>
          </a:xfrm>
          <a:prstGeom prst="rect">
            <a:avLst/>
          </a:prstGeom>
          <a:solidFill>
            <a:srgbClr val="325842"/>
          </a:solidFill>
          <a:ln>
            <a:solidFill>
              <a:srgbClr val="375A30"/>
            </a:solidFill>
          </a:ln>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Initial investigations:</a:t>
            </a:r>
          </a:p>
          <a:p>
            <a:pPr marL="800100" marR="0" lvl="1"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Cost comparison/cost per patient</a:t>
            </a:r>
            <a:endParaRPr kumimoji="0" lang="en-US" sz="1400" b="1" i="0" u="none" strike="sng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257300" marR="0" lvl="2"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Difficult to compare directly (prophylaxis vs treatment; weight-based dosing)</a:t>
            </a:r>
          </a:p>
          <a:p>
            <a:pPr marL="1257300" marR="0" lvl="2"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Benefit in ABR with use of emicizumab compared to standard of care</a:t>
            </a:r>
          </a:p>
          <a:p>
            <a:pPr marL="800100" marR="0" lvl="1"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Evaluation of published cost analyses</a:t>
            </a:r>
          </a:p>
          <a:p>
            <a:pPr marL="1257300" marR="0" lvl="2"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Insufficient literature available to help account for differences that would likely be observed if an economic evaluation were to conducted specifically for the South African setting.</a:t>
            </a:r>
          </a:p>
        </p:txBody>
      </p:sp>
      <p:pic>
        <p:nvPicPr>
          <p:cNvPr id="7" name="Picture 6" descr="A calculator and a pie chart&#10;&#10;Description automatically generated">
            <a:extLst>
              <a:ext uri="{FF2B5EF4-FFF2-40B4-BE49-F238E27FC236}">
                <a16:creationId xmlns:a16="http://schemas.microsoft.com/office/drawing/2014/main" id="{D72160EF-E3FC-0FC2-0839-873886247C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216" y="1795128"/>
            <a:ext cx="1340768" cy="1340768"/>
          </a:xfrm>
          <a:prstGeom prst="rect">
            <a:avLst/>
          </a:prstGeom>
        </p:spPr>
      </p:pic>
      <p:sp>
        <p:nvSpPr>
          <p:cNvPr id="8" name="Oval 7">
            <a:extLst>
              <a:ext uri="{FF2B5EF4-FFF2-40B4-BE49-F238E27FC236}">
                <a16:creationId xmlns:a16="http://schemas.microsoft.com/office/drawing/2014/main" id="{7186D1C8-E3FF-F701-A98C-CA5E9CAD9685}"/>
              </a:ext>
            </a:extLst>
          </p:cNvPr>
          <p:cNvSpPr/>
          <p:nvPr/>
        </p:nvSpPr>
        <p:spPr>
          <a:xfrm>
            <a:off x="395536" y="4339312"/>
            <a:ext cx="3384376" cy="122413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NEMLC recommended the commissioning of a cost-effectiveness analysis</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0D08ECBF-0F67-3232-DB31-68E6F37F4A64}"/>
              </a:ext>
            </a:extLst>
          </p:cNvPr>
          <p:cNvSpPr/>
          <p:nvPr/>
        </p:nvSpPr>
        <p:spPr>
          <a:xfrm>
            <a:off x="5292080" y="4376008"/>
            <a:ext cx="3384376" cy="122413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a:t>
            </a:r>
            <a:r>
              <a:rPr kumimoji="0" lang="en-US" sz="1400" b="1"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RO</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developed model</a:t>
            </a:r>
          </a:p>
        </p:txBody>
      </p:sp>
      <p:cxnSp>
        <p:nvCxnSpPr>
          <p:cNvPr id="11" name="Connector: Curved 10">
            <a:extLst>
              <a:ext uri="{FF2B5EF4-FFF2-40B4-BE49-F238E27FC236}">
                <a16:creationId xmlns:a16="http://schemas.microsoft.com/office/drawing/2014/main" id="{BAF8A0A8-1EBE-E778-F4EF-6FE7F728618E}"/>
              </a:ext>
            </a:extLst>
          </p:cNvPr>
          <p:cNvCxnSpPr>
            <a:stCxn id="5" idx="2"/>
            <a:endCxn id="8" idx="6"/>
          </p:cNvCxnSpPr>
          <p:nvPr/>
        </p:nvCxnSpPr>
        <p:spPr>
          <a:xfrm rot="5400000">
            <a:off x="3668134" y="4083517"/>
            <a:ext cx="979641" cy="756084"/>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Connector: Curved 16">
            <a:extLst>
              <a:ext uri="{FF2B5EF4-FFF2-40B4-BE49-F238E27FC236}">
                <a16:creationId xmlns:a16="http://schemas.microsoft.com/office/drawing/2014/main" id="{75663F90-F42D-F867-F28E-203CF0639EDF}"/>
              </a:ext>
            </a:extLst>
          </p:cNvPr>
          <p:cNvCxnSpPr>
            <a:stCxn id="5" idx="2"/>
            <a:endCxn id="9" idx="2"/>
          </p:cNvCxnSpPr>
          <p:nvPr/>
        </p:nvCxnSpPr>
        <p:spPr>
          <a:xfrm rot="16200000" flipH="1">
            <a:off x="4405870" y="4101865"/>
            <a:ext cx="1016337" cy="756084"/>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36B422E2-3DED-E526-BC80-87D713A53693}"/>
              </a:ext>
            </a:extLst>
          </p:cNvPr>
          <p:cNvSpPr txBox="1"/>
          <p:nvPr/>
        </p:nvSpPr>
        <p:spPr>
          <a:xfrm>
            <a:off x="4067944" y="4149080"/>
            <a:ext cx="1008112"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THUS</a:t>
            </a:r>
          </a:p>
        </p:txBody>
      </p:sp>
    </p:spTree>
    <p:extLst>
      <p:ext uri="{BB962C8B-B14F-4D97-AF65-F5344CB8AC3E}">
        <p14:creationId xmlns:p14="http://schemas.microsoft.com/office/powerpoint/2010/main" val="7502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F0D15A-A362-AC01-C613-7BFB54613FC8}"/>
              </a:ext>
            </a:extLst>
          </p:cNvPr>
          <p:cNvSpPr txBox="1">
            <a:spLocks/>
          </p:cNvSpPr>
          <p:nvPr/>
        </p:nvSpPr>
        <p:spPr>
          <a:xfrm>
            <a:off x="-180528" y="116632"/>
            <a:ext cx="9459941" cy="982598"/>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err="1">
                <a:ln>
                  <a:noFill/>
                </a:ln>
                <a:solidFill>
                  <a:srgbClr val="FFFFFF"/>
                </a:solidFill>
                <a:effectLst/>
                <a:uLnTx/>
                <a:uFillTx/>
                <a:latin typeface="Arial"/>
                <a:cs typeface="Arial"/>
                <a:sym typeface="Arial"/>
              </a:rPr>
              <a:t>Emicizumab</a:t>
            </a:r>
            <a:r>
              <a:rPr kumimoji="0" lang="en-ZA" sz="3200" b="1" i="0" u="none" strike="noStrike" kern="0" cap="none" spc="0" normalizeH="0" baseline="0" noProof="0" dirty="0">
                <a:ln>
                  <a:noFill/>
                </a:ln>
                <a:solidFill>
                  <a:srgbClr val="FFFFFF"/>
                </a:solidFill>
                <a:effectLst/>
                <a:uLnTx/>
                <a:uFillTx/>
                <a:latin typeface="Arial"/>
                <a:cs typeface="Arial"/>
                <a:sym typeface="Arial"/>
              </a:rPr>
              <a:t> Costing analysis</a:t>
            </a:r>
          </a:p>
        </p:txBody>
      </p:sp>
      <p:pic>
        <p:nvPicPr>
          <p:cNvPr id="5" name="Picture 4">
            <a:extLst>
              <a:ext uri="{FF2B5EF4-FFF2-40B4-BE49-F238E27FC236}">
                <a16:creationId xmlns:a16="http://schemas.microsoft.com/office/drawing/2014/main" id="{411948E1-3444-22FD-69EF-3EAD5301ACA4}"/>
              </a:ext>
            </a:extLst>
          </p:cNvPr>
          <p:cNvPicPr>
            <a:picLocks noChangeAspect="1"/>
          </p:cNvPicPr>
          <p:nvPr/>
        </p:nvPicPr>
        <p:blipFill>
          <a:blip r:embed="rId2"/>
          <a:stretch>
            <a:fillRect/>
          </a:stretch>
        </p:blipFill>
        <p:spPr>
          <a:xfrm>
            <a:off x="141535" y="1520788"/>
            <a:ext cx="8860930" cy="3816424"/>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C9EA90AF-3525-39C2-D194-F2F1DECA0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5817941"/>
            <a:ext cx="923427" cy="923427"/>
          </a:xfrm>
          <a:prstGeom prst="rect">
            <a:avLst/>
          </a:prstGeom>
        </p:spPr>
      </p:pic>
    </p:spTree>
    <p:extLst>
      <p:ext uri="{BB962C8B-B14F-4D97-AF65-F5344CB8AC3E}">
        <p14:creationId xmlns:p14="http://schemas.microsoft.com/office/powerpoint/2010/main" val="284852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C5B310AB-D415-D4CE-92DE-5F1766292A1E}"/>
              </a:ext>
            </a:extLst>
          </p:cNvPr>
          <p:cNvGrpSpPr/>
          <p:nvPr/>
        </p:nvGrpSpPr>
        <p:grpSpPr>
          <a:xfrm>
            <a:off x="-143571" y="188640"/>
            <a:ext cx="9171909" cy="5705154"/>
            <a:chOff x="-467836" y="160397"/>
            <a:chExt cx="9171909" cy="5705154"/>
          </a:xfrm>
        </p:grpSpPr>
        <p:grpSp>
          <p:nvGrpSpPr>
            <p:cNvPr id="73" name="Group 72">
              <a:extLst>
                <a:ext uri="{FF2B5EF4-FFF2-40B4-BE49-F238E27FC236}">
                  <a16:creationId xmlns:a16="http://schemas.microsoft.com/office/drawing/2014/main" id="{03632C9C-5624-72D6-5287-38A19EF02F7E}"/>
                </a:ext>
              </a:extLst>
            </p:cNvPr>
            <p:cNvGrpSpPr/>
            <p:nvPr/>
          </p:nvGrpSpPr>
          <p:grpSpPr>
            <a:xfrm>
              <a:off x="-467836" y="160397"/>
              <a:ext cx="9171909" cy="5681625"/>
              <a:chOff x="-467836" y="196401"/>
              <a:chExt cx="9171909" cy="5681625"/>
            </a:xfrm>
          </p:grpSpPr>
          <p:sp>
            <p:nvSpPr>
              <p:cNvPr id="3" name="Text Placeholder 1">
                <a:extLst>
                  <a:ext uri="{FF2B5EF4-FFF2-40B4-BE49-F238E27FC236}">
                    <a16:creationId xmlns:a16="http://schemas.microsoft.com/office/drawing/2014/main" id="{68EF6178-94D0-F5EB-4C15-E50E7D7BF030}"/>
                  </a:ext>
                </a:extLst>
              </p:cNvPr>
              <p:cNvSpPr txBox="1">
                <a:spLocks/>
              </p:cNvSpPr>
              <p:nvPr/>
            </p:nvSpPr>
            <p:spPr>
              <a:xfrm>
                <a:off x="-467836" y="196401"/>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Scenarios</a:t>
                </a:r>
              </a:p>
            </p:txBody>
          </p:sp>
          <p:grpSp>
            <p:nvGrpSpPr>
              <p:cNvPr id="66" name="Group 65">
                <a:extLst>
                  <a:ext uri="{FF2B5EF4-FFF2-40B4-BE49-F238E27FC236}">
                    <a16:creationId xmlns:a16="http://schemas.microsoft.com/office/drawing/2014/main" id="{32A1D3FD-BAAE-DF81-5530-7E20FECD6A05}"/>
                  </a:ext>
                </a:extLst>
              </p:cNvPr>
              <p:cNvGrpSpPr/>
              <p:nvPr/>
            </p:nvGrpSpPr>
            <p:grpSpPr>
              <a:xfrm>
                <a:off x="-223115" y="1444697"/>
                <a:ext cx="6385296" cy="4037704"/>
                <a:chOff x="-118796" y="1262450"/>
                <a:chExt cx="6385296" cy="4037704"/>
              </a:xfrm>
            </p:grpSpPr>
            <p:sp>
              <p:nvSpPr>
                <p:cNvPr id="5" name="Google Shape;725;p30">
                  <a:extLst>
                    <a:ext uri="{FF2B5EF4-FFF2-40B4-BE49-F238E27FC236}">
                      <a16:creationId xmlns:a16="http://schemas.microsoft.com/office/drawing/2014/main" id="{C6171FE6-666D-19E5-E881-CB36803154CE}"/>
                    </a:ext>
                  </a:extLst>
                </p:cNvPr>
                <p:cNvSpPr txBox="1"/>
                <p:nvPr/>
              </p:nvSpPr>
              <p:spPr>
                <a:xfrm>
                  <a:off x="3083038" y="1356327"/>
                  <a:ext cx="2278800" cy="3903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Case numbers</a:t>
                  </a:r>
                </a:p>
              </p:txBody>
            </p:sp>
            <p:sp>
              <p:nvSpPr>
                <p:cNvPr id="7" name="Google Shape;727;p30">
                  <a:extLst>
                    <a:ext uri="{FF2B5EF4-FFF2-40B4-BE49-F238E27FC236}">
                      <a16:creationId xmlns:a16="http://schemas.microsoft.com/office/drawing/2014/main" id="{C151A10B-D1CC-9B34-7FD6-C1A2A6947CE9}"/>
                    </a:ext>
                  </a:extLst>
                </p:cNvPr>
                <p:cNvSpPr txBox="1"/>
                <p:nvPr/>
              </p:nvSpPr>
              <p:spPr>
                <a:xfrm flipH="1">
                  <a:off x="3721743" y="2326719"/>
                  <a:ext cx="2278800" cy="3903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Bleeds treated</a:t>
                  </a:r>
                </a:p>
              </p:txBody>
            </p:sp>
            <p:sp>
              <p:nvSpPr>
                <p:cNvPr id="9" name="Google Shape;729;p30">
                  <a:extLst>
                    <a:ext uri="{FF2B5EF4-FFF2-40B4-BE49-F238E27FC236}">
                      <a16:creationId xmlns:a16="http://schemas.microsoft.com/office/drawing/2014/main" id="{CB4C0428-8DD7-A059-533C-BF87E71D7EA8}"/>
                    </a:ext>
                  </a:extLst>
                </p:cNvPr>
                <p:cNvSpPr txBox="1"/>
                <p:nvPr/>
              </p:nvSpPr>
              <p:spPr>
                <a:xfrm>
                  <a:off x="2708650" y="3275714"/>
                  <a:ext cx="2278800" cy="3903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ABR</a:t>
                  </a:r>
                </a:p>
              </p:txBody>
            </p:sp>
            <p:sp>
              <p:nvSpPr>
                <p:cNvPr id="11" name="Google Shape;731;p30">
                  <a:extLst>
                    <a:ext uri="{FF2B5EF4-FFF2-40B4-BE49-F238E27FC236}">
                      <a16:creationId xmlns:a16="http://schemas.microsoft.com/office/drawing/2014/main" id="{C00E26F9-C8D0-4DEC-4680-A8B36DDCDA54}"/>
                    </a:ext>
                  </a:extLst>
                </p:cNvPr>
                <p:cNvSpPr txBox="1"/>
                <p:nvPr/>
              </p:nvSpPr>
              <p:spPr>
                <a:xfrm flipH="1">
                  <a:off x="3651601" y="4256744"/>
                  <a:ext cx="2278800" cy="3903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Hospitalisations</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p:txBody>
            </p:sp>
            <p:sp>
              <p:nvSpPr>
                <p:cNvPr id="13" name="Google Shape;733;p30">
                  <a:extLst>
                    <a:ext uri="{FF2B5EF4-FFF2-40B4-BE49-F238E27FC236}">
                      <a16:creationId xmlns:a16="http://schemas.microsoft.com/office/drawing/2014/main" id="{FAEBCFDD-7E26-4C15-FB42-C779809B86DD}"/>
                    </a:ext>
                  </a:extLst>
                </p:cNvPr>
                <p:cNvSpPr/>
                <p:nvPr/>
              </p:nvSpPr>
              <p:spPr>
                <a:xfrm>
                  <a:off x="2870500" y="1262450"/>
                  <a:ext cx="558600" cy="558600"/>
                </a:xfrm>
                <a:prstGeom prst="ellipse">
                  <a:avLst/>
                </a:prstGeom>
                <a:solidFill>
                  <a:srgbClr val="E75F6B">
                    <a:alpha val="2125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SemiBold"/>
                    <a:ea typeface="Montserrat SemiBold"/>
                    <a:cs typeface="Montserrat SemiBold"/>
                    <a:sym typeface="Montserrat SemiBold"/>
                  </a:endParaRPr>
                </a:p>
              </p:txBody>
            </p:sp>
            <p:sp>
              <p:nvSpPr>
                <p:cNvPr id="14" name="Google Shape;734;p30">
                  <a:extLst>
                    <a:ext uri="{FF2B5EF4-FFF2-40B4-BE49-F238E27FC236}">
                      <a16:creationId xmlns:a16="http://schemas.microsoft.com/office/drawing/2014/main" id="{2BF22063-7023-C13C-9051-3ECB0F99182A}"/>
                    </a:ext>
                  </a:extLst>
                </p:cNvPr>
                <p:cNvSpPr/>
                <p:nvPr/>
              </p:nvSpPr>
              <p:spPr>
                <a:xfrm>
                  <a:off x="5707900" y="2232746"/>
                  <a:ext cx="558600" cy="558600"/>
                </a:xfrm>
                <a:prstGeom prst="ellipse">
                  <a:avLst/>
                </a:prstGeom>
                <a:solidFill>
                  <a:srgbClr val="88B29A">
                    <a:alpha val="2250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SemiBold"/>
                    <a:ea typeface="Montserrat SemiBold"/>
                    <a:cs typeface="Montserrat SemiBold"/>
                    <a:sym typeface="Montserrat SemiBold"/>
                  </a:endParaRPr>
                </a:p>
              </p:txBody>
            </p:sp>
            <p:sp>
              <p:nvSpPr>
                <p:cNvPr id="15" name="Google Shape;735;p30">
                  <a:extLst>
                    <a:ext uri="{FF2B5EF4-FFF2-40B4-BE49-F238E27FC236}">
                      <a16:creationId xmlns:a16="http://schemas.microsoft.com/office/drawing/2014/main" id="{C5ED3DAA-B354-19E7-83C9-A928F6003D90}"/>
                    </a:ext>
                  </a:extLst>
                </p:cNvPr>
                <p:cNvSpPr/>
                <p:nvPr/>
              </p:nvSpPr>
              <p:spPr>
                <a:xfrm>
                  <a:off x="2870500" y="3203042"/>
                  <a:ext cx="558600" cy="558600"/>
                </a:xfrm>
                <a:prstGeom prst="ellipse">
                  <a:avLst/>
                </a:prstGeom>
                <a:solidFill>
                  <a:srgbClr val="E49C36">
                    <a:alpha val="3000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SemiBold"/>
                    <a:ea typeface="Montserrat SemiBold"/>
                    <a:cs typeface="Montserrat SemiBold"/>
                    <a:sym typeface="Montserrat SemiBold"/>
                  </a:endParaRPr>
                </a:p>
              </p:txBody>
            </p:sp>
            <p:sp>
              <p:nvSpPr>
                <p:cNvPr id="16" name="Google Shape;736;p30">
                  <a:extLst>
                    <a:ext uri="{FF2B5EF4-FFF2-40B4-BE49-F238E27FC236}">
                      <a16:creationId xmlns:a16="http://schemas.microsoft.com/office/drawing/2014/main" id="{059EA783-C37A-C62B-403E-EA207F5747DD}"/>
                    </a:ext>
                  </a:extLst>
                </p:cNvPr>
                <p:cNvSpPr/>
                <p:nvPr/>
              </p:nvSpPr>
              <p:spPr>
                <a:xfrm>
                  <a:off x="5707900" y="4173338"/>
                  <a:ext cx="558600" cy="558600"/>
                </a:xfrm>
                <a:prstGeom prst="ellipse">
                  <a:avLst/>
                </a:prstGeom>
                <a:solidFill>
                  <a:srgbClr val="E75F6B">
                    <a:alpha val="2438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SemiBold"/>
                    <a:ea typeface="Montserrat SemiBold"/>
                    <a:cs typeface="Montserrat SemiBold"/>
                    <a:sym typeface="Montserrat SemiBold"/>
                  </a:endParaRPr>
                </a:p>
              </p:txBody>
            </p:sp>
            <p:cxnSp>
              <p:nvCxnSpPr>
                <p:cNvPr id="17" name="Google Shape;737;p30">
                  <a:extLst>
                    <a:ext uri="{FF2B5EF4-FFF2-40B4-BE49-F238E27FC236}">
                      <a16:creationId xmlns:a16="http://schemas.microsoft.com/office/drawing/2014/main" id="{8E3853D1-F30A-2963-1D38-48911E438487}"/>
                    </a:ext>
                  </a:extLst>
                </p:cNvPr>
                <p:cNvCxnSpPr>
                  <a:stCxn id="13" idx="4"/>
                  <a:endCxn id="14" idx="0"/>
                </p:cNvCxnSpPr>
                <p:nvPr/>
              </p:nvCxnSpPr>
              <p:spPr>
                <a:xfrm rot="-5400000" flipH="1">
                  <a:off x="4362700" y="608150"/>
                  <a:ext cx="411600" cy="2837400"/>
                </a:xfrm>
                <a:prstGeom prst="bentConnector3">
                  <a:avLst>
                    <a:gd name="adj1" fmla="val 50012"/>
                  </a:avLst>
                </a:prstGeom>
                <a:noFill/>
                <a:ln w="9525" cap="flat" cmpd="sng">
                  <a:solidFill>
                    <a:srgbClr val="000000"/>
                  </a:solidFill>
                  <a:prstDash val="dot"/>
                  <a:round/>
                  <a:headEnd type="none" w="med" len="med"/>
                  <a:tailEnd type="oval" w="med" len="med"/>
                </a:ln>
              </p:spPr>
            </p:cxnSp>
            <p:cxnSp>
              <p:nvCxnSpPr>
                <p:cNvPr id="18" name="Google Shape;738;p30">
                  <a:extLst>
                    <a:ext uri="{FF2B5EF4-FFF2-40B4-BE49-F238E27FC236}">
                      <a16:creationId xmlns:a16="http://schemas.microsoft.com/office/drawing/2014/main" id="{7720DAAA-B6E1-0A8E-56C4-C20BB934D41E}"/>
                    </a:ext>
                  </a:extLst>
                </p:cNvPr>
                <p:cNvCxnSpPr>
                  <a:stCxn id="14" idx="4"/>
                  <a:endCxn id="15" idx="0"/>
                </p:cNvCxnSpPr>
                <p:nvPr/>
              </p:nvCxnSpPr>
              <p:spPr>
                <a:xfrm rot="5400000">
                  <a:off x="4362700" y="1578446"/>
                  <a:ext cx="411600" cy="2837400"/>
                </a:xfrm>
                <a:prstGeom prst="bentConnector3">
                  <a:avLst>
                    <a:gd name="adj1" fmla="val 50012"/>
                  </a:avLst>
                </a:prstGeom>
                <a:noFill/>
                <a:ln w="9525" cap="flat" cmpd="sng">
                  <a:solidFill>
                    <a:srgbClr val="000000"/>
                  </a:solidFill>
                  <a:prstDash val="dot"/>
                  <a:round/>
                  <a:headEnd type="none" w="med" len="med"/>
                  <a:tailEnd type="oval" w="med" len="med"/>
                </a:ln>
              </p:spPr>
            </p:cxnSp>
            <p:cxnSp>
              <p:nvCxnSpPr>
                <p:cNvPr id="19" name="Google Shape;739;p30">
                  <a:extLst>
                    <a:ext uri="{FF2B5EF4-FFF2-40B4-BE49-F238E27FC236}">
                      <a16:creationId xmlns:a16="http://schemas.microsoft.com/office/drawing/2014/main" id="{899BF700-CA80-D337-52AB-7255EA9ACF14}"/>
                    </a:ext>
                  </a:extLst>
                </p:cNvPr>
                <p:cNvCxnSpPr>
                  <a:stCxn id="15" idx="4"/>
                  <a:endCxn id="16" idx="0"/>
                </p:cNvCxnSpPr>
                <p:nvPr/>
              </p:nvCxnSpPr>
              <p:spPr>
                <a:xfrm rot="-5400000" flipH="1">
                  <a:off x="4362700" y="2548742"/>
                  <a:ext cx="411600" cy="2837400"/>
                </a:xfrm>
                <a:prstGeom prst="bentConnector3">
                  <a:avLst>
                    <a:gd name="adj1" fmla="val 50012"/>
                  </a:avLst>
                </a:prstGeom>
                <a:noFill/>
                <a:ln w="9525" cap="flat" cmpd="sng">
                  <a:solidFill>
                    <a:srgbClr val="000000"/>
                  </a:solidFill>
                  <a:prstDash val="dot"/>
                  <a:round/>
                  <a:headEnd type="none" w="med" len="med"/>
                  <a:tailEnd type="oval" w="med" len="med"/>
                </a:ln>
              </p:spPr>
            </p:cxnSp>
            <p:sp>
              <p:nvSpPr>
                <p:cNvPr id="20" name="Google Shape;740;p30">
                  <a:extLst>
                    <a:ext uri="{FF2B5EF4-FFF2-40B4-BE49-F238E27FC236}">
                      <a16:creationId xmlns:a16="http://schemas.microsoft.com/office/drawing/2014/main" id="{7E4ACAF0-B75C-FDD3-2969-23EE66049010}"/>
                    </a:ext>
                  </a:extLst>
                </p:cNvPr>
                <p:cNvSpPr txBox="1"/>
                <p:nvPr/>
              </p:nvSpPr>
              <p:spPr>
                <a:xfrm>
                  <a:off x="571863" y="2098388"/>
                  <a:ext cx="2165100" cy="1134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Due to various unknowns, 4 scenarios were developed using varying assumptions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Google Shape;741;p30">
                  <a:extLst>
                    <a:ext uri="{FF2B5EF4-FFF2-40B4-BE49-F238E27FC236}">
                      <a16:creationId xmlns:a16="http://schemas.microsoft.com/office/drawing/2014/main" id="{5987E6B9-AAC2-9E45-EC27-0165427E467A}"/>
                    </a:ext>
                  </a:extLst>
                </p:cNvPr>
                <p:cNvSpPr/>
                <p:nvPr/>
              </p:nvSpPr>
              <p:spPr>
                <a:xfrm>
                  <a:off x="571863" y="1397888"/>
                  <a:ext cx="2165100" cy="700500"/>
                </a:xfrm>
                <a:prstGeom prst="roundRect">
                  <a:avLst>
                    <a:gd name="adj" fmla="val 50000"/>
                  </a:avLst>
                </a:prstGeom>
                <a:solidFill>
                  <a:srgbClr val="F5B96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600" b="0" i="0" u="none" strike="noStrike" kern="0" cap="none" spc="0" normalizeH="0" baseline="0" noProof="0" dirty="0">
                      <a:ln>
                        <a:noFill/>
                      </a:ln>
                      <a:solidFill>
                        <a:srgbClr val="000000"/>
                      </a:solidFill>
                      <a:effectLst/>
                      <a:uLnTx/>
                      <a:uFillTx/>
                      <a:latin typeface="Arial Black" panose="020B0A04020102020204" pitchFamily="34" charset="0"/>
                      <a:ea typeface="Montserrat SemiBold"/>
                      <a:cs typeface="Montserrat SemiBold"/>
                      <a:sym typeface="Montserrat SemiBold"/>
                    </a:rPr>
                    <a:t>4 Scenarios based on:</a:t>
                  </a:r>
                  <a:endParaRPr kumimoji="0" sz="1400" b="0" i="0" u="none" strike="noStrike" kern="0" cap="none" spc="0" normalizeH="0" baseline="0" noProof="0" dirty="0">
                    <a:ln>
                      <a:noFill/>
                    </a:ln>
                    <a:solidFill>
                      <a:srgbClr val="000000"/>
                    </a:solidFill>
                    <a:effectLst/>
                    <a:uLnTx/>
                    <a:uFillTx/>
                    <a:latin typeface="Arial Black" panose="020B0A04020102020204" pitchFamily="34" charset="0"/>
                    <a:ea typeface="Montserrat Medium"/>
                    <a:cs typeface="Montserrat Medium"/>
                    <a:sym typeface="Montserrat Medium"/>
                  </a:endParaRPr>
                </a:p>
              </p:txBody>
            </p:sp>
            <p:sp>
              <p:nvSpPr>
                <p:cNvPr id="22" name="Google Shape;742;p30">
                  <a:extLst>
                    <a:ext uri="{FF2B5EF4-FFF2-40B4-BE49-F238E27FC236}">
                      <a16:creationId xmlns:a16="http://schemas.microsoft.com/office/drawing/2014/main" id="{FD23554C-2158-8C55-B272-9EF689B8DCB0}"/>
                    </a:ext>
                  </a:extLst>
                </p:cNvPr>
                <p:cNvSpPr/>
                <p:nvPr/>
              </p:nvSpPr>
              <p:spPr>
                <a:xfrm>
                  <a:off x="-118796" y="2997146"/>
                  <a:ext cx="2094213" cy="2303008"/>
                </a:xfrm>
                <a:prstGeom prst="roundRect">
                  <a:avLst>
                    <a:gd name="adj" fmla="val 8316"/>
                  </a:avLst>
                </a:prstGeom>
                <a:solidFill>
                  <a:srgbClr val="92D050">
                    <a:alpha val="5000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cxnSp>
              <p:nvCxnSpPr>
                <p:cNvPr id="23" name="Google Shape;743;p30">
                  <a:extLst>
                    <a:ext uri="{FF2B5EF4-FFF2-40B4-BE49-F238E27FC236}">
                      <a16:creationId xmlns:a16="http://schemas.microsoft.com/office/drawing/2014/main" id="{02F20470-3E81-0E2E-905E-7D310AB27FB1}"/>
                    </a:ext>
                  </a:extLst>
                </p:cNvPr>
                <p:cNvCxnSpPr>
                  <a:stCxn id="21" idx="0"/>
                  <a:endCxn id="13" idx="0"/>
                </p:cNvCxnSpPr>
                <p:nvPr/>
              </p:nvCxnSpPr>
              <p:spPr>
                <a:xfrm rot="-5400000">
                  <a:off x="2334513" y="582488"/>
                  <a:ext cx="135300" cy="1495500"/>
                </a:xfrm>
                <a:prstGeom prst="bentConnector3">
                  <a:avLst>
                    <a:gd name="adj1" fmla="val 276099"/>
                  </a:avLst>
                </a:prstGeom>
                <a:noFill/>
                <a:ln w="9525" cap="flat" cmpd="sng">
                  <a:solidFill>
                    <a:srgbClr val="000000"/>
                  </a:solidFill>
                  <a:prstDash val="dot"/>
                  <a:round/>
                  <a:headEnd type="none" w="med" len="med"/>
                  <a:tailEnd type="oval" w="med" len="med"/>
                </a:ln>
              </p:spPr>
            </p:cxnSp>
            <p:sp>
              <p:nvSpPr>
                <p:cNvPr id="26" name="Google Shape;746;p30">
                  <a:extLst>
                    <a:ext uri="{FF2B5EF4-FFF2-40B4-BE49-F238E27FC236}">
                      <a16:creationId xmlns:a16="http://schemas.microsoft.com/office/drawing/2014/main" id="{9A7EF527-F982-DE8B-D403-A1EEA306608A}"/>
                    </a:ext>
                  </a:extLst>
                </p:cNvPr>
                <p:cNvSpPr txBox="1"/>
                <p:nvPr/>
              </p:nvSpPr>
              <p:spPr>
                <a:xfrm flipH="1">
                  <a:off x="-23183" y="3097591"/>
                  <a:ext cx="1891913" cy="1013623"/>
                </a:xfrm>
                <a:prstGeom prst="rect">
                  <a:avLst/>
                </a:prstGeom>
                <a:solidFill>
                  <a:srgbClr val="92D050"/>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Scenario 3 was closest to replicating the current procurement costs of bypassing agents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scenario was used to develop the initial willingness to pay cost neutral price</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Google Shape;785;p30">
                  <a:extLst>
                    <a:ext uri="{FF2B5EF4-FFF2-40B4-BE49-F238E27FC236}">
                      <a16:creationId xmlns:a16="http://schemas.microsoft.com/office/drawing/2014/main" id="{824EC612-3680-E24B-00A0-985D5E8C6779}"/>
                    </a:ext>
                  </a:extLst>
                </p:cNvPr>
                <p:cNvSpPr/>
                <p:nvPr/>
              </p:nvSpPr>
              <p:spPr>
                <a:xfrm>
                  <a:off x="3167799" y="3559448"/>
                  <a:ext cx="35111" cy="35111"/>
                </a:xfrm>
                <a:custGeom>
                  <a:avLst/>
                  <a:gdLst/>
                  <a:ahLst/>
                  <a:cxnLst/>
                  <a:rect l="l" t="t" r="r" b="b"/>
                  <a:pathLst>
                    <a:path w="54843" h="54844" extrusionOk="0">
                      <a:moveTo>
                        <a:pt x="27422" y="0"/>
                      </a:moveTo>
                      <a:cubicBezTo>
                        <a:pt x="12303" y="0"/>
                        <a:pt x="0" y="12302"/>
                        <a:pt x="0" y="27422"/>
                      </a:cubicBezTo>
                      <a:cubicBezTo>
                        <a:pt x="0" y="42543"/>
                        <a:pt x="12302" y="54845"/>
                        <a:pt x="27422" y="54845"/>
                      </a:cubicBezTo>
                      <a:cubicBezTo>
                        <a:pt x="42542" y="54845"/>
                        <a:pt x="54844" y="42543"/>
                        <a:pt x="54844" y="27422"/>
                      </a:cubicBezTo>
                      <a:cubicBezTo>
                        <a:pt x="54844" y="12302"/>
                        <a:pt x="42542" y="0"/>
                        <a:pt x="27422" y="0"/>
                      </a:cubicBezTo>
                      <a:close/>
                      <a:moveTo>
                        <a:pt x="27422" y="36986"/>
                      </a:moveTo>
                      <a:cubicBezTo>
                        <a:pt x="22149" y="36986"/>
                        <a:pt x="17861" y="32696"/>
                        <a:pt x="17861" y="27424"/>
                      </a:cubicBezTo>
                      <a:cubicBezTo>
                        <a:pt x="17861" y="22152"/>
                        <a:pt x="22150" y="17862"/>
                        <a:pt x="27422" y="17862"/>
                      </a:cubicBezTo>
                      <a:cubicBezTo>
                        <a:pt x="32695" y="17862"/>
                        <a:pt x="36983" y="22152"/>
                        <a:pt x="36983" y="27424"/>
                      </a:cubicBezTo>
                      <a:cubicBezTo>
                        <a:pt x="36983" y="32696"/>
                        <a:pt x="32695" y="36986"/>
                        <a:pt x="27422" y="36986"/>
                      </a:cubicBezTo>
                      <a:close/>
                    </a:path>
                  </a:pathLst>
                </a:custGeom>
                <a:solidFill>
                  <a:srgbClr val="48666E"/>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71" name="Google Shape;738;p30">
                <a:extLst>
                  <a:ext uri="{FF2B5EF4-FFF2-40B4-BE49-F238E27FC236}">
                    <a16:creationId xmlns:a16="http://schemas.microsoft.com/office/drawing/2014/main" id="{8E6E6169-A821-35AC-2598-5EFD48574426}"/>
                  </a:ext>
                </a:extLst>
              </p:cNvPr>
              <p:cNvCxnSpPr/>
              <p:nvPr/>
            </p:nvCxnSpPr>
            <p:spPr>
              <a:xfrm rot="5400000">
                <a:off x="4301074" y="3681734"/>
                <a:ext cx="411600" cy="2837400"/>
              </a:xfrm>
              <a:prstGeom prst="bentConnector3">
                <a:avLst>
                  <a:gd name="adj1" fmla="val 50012"/>
                </a:avLst>
              </a:prstGeom>
              <a:noFill/>
              <a:ln w="9525" cap="flat" cmpd="sng">
                <a:solidFill>
                  <a:srgbClr val="000000"/>
                </a:solidFill>
                <a:prstDash val="dot"/>
                <a:round/>
                <a:headEnd type="none" w="med" len="med"/>
                <a:tailEnd type="oval" w="med" len="med"/>
              </a:ln>
            </p:spPr>
          </p:cxnSp>
          <p:sp>
            <p:nvSpPr>
              <p:cNvPr id="72" name="Google Shape;734;p30">
                <a:extLst>
                  <a:ext uri="{FF2B5EF4-FFF2-40B4-BE49-F238E27FC236}">
                    <a16:creationId xmlns:a16="http://schemas.microsoft.com/office/drawing/2014/main" id="{8871AAFC-530B-724F-8190-0C82F4ECC80A}"/>
                  </a:ext>
                </a:extLst>
              </p:cNvPr>
              <p:cNvSpPr/>
              <p:nvPr/>
            </p:nvSpPr>
            <p:spPr>
              <a:xfrm>
                <a:off x="2797623" y="5319426"/>
                <a:ext cx="558600" cy="558600"/>
              </a:xfrm>
              <a:prstGeom prst="ellipse">
                <a:avLst/>
              </a:prstGeom>
              <a:solidFill>
                <a:srgbClr val="88B29A">
                  <a:alpha val="2250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Montserrat SemiBold"/>
                  <a:ea typeface="Montserrat SemiBold"/>
                  <a:cs typeface="Montserrat SemiBold"/>
                  <a:sym typeface="Montserrat SemiBold"/>
                </a:endParaRPr>
              </a:p>
            </p:txBody>
          </p:sp>
        </p:grpSp>
        <p:sp>
          <p:nvSpPr>
            <p:cNvPr id="74" name="Google Shape;731;p30">
              <a:extLst>
                <a:ext uri="{FF2B5EF4-FFF2-40B4-BE49-F238E27FC236}">
                  <a16:creationId xmlns:a16="http://schemas.microsoft.com/office/drawing/2014/main" id="{D9580B8F-B077-18D0-C312-189A39E43084}"/>
                </a:ext>
              </a:extLst>
            </p:cNvPr>
            <p:cNvSpPr txBox="1"/>
            <p:nvPr/>
          </p:nvSpPr>
          <p:spPr>
            <a:xfrm flipH="1">
              <a:off x="3088174" y="5319989"/>
              <a:ext cx="2278800" cy="3903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Dosing </a:t>
              </a:r>
            </a:p>
          </p:txBody>
        </p:sp>
        <p:pic>
          <p:nvPicPr>
            <p:cNvPr id="76" name="Picture 75" descr="A black grid with white squares&#10;&#10;Description automatically generated">
              <a:extLst>
                <a:ext uri="{FF2B5EF4-FFF2-40B4-BE49-F238E27FC236}">
                  <a16:creationId xmlns:a16="http://schemas.microsoft.com/office/drawing/2014/main" id="{393C31E7-0A88-AE41-0E1D-943CA6805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5750" y="1445446"/>
              <a:ext cx="582319" cy="582319"/>
            </a:xfrm>
            <a:prstGeom prst="rect">
              <a:avLst/>
            </a:prstGeom>
          </p:spPr>
        </p:pic>
        <p:pic>
          <p:nvPicPr>
            <p:cNvPr id="78" name="Picture 77" descr="A red drop of blood&#10;&#10;Description automatically generated">
              <a:extLst>
                <a:ext uri="{FF2B5EF4-FFF2-40B4-BE49-F238E27FC236}">
                  <a16:creationId xmlns:a16="http://schemas.microsoft.com/office/drawing/2014/main" id="{505CBED1-21CD-02E4-0903-14C5F9641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854" y="2216063"/>
              <a:ext cx="825439" cy="825439"/>
            </a:xfrm>
            <a:prstGeom prst="rect">
              <a:avLst/>
            </a:prstGeom>
          </p:spPr>
        </p:pic>
        <p:pic>
          <p:nvPicPr>
            <p:cNvPr id="80" name="Picture 79" descr="A black rectangle with white dots&#10;&#10;Description automatically generated">
              <a:extLst>
                <a:ext uri="{FF2B5EF4-FFF2-40B4-BE49-F238E27FC236}">
                  <a16:creationId xmlns:a16="http://schemas.microsoft.com/office/drawing/2014/main" id="{A2C27198-8EF5-5441-CD45-5D2EEADD65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4496" y="4257458"/>
              <a:ext cx="569648" cy="569648"/>
            </a:xfrm>
            <a:prstGeom prst="rect">
              <a:avLst/>
            </a:prstGeom>
          </p:spPr>
        </p:pic>
        <p:pic>
          <p:nvPicPr>
            <p:cNvPr id="82" name="Picture 81" descr="A black and white image of a clock and pills&#10;&#10;Description automatically generated">
              <a:extLst>
                <a:ext uri="{FF2B5EF4-FFF2-40B4-BE49-F238E27FC236}">
                  <a16:creationId xmlns:a16="http://schemas.microsoft.com/office/drawing/2014/main" id="{0DD304CD-AD00-653C-25C4-626EBB619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488" y="5251970"/>
              <a:ext cx="613581" cy="613581"/>
            </a:xfrm>
            <a:prstGeom prst="rect">
              <a:avLst/>
            </a:prstGeom>
          </p:spPr>
        </p:pic>
        <p:pic>
          <p:nvPicPr>
            <p:cNvPr id="84" name="Picture 83" descr="A red and purple medical icon&#10;&#10;Description automatically generated">
              <a:extLst>
                <a:ext uri="{FF2B5EF4-FFF2-40B4-BE49-F238E27FC236}">
                  <a16:creationId xmlns:a16="http://schemas.microsoft.com/office/drawing/2014/main" id="{EBD293A5-71B1-9999-BAC4-8B221A8DA4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632" y="3437350"/>
              <a:ext cx="475437" cy="470536"/>
            </a:xfrm>
            <a:prstGeom prst="rect">
              <a:avLst/>
            </a:prstGeom>
          </p:spPr>
        </p:pic>
      </p:grpSp>
      <p:sp>
        <p:nvSpPr>
          <p:cNvPr id="4" name="TextBox 3">
            <a:extLst>
              <a:ext uri="{FF2B5EF4-FFF2-40B4-BE49-F238E27FC236}">
                <a16:creationId xmlns:a16="http://schemas.microsoft.com/office/drawing/2014/main" id="{5EE3DBB8-97DC-BF62-D3EE-C586A61E576C}"/>
              </a:ext>
            </a:extLst>
          </p:cNvPr>
          <p:cNvSpPr txBox="1"/>
          <p:nvPr/>
        </p:nvSpPr>
        <p:spPr>
          <a:xfrm>
            <a:off x="6660232" y="1188757"/>
            <a:ext cx="2368106" cy="83099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i="1" dirty="0"/>
              <a:t>Challenges around patient level data (patient demographics.</a:t>
            </a:r>
            <a:endParaRPr lang="en-GB" sz="1600" i="1" dirty="0"/>
          </a:p>
        </p:txBody>
      </p:sp>
      <p:sp>
        <p:nvSpPr>
          <p:cNvPr id="8" name="TextBox 7">
            <a:extLst>
              <a:ext uri="{FF2B5EF4-FFF2-40B4-BE49-F238E27FC236}">
                <a16:creationId xmlns:a16="http://schemas.microsoft.com/office/drawing/2014/main" id="{55BFEF92-535A-9147-C388-483930FBFD50}"/>
              </a:ext>
            </a:extLst>
          </p:cNvPr>
          <p:cNvSpPr txBox="1"/>
          <p:nvPr/>
        </p:nvSpPr>
        <p:spPr>
          <a:xfrm>
            <a:off x="6660232" y="2200607"/>
            <a:ext cx="2368106" cy="83099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i="1" dirty="0"/>
              <a:t>Uncertainty around patients presenting for bleeds.</a:t>
            </a:r>
            <a:endParaRPr lang="en-GB" sz="1600" i="1" dirty="0"/>
          </a:p>
        </p:txBody>
      </p:sp>
      <p:sp>
        <p:nvSpPr>
          <p:cNvPr id="10" name="TextBox 9">
            <a:extLst>
              <a:ext uri="{FF2B5EF4-FFF2-40B4-BE49-F238E27FC236}">
                <a16:creationId xmlns:a16="http://schemas.microsoft.com/office/drawing/2014/main" id="{B0583962-CF72-F938-64E4-0E6972AEF631}"/>
              </a:ext>
            </a:extLst>
          </p:cNvPr>
          <p:cNvSpPr txBox="1"/>
          <p:nvPr/>
        </p:nvSpPr>
        <p:spPr>
          <a:xfrm>
            <a:off x="6674744" y="3192187"/>
            <a:ext cx="2368106" cy="83099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i="1" dirty="0"/>
              <a:t>Uncertainty around bleed frequency and bleed severity.</a:t>
            </a:r>
            <a:endParaRPr lang="en-GB" sz="1600" i="1" dirty="0"/>
          </a:p>
        </p:txBody>
      </p:sp>
      <p:sp>
        <p:nvSpPr>
          <p:cNvPr id="12" name="TextBox 11">
            <a:extLst>
              <a:ext uri="{FF2B5EF4-FFF2-40B4-BE49-F238E27FC236}">
                <a16:creationId xmlns:a16="http://schemas.microsoft.com/office/drawing/2014/main" id="{52908301-898B-399F-7A4C-8E01ED25C239}"/>
              </a:ext>
            </a:extLst>
          </p:cNvPr>
          <p:cNvSpPr txBox="1"/>
          <p:nvPr/>
        </p:nvSpPr>
        <p:spPr>
          <a:xfrm>
            <a:off x="6697355" y="4155026"/>
            <a:ext cx="2368106" cy="83099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i="1" dirty="0"/>
              <a:t>No data on number of </a:t>
            </a:r>
            <a:r>
              <a:rPr lang="en-US" sz="1600" i="1" dirty="0" err="1"/>
              <a:t>hospitalisations</a:t>
            </a:r>
            <a:r>
              <a:rPr lang="en-US" sz="1600" i="1" dirty="0"/>
              <a:t> and durations of stay</a:t>
            </a:r>
            <a:endParaRPr lang="en-GB" sz="1600" i="1" dirty="0"/>
          </a:p>
        </p:txBody>
      </p:sp>
      <p:sp>
        <p:nvSpPr>
          <p:cNvPr id="24" name="TextBox 23">
            <a:extLst>
              <a:ext uri="{FF2B5EF4-FFF2-40B4-BE49-F238E27FC236}">
                <a16:creationId xmlns:a16="http://schemas.microsoft.com/office/drawing/2014/main" id="{7AE99E32-AFEF-396E-ABC6-AEC3D22F4CCB}"/>
              </a:ext>
            </a:extLst>
          </p:cNvPr>
          <p:cNvSpPr txBox="1"/>
          <p:nvPr/>
        </p:nvSpPr>
        <p:spPr>
          <a:xfrm>
            <a:off x="6697991" y="5145664"/>
            <a:ext cx="2368106" cy="58477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i="1" dirty="0"/>
              <a:t>Variations in dosing practices</a:t>
            </a:r>
            <a:endParaRPr lang="en-GB" sz="1600" i="1" dirty="0"/>
          </a:p>
        </p:txBody>
      </p:sp>
    </p:spTree>
    <p:extLst>
      <p:ext uri="{BB962C8B-B14F-4D97-AF65-F5344CB8AC3E}">
        <p14:creationId xmlns:p14="http://schemas.microsoft.com/office/powerpoint/2010/main" val="39806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58F3F417-15CF-53D6-8634-65EFF96F34D2}"/>
              </a:ext>
            </a:extLst>
          </p:cNvPr>
          <p:cNvGraphicFramePr>
            <a:graphicFrameLocks/>
          </p:cNvGraphicFramePr>
          <p:nvPr>
            <p:extLst>
              <p:ext uri="{D42A27DB-BD31-4B8C-83A1-F6EECF244321}">
                <p14:modId xmlns:p14="http://schemas.microsoft.com/office/powerpoint/2010/main" val="608660138"/>
              </p:ext>
            </p:extLst>
          </p:nvPr>
        </p:nvGraphicFramePr>
        <p:xfrm>
          <a:off x="25176" y="1596731"/>
          <a:ext cx="9144000" cy="5254437"/>
        </p:xfrm>
        <a:graphic>
          <a:graphicData uri="http://schemas.openxmlformats.org/drawingml/2006/table">
            <a:tbl>
              <a:tblPr firstRow="1" firstCol="1" bandRow="1">
                <a:tableStyleId>{5C22544A-7EE6-4342-B048-85BDC9FD1C3A}</a:tableStyleId>
              </a:tblPr>
              <a:tblGrid>
                <a:gridCol w="1828597">
                  <a:extLst>
                    <a:ext uri="{9D8B030D-6E8A-4147-A177-3AD203B41FA5}">
                      <a16:colId xmlns:a16="http://schemas.microsoft.com/office/drawing/2014/main" val="1640159215"/>
                    </a:ext>
                  </a:extLst>
                </a:gridCol>
                <a:gridCol w="1828597">
                  <a:extLst>
                    <a:ext uri="{9D8B030D-6E8A-4147-A177-3AD203B41FA5}">
                      <a16:colId xmlns:a16="http://schemas.microsoft.com/office/drawing/2014/main" val="4233658776"/>
                    </a:ext>
                  </a:extLst>
                </a:gridCol>
                <a:gridCol w="1828597">
                  <a:extLst>
                    <a:ext uri="{9D8B030D-6E8A-4147-A177-3AD203B41FA5}">
                      <a16:colId xmlns:a16="http://schemas.microsoft.com/office/drawing/2014/main" val="1009421786"/>
                    </a:ext>
                  </a:extLst>
                </a:gridCol>
                <a:gridCol w="1828597">
                  <a:extLst>
                    <a:ext uri="{9D8B030D-6E8A-4147-A177-3AD203B41FA5}">
                      <a16:colId xmlns:a16="http://schemas.microsoft.com/office/drawing/2014/main" val="3470338792"/>
                    </a:ext>
                  </a:extLst>
                </a:gridCol>
                <a:gridCol w="1829612">
                  <a:extLst>
                    <a:ext uri="{9D8B030D-6E8A-4147-A177-3AD203B41FA5}">
                      <a16:colId xmlns:a16="http://schemas.microsoft.com/office/drawing/2014/main" val="1135014591"/>
                    </a:ext>
                  </a:extLst>
                </a:gridCol>
              </a:tblGrid>
              <a:tr h="306843">
                <a:tc>
                  <a:txBody>
                    <a:bodyPr/>
                    <a:lstStyle/>
                    <a:p>
                      <a:pPr>
                        <a:lnSpc>
                          <a:spcPct val="107000"/>
                        </a:lnSpc>
                        <a:spcAft>
                          <a:spcPts val="0"/>
                        </a:spcAft>
                      </a:pPr>
                      <a:r>
                        <a:rPr lang="en-GB" sz="12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2000" dirty="0">
                          <a:effectLst/>
                        </a:rPr>
                        <a:t>Scenario 1</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en-GB" sz="2000" dirty="0">
                          <a:effectLst/>
                        </a:rPr>
                        <a:t>Scenario 2</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en-GB" sz="2000" dirty="0">
                          <a:effectLst/>
                        </a:rPr>
                        <a:t>Scenario 3</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gn="ctr">
                        <a:lnSpc>
                          <a:spcPct val="107000"/>
                        </a:lnSpc>
                        <a:spcAft>
                          <a:spcPts val="0"/>
                        </a:spcAft>
                      </a:pPr>
                      <a:r>
                        <a:rPr lang="en-GB" sz="2000" dirty="0">
                          <a:effectLst/>
                        </a:rPr>
                        <a:t>Scenario 4</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940278110"/>
                  </a:ext>
                </a:extLst>
              </a:tr>
              <a:tr h="368236">
                <a:tc>
                  <a:txBody>
                    <a:bodyPr/>
                    <a:lstStyle/>
                    <a:p>
                      <a:pPr>
                        <a:lnSpc>
                          <a:spcPct val="107000"/>
                        </a:lnSpc>
                        <a:spcAft>
                          <a:spcPts val="0"/>
                        </a:spcAft>
                      </a:pPr>
                      <a:endParaRPr lang="en-ZA" sz="2400" dirty="0">
                        <a:effectLst/>
                      </a:endParaRPr>
                    </a:p>
                  </a:txBody>
                  <a:tcPr marL="68580" marR="68580" marT="0" marB="0">
                    <a:noFill/>
                  </a:tcPr>
                </a:tc>
                <a:tc>
                  <a:txBody>
                    <a:bodyPr/>
                    <a:lstStyle/>
                    <a:p>
                      <a:pPr algn="ctr">
                        <a:lnSpc>
                          <a:spcPct val="107000"/>
                        </a:lnSpc>
                        <a:spcAft>
                          <a:spcPts val="0"/>
                        </a:spcAft>
                      </a:pPr>
                      <a:r>
                        <a:rPr lang="en-GB" sz="1600" dirty="0">
                          <a:effectLst/>
                        </a:rPr>
                        <a:t>N=35</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n-GB" sz="1600" dirty="0">
                          <a:effectLst/>
                        </a:rPr>
                        <a:t>N=35</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n-GB" sz="1600" dirty="0">
                          <a:effectLst/>
                        </a:rPr>
                        <a:t>N=55</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en-GB" sz="1600" dirty="0">
                          <a:effectLst/>
                        </a:rPr>
                        <a:t>N=160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509485340"/>
                  </a:ext>
                </a:extLst>
              </a:tr>
              <a:tr h="245449">
                <a:tc>
                  <a:txBody>
                    <a:bodyPr/>
                    <a:lstStyle/>
                    <a:p>
                      <a:pPr>
                        <a:lnSpc>
                          <a:spcPct val="107000"/>
                        </a:lnSpc>
                        <a:spcAft>
                          <a:spcPts val="0"/>
                        </a:spcAft>
                      </a:pPr>
                      <a:r>
                        <a:rPr lang="en-GB" sz="1600" b="0" dirty="0">
                          <a:effectLst/>
                        </a:rPr>
                        <a:t>Costs (ZAR)</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en-GB" sz="1600" dirty="0">
                          <a:effectLst/>
                        </a:rPr>
                        <a:t>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en-GB" sz="1600" dirty="0">
                          <a:effectLst/>
                        </a:rPr>
                        <a:t>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en-GB" sz="1600" dirty="0">
                          <a:effectLst/>
                        </a:rPr>
                        <a:t>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en-GB" sz="1600" dirty="0">
                          <a:effectLst/>
                        </a:rPr>
                        <a:t>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729701347"/>
                  </a:ext>
                </a:extLst>
              </a:tr>
              <a:tr h="502340">
                <a:tc>
                  <a:txBody>
                    <a:bodyPr/>
                    <a:lstStyle/>
                    <a:p>
                      <a:pPr>
                        <a:lnSpc>
                          <a:spcPct val="107000"/>
                        </a:lnSpc>
                        <a:spcAft>
                          <a:spcPts val="0"/>
                        </a:spcAft>
                      </a:pPr>
                      <a:r>
                        <a:rPr lang="en-GB" sz="1600" b="1" dirty="0" err="1">
                          <a:effectLst/>
                        </a:rPr>
                        <a:t>Emicizumab</a:t>
                      </a:r>
                      <a:r>
                        <a:rPr lang="en-GB" sz="1600" b="1" dirty="0">
                          <a:effectLst/>
                        </a:rPr>
                        <a:t> prophylaxis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R54,211,136</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R54,211,136</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R89,195,303</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600" dirty="0">
                          <a:effectLst/>
                        </a:rPr>
                        <a:t>R272,344,816</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673548320"/>
                  </a:ext>
                </a:extLst>
              </a:tr>
              <a:tr h="502340">
                <a:tc>
                  <a:txBody>
                    <a:bodyPr/>
                    <a:lstStyle/>
                    <a:p>
                      <a:pPr>
                        <a:lnSpc>
                          <a:spcPct val="107000"/>
                        </a:lnSpc>
                        <a:spcAft>
                          <a:spcPts val="0"/>
                        </a:spcAft>
                      </a:pPr>
                      <a:r>
                        <a:rPr lang="en-GB" sz="1600" b="0" dirty="0" err="1">
                          <a:effectLst/>
                        </a:rPr>
                        <a:t>Emicizumab</a:t>
                      </a:r>
                      <a:r>
                        <a:rPr lang="en-GB" sz="1600" b="0" dirty="0">
                          <a:effectLst/>
                        </a:rPr>
                        <a:t> treatment of bleeds</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R19,327,746</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R19,797,128</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R9,940,568</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600" dirty="0">
                          <a:effectLst/>
                        </a:rPr>
                        <a:t>R90,017,551</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146584661"/>
                  </a:ext>
                </a:extLst>
              </a:tr>
              <a:tr h="759230">
                <a:tc>
                  <a:txBody>
                    <a:bodyPr/>
                    <a:lstStyle/>
                    <a:p>
                      <a:pPr>
                        <a:lnSpc>
                          <a:spcPct val="107000"/>
                        </a:lnSpc>
                        <a:spcAft>
                          <a:spcPts val="0"/>
                        </a:spcAft>
                      </a:pPr>
                      <a:r>
                        <a:rPr lang="en-GB" sz="1600" b="0" dirty="0" err="1">
                          <a:effectLst/>
                        </a:rPr>
                        <a:t>Emicizumab</a:t>
                      </a:r>
                      <a:r>
                        <a:rPr lang="en-GB" sz="1600" b="0" dirty="0">
                          <a:effectLst/>
                        </a:rPr>
                        <a:t> prophylaxis + treatment of bleeds</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b="1" dirty="0">
                          <a:solidFill>
                            <a:srgbClr val="7030A0"/>
                          </a:solidFill>
                          <a:effectLst/>
                        </a:rPr>
                        <a:t>R73,538,882</a:t>
                      </a:r>
                      <a:endParaRPr lang="en-ZA" sz="3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800" b="1" dirty="0">
                          <a:solidFill>
                            <a:srgbClr val="7030A0"/>
                          </a:solidFill>
                          <a:effectLst/>
                        </a:rPr>
                        <a:t>R74,008,264</a:t>
                      </a:r>
                      <a:endParaRPr lang="en-ZA" sz="3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800" b="1" dirty="0">
                          <a:solidFill>
                            <a:srgbClr val="7030A0"/>
                          </a:solidFill>
                          <a:effectLst/>
                        </a:rPr>
                        <a:t>R99,135,871</a:t>
                      </a:r>
                      <a:endParaRPr lang="en-ZA" sz="3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800" b="1" dirty="0">
                          <a:solidFill>
                            <a:srgbClr val="7030A0"/>
                          </a:solidFill>
                          <a:effectLst/>
                        </a:rPr>
                        <a:t>R362,362,367</a:t>
                      </a:r>
                      <a:endParaRPr lang="en-ZA" sz="3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124240353"/>
                  </a:ext>
                </a:extLst>
              </a:tr>
              <a:tr h="502340">
                <a:tc>
                  <a:txBody>
                    <a:bodyPr/>
                    <a:lstStyle/>
                    <a:p>
                      <a:pPr>
                        <a:lnSpc>
                          <a:spcPct val="107000"/>
                        </a:lnSpc>
                        <a:spcAft>
                          <a:spcPts val="0"/>
                        </a:spcAft>
                      </a:pPr>
                      <a:r>
                        <a:rPr lang="en-GB" sz="1600" b="0" dirty="0">
                          <a:effectLst/>
                        </a:rPr>
                        <a:t>Comparator treatment of bleeds</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b="1" dirty="0">
                          <a:solidFill>
                            <a:srgbClr val="FF0000"/>
                          </a:solidFill>
                          <a:effectLst/>
                        </a:rPr>
                        <a:t>R246,886,169</a:t>
                      </a:r>
                      <a:endParaRPr lang="en-ZA"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800" b="1" dirty="0">
                          <a:solidFill>
                            <a:srgbClr val="FF0000"/>
                          </a:solidFill>
                          <a:effectLst/>
                        </a:rPr>
                        <a:t>R168,405,976</a:t>
                      </a:r>
                      <a:endParaRPr lang="en-ZA"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800" b="1" dirty="0">
                          <a:solidFill>
                            <a:srgbClr val="FF0000"/>
                          </a:solidFill>
                          <a:effectLst/>
                        </a:rPr>
                        <a:t>R84,179,262</a:t>
                      </a:r>
                      <a:endParaRPr lang="en-ZA"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800" b="1" dirty="0">
                          <a:solidFill>
                            <a:srgbClr val="FF0000"/>
                          </a:solidFill>
                          <a:effectLst/>
                        </a:rPr>
                        <a:t>R714,508,227</a:t>
                      </a:r>
                      <a:endParaRPr lang="en-ZA"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499719741"/>
                  </a:ext>
                </a:extLst>
              </a:tr>
              <a:tr h="427738">
                <a:tc>
                  <a:txBody>
                    <a:bodyPr/>
                    <a:lstStyle/>
                    <a:p>
                      <a:pPr>
                        <a:lnSpc>
                          <a:spcPct val="107000"/>
                        </a:lnSpc>
                        <a:spcAft>
                          <a:spcPts val="0"/>
                        </a:spcAft>
                      </a:pPr>
                      <a:r>
                        <a:rPr lang="en-GB" sz="1600" b="1" dirty="0">
                          <a:effectLst/>
                        </a:rPr>
                        <a:t>Incremental cost of </a:t>
                      </a:r>
                      <a:r>
                        <a:rPr lang="en-GB" sz="1600" b="1" dirty="0" err="1">
                          <a:effectLst/>
                        </a:rPr>
                        <a:t>emicizumab</a:t>
                      </a:r>
                      <a:r>
                        <a:rPr lang="en-GB" sz="1600" b="1" dirty="0">
                          <a:effectLst/>
                        </a:rPr>
                        <a:t> arm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-R173,347,287</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-R94,397,712</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R14,956,610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600" dirty="0">
                          <a:effectLst/>
                        </a:rPr>
                        <a:t>-R352,145,860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792632305"/>
                  </a:ext>
                </a:extLst>
              </a:tr>
              <a:tr h="245449">
                <a:tc gridSpan="2">
                  <a:txBody>
                    <a:bodyPr/>
                    <a:lstStyle/>
                    <a:p>
                      <a:pPr>
                        <a:lnSpc>
                          <a:spcPct val="107000"/>
                        </a:lnSpc>
                        <a:spcAft>
                          <a:spcPts val="0"/>
                        </a:spcAft>
                      </a:pPr>
                      <a:r>
                        <a:rPr lang="en-GB" sz="1600" b="1" dirty="0">
                          <a:effectLst/>
                        </a:rPr>
                        <a:t>Number of bleeds treated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hMerge="1">
                  <a:txBody>
                    <a:bodyPr/>
                    <a:lstStyle/>
                    <a:p>
                      <a:endParaRPr lang="en-ZA"/>
                    </a:p>
                  </a:txBody>
                  <a:tcPr/>
                </a:tc>
                <a:tc>
                  <a:txBody>
                    <a:bodyPr/>
                    <a:lstStyle/>
                    <a:p>
                      <a:pPr algn="ctr">
                        <a:lnSpc>
                          <a:spcPct val="107000"/>
                        </a:lnSpc>
                        <a:spcAft>
                          <a:spcPts val="0"/>
                        </a:spcAft>
                      </a:pPr>
                      <a:r>
                        <a:rPr lang="en-GB" sz="1600" dirty="0">
                          <a:effectLst/>
                        </a:rPr>
                        <a:t>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lnSpc>
                          <a:spcPct val="107000"/>
                        </a:lnSpc>
                        <a:spcAft>
                          <a:spcPts val="0"/>
                        </a:spcAft>
                      </a:pPr>
                      <a:r>
                        <a:rPr lang="en-GB" sz="1600" dirty="0">
                          <a:effectLst/>
                        </a:rPr>
                        <a:t>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lnSpc>
                          <a:spcPct val="107000"/>
                        </a:lnSpc>
                        <a:spcAft>
                          <a:spcPts val="0"/>
                        </a:spcAft>
                      </a:pPr>
                      <a:r>
                        <a:rPr lang="en-GB" sz="1600" dirty="0">
                          <a:effectLst/>
                        </a:rPr>
                        <a:t>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3202270994"/>
                  </a:ext>
                </a:extLst>
              </a:tr>
              <a:tr h="245449">
                <a:tc>
                  <a:txBody>
                    <a:bodyPr/>
                    <a:lstStyle/>
                    <a:p>
                      <a:pPr>
                        <a:lnSpc>
                          <a:spcPct val="107000"/>
                        </a:lnSpc>
                        <a:spcAft>
                          <a:spcPts val="0"/>
                        </a:spcAft>
                      </a:pPr>
                      <a:r>
                        <a:rPr lang="en-GB" sz="1600" b="0" dirty="0" err="1">
                          <a:effectLst/>
                        </a:rPr>
                        <a:t>Emicizumab</a:t>
                      </a:r>
                      <a:r>
                        <a:rPr lang="en-GB" sz="1600" b="0" dirty="0">
                          <a:effectLst/>
                        </a:rPr>
                        <a:t> arm</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60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60</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28</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600" dirty="0">
                          <a:effectLst/>
                        </a:rPr>
                        <a:t>138</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902131325"/>
                  </a:ext>
                </a:extLst>
              </a:tr>
              <a:tr h="245449">
                <a:tc>
                  <a:txBody>
                    <a:bodyPr/>
                    <a:lstStyle/>
                    <a:p>
                      <a:pPr>
                        <a:lnSpc>
                          <a:spcPct val="107000"/>
                        </a:lnSpc>
                        <a:spcAft>
                          <a:spcPts val="0"/>
                        </a:spcAft>
                      </a:pPr>
                      <a:r>
                        <a:rPr lang="en-GB" sz="1600" b="0" dirty="0">
                          <a:effectLst/>
                        </a:rPr>
                        <a:t>Comparator arm</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437</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437</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205</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600" dirty="0">
                          <a:effectLst/>
                        </a:rPr>
                        <a:t>1,111</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844885344"/>
                  </a:ext>
                </a:extLst>
              </a:tr>
              <a:tr h="245449">
                <a:tc>
                  <a:txBody>
                    <a:bodyPr/>
                    <a:lstStyle/>
                    <a:p>
                      <a:pPr>
                        <a:lnSpc>
                          <a:spcPct val="107000"/>
                        </a:lnSpc>
                        <a:spcAft>
                          <a:spcPts val="0"/>
                        </a:spcAft>
                      </a:pPr>
                      <a:r>
                        <a:rPr lang="en-GB" sz="1600" b="0" dirty="0">
                          <a:effectLst/>
                        </a:rPr>
                        <a:t>Bleeds averted</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dirty="0">
                          <a:effectLst/>
                        </a:rPr>
                        <a:t>377</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377</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dirty="0">
                          <a:effectLst/>
                        </a:rPr>
                        <a:t>177</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600" dirty="0">
                          <a:effectLst/>
                        </a:rPr>
                        <a:t>973</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008640775"/>
                  </a:ext>
                </a:extLst>
              </a:tr>
              <a:tr h="502340">
                <a:tc>
                  <a:txBody>
                    <a:bodyPr/>
                    <a:lstStyle/>
                    <a:p>
                      <a:pPr>
                        <a:lnSpc>
                          <a:spcPct val="107000"/>
                        </a:lnSpc>
                        <a:spcAft>
                          <a:spcPts val="0"/>
                        </a:spcAft>
                      </a:pPr>
                      <a:r>
                        <a:rPr lang="en-GB" sz="1600" b="1" dirty="0">
                          <a:effectLst/>
                        </a:rPr>
                        <a:t>Incremental cost per bleed averted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600" b="1" dirty="0">
                          <a:effectLst/>
                        </a:rPr>
                        <a:t>-R459,792</a:t>
                      </a:r>
                      <a:endParaRPr lang="en-ZA" sz="2800" b="1" dirty="0">
                        <a:effectLst/>
                      </a:endParaRPr>
                    </a:p>
                    <a:p>
                      <a:pPr algn="ctr">
                        <a:lnSpc>
                          <a:spcPct val="107000"/>
                        </a:lnSpc>
                        <a:spcAft>
                          <a:spcPts val="0"/>
                        </a:spcAft>
                      </a:pPr>
                      <a:r>
                        <a:rPr lang="en-GB" sz="1600" b="1" dirty="0">
                          <a:effectLst/>
                        </a:rPr>
                        <a:t>(cost-saving)</a:t>
                      </a:r>
                      <a:endParaRPr lang="en-Z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b="1" dirty="0">
                          <a:effectLst/>
                        </a:rPr>
                        <a:t>-R250,383</a:t>
                      </a:r>
                      <a:endParaRPr lang="en-ZA" sz="2800" b="1" dirty="0">
                        <a:effectLst/>
                      </a:endParaRPr>
                    </a:p>
                    <a:p>
                      <a:pPr algn="ctr">
                        <a:lnSpc>
                          <a:spcPct val="107000"/>
                        </a:lnSpc>
                        <a:spcAft>
                          <a:spcPts val="0"/>
                        </a:spcAft>
                      </a:pPr>
                      <a:r>
                        <a:rPr lang="en-GB" sz="1600" b="1" dirty="0">
                          <a:effectLst/>
                        </a:rPr>
                        <a:t>(cost-saving)</a:t>
                      </a:r>
                      <a:endParaRPr lang="en-Z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lnSpc>
                          <a:spcPct val="107000"/>
                        </a:lnSpc>
                        <a:spcAft>
                          <a:spcPts val="0"/>
                        </a:spcAft>
                      </a:pPr>
                      <a:r>
                        <a:rPr lang="en-GB" sz="1600" b="1" dirty="0">
                          <a:effectLst/>
                        </a:rPr>
                        <a:t>R84,594</a:t>
                      </a:r>
                      <a:endParaRPr lang="en-Z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7000"/>
                        </a:lnSpc>
                        <a:spcAft>
                          <a:spcPts val="0"/>
                        </a:spcAft>
                      </a:pPr>
                      <a:r>
                        <a:rPr lang="en-GB" sz="1600" b="1" dirty="0">
                          <a:effectLst/>
                        </a:rPr>
                        <a:t>-R361,981</a:t>
                      </a:r>
                      <a:endParaRPr lang="en-ZA" sz="2800" b="1" dirty="0">
                        <a:effectLst/>
                      </a:endParaRPr>
                    </a:p>
                    <a:p>
                      <a:pPr algn="ctr">
                        <a:lnSpc>
                          <a:spcPct val="107000"/>
                        </a:lnSpc>
                        <a:spcAft>
                          <a:spcPts val="0"/>
                        </a:spcAft>
                      </a:pPr>
                      <a:r>
                        <a:rPr lang="en-GB" sz="1600" b="1" dirty="0">
                          <a:effectLst/>
                        </a:rPr>
                        <a:t>(cost-saving)</a:t>
                      </a:r>
                      <a:endParaRPr lang="en-Z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120577035"/>
                  </a:ext>
                </a:extLst>
              </a:tr>
            </a:tbl>
          </a:graphicData>
        </a:graphic>
      </p:graphicFrame>
      <p:sp>
        <p:nvSpPr>
          <p:cNvPr id="3" name="Text Placeholder 1">
            <a:extLst>
              <a:ext uri="{FF2B5EF4-FFF2-40B4-BE49-F238E27FC236}">
                <a16:creationId xmlns:a16="http://schemas.microsoft.com/office/drawing/2014/main" id="{B64D68EE-4FAB-9147-9466-ED9CD1EBA357}"/>
              </a:ext>
            </a:extLst>
          </p:cNvPr>
          <p:cNvSpPr txBox="1">
            <a:spLocks/>
          </p:cNvSpPr>
          <p:nvPr/>
        </p:nvSpPr>
        <p:spPr>
          <a:xfrm>
            <a:off x="-143571" y="188640"/>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Cost-effectiveness Analysis </a:t>
            </a:r>
            <a:r>
              <a:rPr lang="en-ZA" sz="3200" kern="0" dirty="0">
                <a:solidFill>
                  <a:srgbClr val="FFFFFF"/>
                </a:solidFill>
              </a:rPr>
              <a:t>R</a:t>
            </a:r>
            <a:r>
              <a:rPr kumimoji="0" lang="en-ZA" sz="3200" b="1" i="0" u="none" strike="noStrike" kern="0" cap="none" spc="0" normalizeH="0" baseline="0" noProof="0" dirty="0" err="1">
                <a:ln>
                  <a:noFill/>
                </a:ln>
                <a:solidFill>
                  <a:srgbClr val="FFFFFF"/>
                </a:solidFill>
                <a:effectLst/>
                <a:uLnTx/>
                <a:uFillTx/>
                <a:latin typeface="Arial"/>
                <a:cs typeface="Arial"/>
                <a:sym typeface="Arial"/>
              </a:rPr>
              <a:t>esults</a:t>
            </a:r>
            <a:endParaRPr kumimoji="0" lang="en-ZA" sz="32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TextBox 3">
            <a:extLst>
              <a:ext uri="{FF2B5EF4-FFF2-40B4-BE49-F238E27FC236}">
                <a16:creationId xmlns:a16="http://schemas.microsoft.com/office/drawing/2014/main" id="{E70B1C5A-7455-1CAE-BD29-CD73217A7E99}"/>
              </a:ext>
            </a:extLst>
          </p:cNvPr>
          <p:cNvSpPr txBox="1"/>
          <p:nvPr/>
        </p:nvSpPr>
        <p:spPr>
          <a:xfrm>
            <a:off x="-32645" y="1268760"/>
            <a:ext cx="1648026" cy="369332"/>
          </a:xfrm>
          <a:prstGeom prst="rect">
            <a:avLst/>
          </a:prstGeom>
          <a:noFill/>
        </p:spPr>
        <p:txBody>
          <a:bodyPr wrap="square" rtlCol="0">
            <a:spAutoFit/>
          </a:bodyPr>
          <a:lstStyle/>
          <a:p>
            <a:pPr algn="r"/>
            <a:r>
              <a:rPr lang="en-US" dirty="0"/>
              <a:t>Credit:  HE</a:t>
            </a:r>
            <a:r>
              <a:rPr lang="en-US" baseline="30000" dirty="0"/>
              <a:t>2</a:t>
            </a:r>
            <a:r>
              <a:rPr lang="en-US" dirty="0"/>
              <a:t>RO</a:t>
            </a:r>
            <a:endParaRPr lang="en-GB" dirty="0"/>
          </a:p>
        </p:txBody>
      </p:sp>
      <p:sp>
        <p:nvSpPr>
          <p:cNvPr id="5" name="TextBox 4">
            <a:extLst>
              <a:ext uri="{FF2B5EF4-FFF2-40B4-BE49-F238E27FC236}">
                <a16:creationId xmlns:a16="http://schemas.microsoft.com/office/drawing/2014/main" id="{2C7D8BD4-4CF5-0767-4C75-619A987FDAE0}"/>
              </a:ext>
            </a:extLst>
          </p:cNvPr>
          <p:cNvSpPr txBox="1"/>
          <p:nvPr/>
        </p:nvSpPr>
        <p:spPr>
          <a:xfrm>
            <a:off x="2527422" y="1039111"/>
            <a:ext cx="6616578" cy="369332"/>
          </a:xfrm>
          <a:prstGeom prst="rect">
            <a:avLst/>
          </a:prstGeom>
          <a:solidFill>
            <a:schemeClr val="accent6"/>
          </a:solidFill>
        </p:spPr>
        <p:txBody>
          <a:bodyPr wrap="square" rtlCol="0">
            <a:spAutoFit/>
          </a:bodyPr>
          <a:lstStyle/>
          <a:p>
            <a:r>
              <a:rPr lang="en-US" b="1" dirty="0"/>
              <a:t>Cost Neutral Price (reference price) calculated based in scenario 3</a:t>
            </a:r>
            <a:endParaRPr lang="en-GB" b="1" dirty="0"/>
          </a:p>
        </p:txBody>
      </p:sp>
      <p:sp>
        <p:nvSpPr>
          <p:cNvPr id="6" name="Arrow: Down 5">
            <a:extLst>
              <a:ext uri="{FF2B5EF4-FFF2-40B4-BE49-F238E27FC236}">
                <a16:creationId xmlns:a16="http://schemas.microsoft.com/office/drawing/2014/main" id="{231D23C5-6E21-8C1E-FDC3-96C5FC2BD6A2}"/>
              </a:ext>
            </a:extLst>
          </p:cNvPr>
          <p:cNvSpPr/>
          <p:nvPr/>
        </p:nvSpPr>
        <p:spPr>
          <a:xfrm>
            <a:off x="6876256" y="1410073"/>
            <a:ext cx="504056" cy="2160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287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EF42E-0FCF-A5A2-9E30-930FBADB3CC5}"/>
              </a:ext>
            </a:extLst>
          </p:cNvPr>
          <p:cNvSpPr txBox="1">
            <a:spLocks/>
          </p:cNvSpPr>
          <p:nvPr/>
        </p:nvSpPr>
        <p:spPr>
          <a:xfrm>
            <a:off x="-51167" y="116632"/>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Decision Making</a:t>
            </a:r>
          </a:p>
        </p:txBody>
      </p:sp>
      <p:sp>
        <p:nvSpPr>
          <p:cNvPr id="3" name="Callout: Down Arrow 2">
            <a:extLst>
              <a:ext uri="{FF2B5EF4-FFF2-40B4-BE49-F238E27FC236}">
                <a16:creationId xmlns:a16="http://schemas.microsoft.com/office/drawing/2014/main" id="{F9BE7173-FB83-351E-D347-E515173084F7}"/>
              </a:ext>
            </a:extLst>
          </p:cNvPr>
          <p:cNvSpPr/>
          <p:nvPr/>
        </p:nvSpPr>
        <p:spPr>
          <a:xfrm>
            <a:off x="96952" y="1340768"/>
            <a:ext cx="9013238" cy="1152128"/>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Initial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 March 2024</a:t>
            </a:r>
          </a:p>
        </p:txBody>
      </p:sp>
      <p:sp>
        <p:nvSpPr>
          <p:cNvPr id="4" name="Callout: Down Arrow 3">
            <a:extLst>
              <a:ext uri="{FF2B5EF4-FFF2-40B4-BE49-F238E27FC236}">
                <a16:creationId xmlns:a16="http://schemas.microsoft.com/office/drawing/2014/main" id="{A6095430-4CDD-CDF2-60EA-6BA46C665D7C}"/>
              </a:ext>
            </a:extLst>
          </p:cNvPr>
          <p:cNvSpPr/>
          <p:nvPr/>
        </p:nvSpPr>
        <p:spPr>
          <a:xfrm>
            <a:off x="107504" y="2636912"/>
            <a:ext cx="9013238" cy="1512168"/>
          </a:xfrm>
          <a:prstGeom prst="downArrowCallou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approve </a:t>
            </a:r>
            <a:r>
              <a:rPr kumimoji="0" lang="en-US" sz="1400" b="0" i="0" u="none" strike="sng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micizumab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prophylaxis of patients with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haemophilia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with Factor VIII inhibitors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Review indicators: Price, affordability, availability of higher quality evidence with larger effect sizes</a:t>
            </a:r>
          </a:p>
        </p:txBody>
      </p:sp>
      <p:sp>
        <p:nvSpPr>
          <p:cNvPr id="6" name="TextBox 5">
            <a:extLst>
              <a:ext uri="{FF2B5EF4-FFF2-40B4-BE49-F238E27FC236}">
                <a16:creationId xmlns:a16="http://schemas.microsoft.com/office/drawing/2014/main" id="{CB1BE7CC-6073-F9DD-6393-68FCDC0F9920}"/>
              </a:ext>
            </a:extLst>
          </p:cNvPr>
          <p:cNvSpPr txBox="1"/>
          <p:nvPr/>
        </p:nvSpPr>
        <p:spPr>
          <a:xfrm>
            <a:off x="107504" y="4293096"/>
            <a:ext cx="9002686" cy="523220"/>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Rationale</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Uncertainties around patient cohort, health seeking, ABR, treatment practices; and the initial cost-neutral price estimate being higher than the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emicuzumab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state offer price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DF27A90-78BC-27DB-8E9B-208309B01909}"/>
              </a:ext>
            </a:extLst>
          </p:cNvPr>
          <p:cNvSpPr txBox="1"/>
          <p:nvPr/>
        </p:nvSpPr>
        <p:spPr>
          <a:xfrm>
            <a:off x="1043608" y="5157192"/>
            <a:ext cx="7488831" cy="52322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Background:  Discussions with Pharmaceutical Company on pricing and communication of proposed reference pricing</a:t>
            </a:r>
          </a:p>
        </p:txBody>
      </p:sp>
      <p:pic>
        <p:nvPicPr>
          <p:cNvPr id="9" name="Picture 8" descr="A person with arms spread out and a red and green circle with check marks&#10;&#10;Description automatically generated">
            <a:extLst>
              <a:ext uri="{FF2B5EF4-FFF2-40B4-BE49-F238E27FC236}">
                <a16:creationId xmlns:a16="http://schemas.microsoft.com/office/drawing/2014/main" id="{2B5C339B-12F5-1B6E-CB8A-0F413E1F26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836712"/>
            <a:ext cx="1512168" cy="1512168"/>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C8ED3FD9-B703-3EF0-5533-2CCA9E9C2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97854"/>
            <a:ext cx="909801" cy="909801"/>
          </a:xfrm>
          <a:prstGeom prst="rect">
            <a:avLst/>
          </a:prstGeom>
        </p:spPr>
      </p:pic>
      <p:pic>
        <p:nvPicPr>
          <p:cNvPr id="15" name="Picture 14" descr="A blue and orange building with a black background&#10;&#10;Description automatically generated">
            <a:extLst>
              <a:ext uri="{FF2B5EF4-FFF2-40B4-BE49-F238E27FC236}">
                <a16:creationId xmlns:a16="http://schemas.microsoft.com/office/drawing/2014/main" id="{E48B59E3-747D-F400-7ED1-E0D65892E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52" y="4848180"/>
            <a:ext cx="910590" cy="910590"/>
          </a:xfrm>
          <a:prstGeom prst="rect">
            <a:avLst/>
          </a:prstGeom>
        </p:spPr>
      </p:pic>
    </p:spTree>
    <p:extLst>
      <p:ext uri="{BB962C8B-B14F-4D97-AF65-F5344CB8AC3E}">
        <p14:creationId xmlns:p14="http://schemas.microsoft.com/office/powerpoint/2010/main" val="238218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30DEC-5497-9A3D-B36D-CCD04BA010A5}"/>
              </a:ext>
            </a:extLst>
          </p:cNvPr>
          <p:cNvSpPr txBox="1">
            <a:spLocks/>
          </p:cNvSpPr>
          <p:nvPr/>
        </p:nvSpPr>
        <p:spPr>
          <a:xfrm>
            <a:off x="-13955" y="0"/>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Decision August 2024</a:t>
            </a:r>
            <a:r>
              <a:rPr kumimoji="0" lang="en-ZA" sz="2800" b="1" i="0" u="none" strike="noStrike" kern="0" cap="none" spc="0" normalizeH="0" baseline="0" noProof="0" dirty="0">
                <a:ln>
                  <a:noFill/>
                </a:ln>
                <a:solidFill>
                  <a:srgbClr val="FFFFFF"/>
                </a:solidFill>
                <a:effectLst/>
                <a:uLnTx/>
                <a:uFillTx/>
                <a:latin typeface="Arial"/>
                <a:cs typeface="Arial"/>
                <a:sym typeface="Arial"/>
              </a:rPr>
              <a:t> </a:t>
            </a:r>
          </a:p>
        </p:txBody>
      </p:sp>
      <p:pic>
        <p:nvPicPr>
          <p:cNvPr id="5" name="Picture 4">
            <a:extLst>
              <a:ext uri="{FF2B5EF4-FFF2-40B4-BE49-F238E27FC236}">
                <a16:creationId xmlns:a16="http://schemas.microsoft.com/office/drawing/2014/main" id="{5B3EE952-74E8-F668-1E66-82518E96707B}"/>
              </a:ext>
            </a:extLst>
          </p:cNvPr>
          <p:cNvPicPr>
            <a:picLocks noChangeAspect="1"/>
          </p:cNvPicPr>
          <p:nvPr/>
        </p:nvPicPr>
        <p:blipFill>
          <a:blip r:embed="rId2"/>
          <a:stretch>
            <a:fillRect/>
          </a:stretch>
        </p:blipFill>
        <p:spPr>
          <a:xfrm>
            <a:off x="91870" y="795936"/>
            <a:ext cx="5385267" cy="5946233"/>
          </a:xfrm>
          <a:prstGeom prst="rect">
            <a:avLst/>
          </a:prstGeom>
          <a:ln w="28575">
            <a:solidFill>
              <a:schemeClr val="tx1"/>
            </a:solidFill>
          </a:ln>
        </p:spPr>
      </p:pic>
      <p:sp>
        <p:nvSpPr>
          <p:cNvPr id="6" name="TextBox 5">
            <a:extLst>
              <a:ext uri="{FF2B5EF4-FFF2-40B4-BE49-F238E27FC236}">
                <a16:creationId xmlns:a16="http://schemas.microsoft.com/office/drawing/2014/main" id="{F1A42BC2-5398-1A19-325A-60EFC9D6072A}"/>
              </a:ext>
            </a:extLst>
          </p:cNvPr>
          <p:cNvSpPr txBox="1"/>
          <p:nvPr/>
        </p:nvSpPr>
        <p:spPr>
          <a:xfrm>
            <a:off x="5697365" y="3140968"/>
            <a:ext cx="3240360" cy="2123658"/>
          </a:xfrm>
          <a:prstGeom prst="rect">
            <a:avLst/>
          </a:prstGeom>
          <a:solidFill>
            <a:schemeClr val="accent2">
              <a:lumMod val="20000"/>
              <a:lumOff val="80000"/>
            </a:schemeClr>
          </a:solidFill>
          <a:ln w="28575">
            <a:solidFill>
              <a:schemeClr val="accent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Recommendation for inclusion on the Essential  Medicine List:</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August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solidFill>
                    <a:prstClr val="black"/>
                  </a:solidFill>
                </a:ln>
                <a:solidFill>
                  <a:srgbClr val="00B050"/>
                </a:solidFill>
                <a:effectLst>
                  <a:outerShdw blurRad="38100" dist="38100" dir="2700000" algn="tl">
                    <a:srgbClr val="000000">
                      <a:alpha val="43137"/>
                    </a:srgbClr>
                  </a:outerShdw>
                </a:effectLst>
                <a:uLnTx/>
                <a:uFillTx/>
                <a:latin typeface="Arial Nova" panose="020F0502020204030204" pitchFamily="34" charset="0"/>
                <a:ea typeface="+mn-ea"/>
                <a:cs typeface="+mn-cs"/>
              </a:rPr>
              <a:t>Special Access</a:t>
            </a:r>
            <a:endParaRPr kumimoji="0" lang="en-US" sz="3200" b="1" i="0" u="none" strike="noStrike" kern="1200" cap="none" spc="0" normalizeH="0" baseline="0" noProof="0" dirty="0">
              <a:ln>
                <a:solidFill>
                  <a:prstClr val="black"/>
                </a:solidFill>
              </a:ln>
              <a:solidFill>
                <a:srgbClr val="00B050"/>
              </a:solidFill>
              <a:effectLst>
                <a:outerShdw blurRad="38100" dist="38100" dir="2700000" algn="tl">
                  <a:srgbClr val="000000">
                    <a:alpha val="43137"/>
                  </a:srgbClr>
                </a:outerShdw>
              </a:effectLst>
              <a:uLnTx/>
              <a:uFillTx/>
              <a:latin typeface="Arial Nova" panose="020F0502020204030204" pitchFamily="34" charset="0"/>
              <a:ea typeface="+mn-ea"/>
              <a:cs typeface="+mn-cs"/>
            </a:endParaRPr>
          </a:p>
        </p:txBody>
      </p:sp>
      <p:sp>
        <p:nvSpPr>
          <p:cNvPr id="3" name="TextBox 2">
            <a:extLst>
              <a:ext uri="{FF2B5EF4-FFF2-40B4-BE49-F238E27FC236}">
                <a16:creationId xmlns:a16="http://schemas.microsoft.com/office/drawing/2014/main" id="{6982F9FE-55E6-06F0-7837-029AB8320D32}"/>
              </a:ext>
            </a:extLst>
          </p:cNvPr>
          <p:cNvSpPr txBox="1"/>
          <p:nvPr/>
        </p:nvSpPr>
        <p:spPr>
          <a:xfrm>
            <a:off x="4114800" y="3006436"/>
            <a:ext cx="914400" cy="914400"/>
          </a:xfrm>
          <a:prstGeom prst="rect">
            <a:avLst/>
          </a:prstGeom>
          <a:noFill/>
        </p:spPr>
        <p:txBody>
          <a:bodyPr wrap="square" rtlCol="0">
            <a:spAutoFit/>
          </a:bodyPr>
          <a:lstStyle/>
          <a:p>
            <a:endParaRPr lang="en-GB"/>
          </a:p>
        </p:txBody>
      </p:sp>
      <p:sp>
        <p:nvSpPr>
          <p:cNvPr id="4" name="TextBox 3">
            <a:extLst>
              <a:ext uri="{FF2B5EF4-FFF2-40B4-BE49-F238E27FC236}">
                <a16:creationId xmlns:a16="http://schemas.microsoft.com/office/drawing/2014/main" id="{E68A5D5E-2A30-501E-2513-D7960EA1C30E}"/>
              </a:ext>
            </a:extLst>
          </p:cNvPr>
          <p:cNvSpPr txBox="1"/>
          <p:nvPr/>
        </p:nvSpPr>
        <p:spPr>
          <a:xfrm>
            <a:off x="5940152" y="1635347"/>
            <a:ext cx="2160240" cy="830997"/>
          </a:xfrm>
          <a:prstGeom prst="rect">
            <a:avLst/>
          </a:prstGeom>
          <a:solidFill>
            <a:schemeClr val="accent6">
              <a:lumMod val="40000"/>
              <a:lumOff val="60000"/>
            </a:schemeClr>
          </a:solidFill>
          <a:effectLst>
            <a:glow rad="88900">
              <a:schemeClr val="accent1">
                <a:alpha val="40000"/>
              </a:schemeClr>
            </a:glow>
          </a:effectLst>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accent4"/>
                </a:solidFill>
                <a:latin typeface="Arial Black" panose="020B0A04020102020204" pitchFamily="34" charset="0"/>
              </a:rPr>
              <a:t>Reference price met</a:t>
            </a:r>
            <a:endParaRPr lang="en-GB" sz="2400" b="1" dirty="0">
              <a:ln/>
              <a:solidFill>
                <a:schemeClr val="accent4"/>
              </a:solidFill>
              <a:latin typeface="Arial Black" panose="020B0A04020102020204" pitchFamily="34" charset="0"/>
            </a:endParaRPr>
          </a:p>
        </p:txBody>
      </p:sp>
      <p:pic>
        <p:nvPicPr>
          <p:cNvPr id="10" name="Graphic 9" descr="Badge Tick with solid fill">
            <a:extLst>
              <a:ext uri="{FF2B5EF4-FFF2-40B4-BE49-F238E27FC236}">
                <a16:creationId xmlns:a16="http://schemas.microsoft.com/office/drawing/2014/main" id="{FE462CEE-54DD-100C-37A3-DBE857C09D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9963" y="1412776"/>
            <a:ext cx="1167762" cy="1167762"/>
          </a:xfrm>
          <a:prstGeom prst="rect">
            <a:avLst/>
          </a:prstGeom>
        </p:spPr>
      </p:pic>
    </p:spTree>
    <p:extLst>
      <p:ext uri="{BB962C8B-B14F-4D97-AF65-F5344CB8AC3E}">
        <p14:creationId xmlns:p14="http://schemas.microsoft.com/office/powerpoint/2010/main" val="146917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E4314-CDA5-AA4B-C644-C391ACCAEA09}"/>
              </a:ext>
            </a:extLst>
          </p:cNvPr>
          <p:cNvSpPr txBox="1">
            <a:spLocks/>
          </p:cNvSpPr>
          <p:nvPr/>
        </p:nvSpPr>
        <p:spPr>
          <a:xfrm>
            <a:off x="-108520" y="80706"/>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Criteria for Use</a:t>
            </a:r>
          </a:p>
        </p:txBody>
      </p:sp>
      <p:grpSp>
        <p:nvGrpSpPr>
          <p:cNvPr id="42" name="Group 41">
            <a:extLst>
              <a:ext uri="{FF2B5EF4-FFF2-40B4-BE49-F238E27FC236}">
                <a16:creationId xmlns:a16="http://schemas.microsoft.com/office/drawing/2014/main" id="{0C42EF07-38F8-66D1-7F77-74A4832A088E}"/>
              </a:ext>
            </a:extLst>
          </p:cNvPr>
          <p:cNvGrpSpPr/>
          <p:nvPr/>
        </p:nvGrpSpPr>
        <p:grpSpPr>
          <a:xfrm>
            <a:off x="610200" y="1484784"/>
            <a:ext cx="7923600" cy="4138118"/>
            <a:chOff x="610500" y="1015025"/>
            <a:chExt cx="7923600" cy="4138118"/>
          </a:xfrm>
        </p:grpSpPr>
        <p:sp>
          <p:nvSpPr>
            <p:cNvPr id="3" name="Google Shape;496;p24">
              <a:extLst>
                <a:ext uri="{FF2B5EF4-FFF2-40B4-BE49-F238E27FC236}">
                  <a16:creationId xmlns:a16="http://schemas.microsoft.com/office/drawing/2014/main" id="{02C591EE-152A-DE21-BBC2-2986190A564E}"/>
                </a:ext>
              </a:extLst>
            </p:cNvPr>
            <p:cNvSpPr/>
            <p:nvPr/>
          </p:nvSpPr>
          <p:spPr>
            <a:xfrm>
              <a:off x="1568700" y="1015025"/>
              <a:ext cx="6006600" cy="320100"/>
            </a:xfrm>
            <a:prstGeom prst="roundRect">
              <a:avLst>
                <a:gd name="adj" fmla="val 50000"/>
              </a:avLst>
            </a:prstGeom>
            <a:solidFill>
              <a:srgbClr val="92D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600" b="0" i="0" u="none" strike="noStrike" kern="0" cap="none" spc="0" normalizeH="0" baseline="0" noProof="0" dirty="0">
                  <a:ln>
                    <a:noFill/>
                  </a:ln>
                  <a:solidFill>
                    <a:srgbClr val="000000"/>
                  </a:solidFill>
                  <a:effectLst/>
                  <a:uLnTx/>
                  <a:uFillTx/>
                  <a:latin typeface="Arial Black" panose="020B0A04020102020204" pitchFamily="34" charset="0"/>
                  <a:ea typeface="Montserrat SemiBold"/>
                  <a:cs typeface="Montserrat SemiBold"/>
                  <a:sym typeface="Montserrat SemiBold"/>
                </a:rPr>
                <a:t>Essential Medicines List</a:t>
              </a:r>
              <a:endParaRPr kumimoji="0" sz="1400" b="0" i="0" u="none" strike="noStrike" kern="0" cap="none" spc="0" normalizeH="0" baseline="0" noProof="0" dirty="0">
                <a:ln>
                  <a:noFill/>
                </a:ln>
                <a:solidFill>
                  <a:srgbClr val="000000"/>
                </a:solidFill>
                <a:effectLst/>
                <a:uLnTx/>
                <a:uFillTx/>
                <a:latin typeface="Arial Black" panose="020B0A04020102020204" pitchFamily="34" charset="0"/>
                <a:ea typeface="Montserrat Medium"/>
                <a:cs typeface="Montserrat Medium"/>
                <a:sym typeface="Montserrat Medium"/>
              </a:endParaRPr>
            </a:p>
          </p:txBody>
        </p:sp>
        <p:sp>
          <p:nvSpPr>
            <p:cNvPr id="4" name="Google Shape;497;p24">
              <a:extLst>
                <a:ext uri="{FF2B5EF4-FFF2-40B4-BE49-F238E27FC236}">
                  <a16:creationId xmlns:a16="http://schemas.microsoft.com/office/drawing/2014/main" id="{725D1023-47C9-DD00-C25B-B7158BFE21D0}"/>
                </a:ext>
              </a:extLst>
            </p:cNvPr>
            <p:cNvSpPr txBox="1"/>
            <p:nvPr/>
          </p:nvSpPr>
          <p:spPr>
            <a:xfrm>
              <a:off x="1568700" y="1335125"/>
              <a:ext cx="6006600" cy="390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600" b="1" i="0" u="none" strike="noStrike" kern="0" cap="none" spc="0" normalizeH="0" baseline="0" noProof="0" dirty="0">
                  <a:ln>
                    <a:noFill/>
                  </a:ln>
                  <a:solidFill>
                    <a:srgbClr val="00B050"/>
                  </a:solidFill>
                  <a:effectLst/>
                  <a:uLnTx/>
                  <a:uFillTx/>
                  <a:latin typeface="Arial" panose="020B0604020202020204" pitchFamily="34" charset="0"/>
                  <a:ea typeface="Montserrat Medium"/>
                  <a:cs typeface="Arial" panose="020B0604020202020204" pitchFamily="34" charset="0"/>
                  <a:sym typeface="Montserrat Medium"/>
                </a:rPr>
                <a:t>Approved: Special Access (refer to Criteria for Use)</a:t>
              </a:r>
              <a:endParaRPr kumimoji="0" sz="1600" b="1" i="0" u="none" strike="noStrike" kern="0" cap="none" spc="0" normalizeH="0" baseline="0" noProof="0" dirty="0">
                <a:ln>
                  <a:noFill/>
                </a:ln>
                <a:solidFill>
                  <a:srgbClr val="00B050"/>
                </a:solidFill>
                <a:effectLst/>
                <a:uLnTx/>
                <a:uFillTx/>
                <a:latin typeface="Arial" panose="020B0604020202020204" pitchFamily="34" charset="0"/>
                <a:ea typeface="Montserrat Medium"/>
                <a:cs typeface="Arial" panose="020B0604020202020204" pitchFamily="34" charset="0"/>
                <a:sym typeface="Montserrat Medium"/>
              </a:endParaRPr>
            </a:p>
          </p:txBody>
        </p:sp>
        <p:cxnSp>
          <p:nvCxnSpPr>
            <p:cNvPr id="10" name="Google Shape;503;p24">
              <a:extLst>
                <a:ext uri="{FF2B5EF4-FFF2-40B4-BE49-F238E27FC236}">
                  <a16:creationId xmlns:a16="http://schemas.microsoft.com/office/drawing/2014/main" id="{82338FC7-728F-E002-E229-917AAA781546}"/>
                </a:ext>
              </a:extLst>
            </p:cNvPr>
            <p:cNvCxnSpPr>
              <a:cxnSpLocks/>
              <a:stCxn id="4" idx="2"/>
            </p:cNvCxnSpPr>
            <p:nvPr/>
          </p:nvCxnSpPr>
          <p:spPr>
            <a:xfrm rot="5400000">
              <a:off x="2848200" y="244925"/>
              <a:ext cx="242700" cy="3204900"/>
            </a:xfrm>
            <a:prstGeom prst="bentConnector3">
              <a:avLst>
                <a:gd name="adj1" fmla="val 50026"/>
              </a:avLst>
            </a:prstGeom>
            <a:noFill/>
            <a:ln w="9525" cap="flat" cmpd="sng">
              <a:solidFill>
                <a:srgbClr val="000000"/>
              </a:solidFill>
              <a:prstDash val="dot"/>
              <a:round/>
              <a:headEnd type="none" w="med" len="med"/>
              <a:tailEnd type="oval" w="med" len="med"/>
            </a:ln>
          </p:spPr>
        </p:cxnSp>
        <p:cxnSp>
          <p:nvCxnSpPr>
            <p:cNvPr id="11" name="Google Shape;504;p24">
              <a:extLst>
                <a:ext uri="{FF2B5EF4-FFF2-40B4-BE49-F238E27FC236}">
                  <a16:creationId xmlns:a16="http://schemas.microsoft.com/office/drawing/2014/main" id="{6B9C190E-FF9D-BBF5-B8DE-8F23A2B4CEF1}"/>
                </a:ext>
              </a:extLst>
            </p:cNvPr>
            <p:cNvCxnSpPr>
              <a:cxnSpLocks/>
              <a:stCxn id="4" idx="2"/>
            </p:cNvCxnSpPr>
            <p:nvPr/>
          </p:nvCxnSpPr>
          <p:spPr>
            <a:xfrm rot="-5400000" flipH="1">
              <a:off x="6053100" y="244925"/>
              <a:ext cx="242700" cy="3204900"/>
            </a:xfrm>
            <a:prstGeom prst="bentConnector3">
              <a:avLst>
                <a:gd name="adj1" fmla="val 50026"/>
              </a:avLst>
            </a:prstGeom>
            <a:noFill/>
            <a:ln w="9525" cap="flat" cmpd="sng">
              <a:solidFill>
                <a:srgbClr val="000000"/>
              </a:solidFill>
              <a:prstDash val="dot"/>
              <a:round/>
              <a:headEnd type="none" w="med" len="med"/>
              <a:tailEnd type="oval" w="med" len="med"/>
            </a:ln>
          </p:spPr>
        </p:cxnSp>
        <p:cxnSp>
          <p:nvCxnSpPr>
            <p:cNvPr id="12" name="Google Shape;505;p24">
              <a:extLst>
                <a:ext uri="{FF2B5EF4-FFF2-40B4-BE49-F238E27FC236}">
                  <a16:creationId xmlns:a16="http://schemas.microsoft.com/office/drawing/2014/main" id="{6EFB2555-ECD3-D8BC-5592-048906DE6E0B}"/>
                </a:ext>
              </a:extLst>
            </p:cNvPr>
            <p:cNvCxnSpPr>
              <a:cxnSpLocks/>
              <a:stCxn id="4" idx="2"/>
            </p:cNvCxnSpPr>
            <p:nvPr/>
          </p:nvCxnSpPr>
          <p:spPr>
            <a:xfrm rot="5400000">
              <a:off x="3649500" y="1046225"/>
              <a:ext cx="242700" cy="1602300"/>
            </a:xfrm>
            <a:prstGeom prst="bentConnector3">
              <a:avLst>
                <a:gd name="adj1" fmla="val 50026"/>
              </a:avLst>
            </a:prstGeom>
            <a:noFill/>
            <a:ln w="9525" cap="flat" cmpd="sng">
              <a:solidFill>
                <a:srgbClr val="000000"/>
              </a:solidFill>
              <a:prstDash val="dot"/>
              <a:round/>
              <a:headEnd type="none" w="med" len="med"/>
              <a:tailEnd type="oval" w="med" len="med"/>
            </a:ln>
          </p:spPr>
        </p:cxnSp>
        <p:cxnSp>
          <p:nvCxnSpPr>
            <p:cNvPr id="13" name="Google Shape;506;p24">
              <a:extLst>
                <a:ext uri="{FF2B5EF4-FFF2-40B4-BE49-F238E27FC236}">
                  <a16:creationId xmlns:a16="http://schemas.microsoft.com/office/drawing/2014/main" id="{D76E98E3-79EF-4BE6-A02A-BAF28BB26969}"/>
                </a:ext>
              </a:extLst>
            </p:cNvPr>
            <p:cNvCxnSpPr>
              <a:cxnSpLocks/>
              <a:stCxn id="4" idx="2"/>
            </p:cNvCxnSpPr>
            <p:nvPr/>
          </p:nvCxnSpPr>
          <p:spPr>
            <a:xfrm rot="-5400000" flipH="1">
              <a:off x="5251950" y="1046075"/>
              <a:ext cx="242700" cy="1602600"/>
            </a:xfrm>
            <a:prstGeom prst="bentConnector3">
              <a:avLst>
                <a:gd name="adj1" fmla="val 50026"/>
              </a:avLst>
            </a:prstGeom>
            <a:noFill/>
            <a:ln w="9525" cap="flat" cmpd="sng">
              <a:solidFill>
                <a:srgbClr val="000000"/>
              </a:solidFill>
              <a:prstDash val="dot"/>
              <a:round/>
              <a:headEnd type="none" w="med" len="med"/>
              <a:tailEnd type="oval" w="med" len="med"/>
            </a:ln>
          </p:spPr>
        </p:cxnSp>
        <p:cxnSp>
          <p:nvCxnSpPr>
            <p:cNvPr id="14" name="Google Shape;507;p24">
              <a:extLst>
                <a:ext uri="{FF2B5EF4-FFF2-40B4-BE49-F238E27FC236}">
                  <a16:creationId xmlns:a16="http://schemas.microsoft.com/office/drawing/2014/main" id="{69375C0F-A00D-93CA-EE16-ACE971703A69}"/>
                </a:ext>
              </a:extLst>
            </p:cNvPr>
            <p:cNvCxnSpPr>
              <a:cxnSpLocks/>
              <a:stCxn id="4" idx="2"/>
            </p:cNvCxnSpPr>
            <p:nvPr/>
          </p:nvCxnSpPr>
          <p:spPr>
            <a:xfrm rot="-5400000" flipH="1">
              <a:off x="4450950" y="1847075"/>
              <a:ext cx="242700" cy="600"/>
            </a:xfrm>
            <a:prstGeom prst="bentConnector3">
              <a:avLst>
                <a:gd name="adj1" fmla="val 50026"/>
              </a:avLst>
            </a:prstGeom>
            <a:noFill/>
            <a:ln w="9525" cap="flat" cmpd="sng">
              <a:solidFill>
                <a:srgbClr val="000000"/>
              </a:solidFill>
              <a:prstDash val="dot"/>
              <a:round/>
              <a:headEnd type="none" w="med" len="med"/>
              <a:tailEnd type="oval" w="med" len="med"/>
            </a:ln>
          </p:spPr>
        </p:cxnSp>
        <p:cxnSp>
          <p:nvCxnSpPr>
            <p:cNvPr id="15" name="Google Shape;508;p24">
              <a:extLst>
                <a:ext uri="{FF2B5EF4-FFF2-40B4-BE49-F238E27FC236}">
                  <a16:creationId xmlns:a16="http://schemas.microsoft.com/office/drawing/2014/main" id="{86AB9B97-8CE6-6CBA-CC57-ECB47190896C}"/>
                </a:ext>
              </a:extLst>
            </p:cNvPr>
            <p:cNvCxnSpPr>
              <a:cxnSpLocks/>
            </p:cNvCxnSpPr>
            <p:nvPr/>
          </p:nvCxnSpPr>
          <p:spPr>
            <a:xfrm>
              <a:off x="2123850" y="2249050"/>
              <a:ext cx="89100" cy="600"/>
            </a:xfrm>
            <a:prstGeom prst="bentConnector3">
              <a:avLst>
                <a:gd name="adj1" fmla="val 50000"/>
              </a:avLst>
            </a:prstGeom>
            <a:noFill/>
            <a:ln w="9525" cap="flat" cmpd="sng">
              <a:solidFill>
                <a:srgbClr val="000000"/>
              </a:solidFill>
              <a:prstDash val="dot"/>
              <a:round/>
              <a:headEnd type="none" w="med" len="med"/>
              <a:tailEnd type="none" w="med" len="med"/>
            </a:ln>
          </p:spPr>
        </p:cxnSp>
        <p:cxnSp>
          <p:nvCxnSpPr>
            <p:cNvPr id="16" name="Google Shape;509;p24">
              <a:extLst>
                <a:ext uri="{FF2B5EF4-FFF2-40B4-BE49-F238E27FC236}">
                  <a16:creationId xmlns:a16="http://schemas.microsoft.com/office/drawing/2014/main" id="{217B4D60-29DE-B22E-4345-72613F81DEF0}"/>
                </a:ext>
              </a:extLst>
            </p:cNvPr>
            <p:cNvCxnSpPr>
              <a:cxnSpLocks/>
            </p:cNvCxnSpPr>
            <p:nvPr/>
          </p:nvCxnSpPr>
          <p:spPr>
            <a:xfrm>
              <a:off x="3726000" y="2249050"/>
              <a:ext cx="89400" cy="600"/>
            </a:xfrm>
            <a:prstGeom prst="bentConnector3">
              <a:avLst>
                <a:gd name="adj1" fmla="val 50000"/>
              </a:avLst>
            </a:prstGeom>
            <a:noFill/>
            <a:ln w="9525" cap="flat" cmpd="sng">
              <a:solidFill>
                <a:srgbClr val="000000"/>
              </a:solidFill>
              <a:prstDash val="dot"/>
              <a:round/>
              <a:headEnd type="none" w="med" len="med"/>
              <a:tailEnd type="none" w="med" len="med"/>
            </a:ln>
          </p:spPr>
        </p:cxnSp>
        <p:cxnSp>
          <p:nvCxnSpPr>
            <p:cNvPr id="17" name="Google Shape;510;p24">
              <a:extLst>
                <a:ext uri="{FF2B5EF4-FFF2-40B4-BE49-F238E27FC236}">
                  <a16:creationId xmlns:a16="http://schemas.microsoft.com/office/drawing/2014/main" id="{5CC5BF62-D9DE-704D-D71D-35369BD546B1}"/>
                </a:ext>
              </a:extLst>
            </p:cNvPr>
            <p:cNvCxnSpPr>
              <a:cxnSpLocks/>
            </p:cNvCxnSpPr>
            <p:nvPr/>
          </p:nvCxnSpPr>
          <p:spPr>
            <a:xfrm>
              <a:off x="5328600" y="2249650"/>
              <a:ext cx="89400" cy="600"/>
            </a:xfrm>
            <a:prstGeom prst="bentConnector3">
              <a:avLst>
                <a:gd name="adj1" fmla="val 49916"/>
              </a:avLst>
            </a:prstGeom>
            <a:noFill/>
            <a:ln w="9525" cap="flat" cmpd="sng">
              <a:solidFill>
                <a:srgbClr val="000000"/>
              </a:solidFill>
              <a:prstDash val="dot"/>
              <a:round/>
              <a:headEnd type="none" w="med" len="med"/>
              <a:tailEnd type="none" w="med" len="med"/>
            </a:ln>
          </p:spPr>
        </p:cxnSp>
        <p:cxnSp>
          <p:nvCxnSpPr>
            <p:cNvPr id="18" name="Google Shape;511;p24">
              <a:extLst>
                <a:ext uri="{FF2B5EF4-FFF2-40B4-BE49-F238E27FC236}">
                  <a16:creationId xmlns:a16="http://schemas.microsoft.com/office/drawing/2014/main" id="{56FF085A-33A0-785B-D282-0506B146A9EB}"/>
                </a:ext>
              </a:extLst>
            </p:cNvPr>
            <p:cNvCxnSpPr>
              <a:cxnSpLocks/>
            </p:cNvCxnSpPr>
            <p:nvPr/>
          </p:nvCxnSpPr>
          <p:spPr>
            <a:xfrm>
              <a:off x="6931050" y="2249650"/>
              <a:ext cx="89400" cy="600"/>
            </a:xfrm>
            <a:prstGeom prst="bentConnector3">
              <a:avLst>
                <a:gd name="adj1" fmla="val 49916"/>
              </a:avLst>
            </a:prstGeom>
            <a:noFill/>
            <a:ln w="9525" cap="flat" cmpd="sng">
              <a:solidFill>
                <a:srgbClr val="000000"/>
              </a:solidFill>
              <a:prstDash val="dot"/>
              <a:round/>
              <a:headEnd type="none" w="med" len="med"/>
              <a:tailEnd type="none" w="med" len="med"/>
            </a:ln>
          </p:spPr>
        </p:cxnSp>
        <p:cxnSp>
          <p:nvCxnSpPr>
            <p:cNvPr id="22" name="Google Shape;515;p24">
              <a:extLst>
                <a:ext uri="{FF2B5EF4-FFF2-40B4-BE49-F238E27FC236}">
                  <a16:creationId xmlns:a16="http://schemas.microsoft.com/office/drawing/2014/main" id="{0A5EB868-080B-945C-70D0-601F5DC2D050}"/>
                </a:ext>
              </a:extLst>
            </p:cNvPr>
            <p:cNvCxnSpPr>
              <a:cxnSpLocks/>
            </p:cNvCxnSpPr>
            <p:nvPr/>
          </p:nvCxnSpPr>
          <p:spPr>
            <a:xfrm>
              <a:off x="610500" y="2249650"/>
              <a:ext cx="600" cy="894300"/>
            </a:xfrm>
            <a:prstGeom prst="bentConnector3">
              <a:avLst>
                <a:gd name="adj1" fmla="val -39687500"/>
              </a:avLst>
            </a:prstGeom>
            <a:noFill/>
            <a:ln w="9525" cap="flat" cmpd="sng">
              <a:solidFill>
                <a:srgbClr val="000000"/>
              </a:solidFill>
              <a:prstDash val="dot"/>
              <a:round/>
              <a:headEnd type="none" w="med" len="med"/>
              <a:tailEnd type="oval" w="med" len="med"/>
            </a:ln>
          </p:spPr>
        </p:cxnSp>
        <p:cxnSp>
          <p:nvCxnSpPr>
            <p:cNvPr id="23" name="Google Shape;516;p24">
              <a:extLst>
                <a:ext uri="{FF2B5EF4-FFF2-40B4-BE49-F238E27FC236}">
                  <a16:creationId xmlns:a16="http://schemas.microsoft.com/office/drawing/2014/main" id="{2DF17E66-E19C-427A-B3B1-2FA97A3AA1B7}"/>
                </a:ext>
              </a:extLst>
            </p:cNvPr>
            <p:cNvCxnSpPr>
              <a:cxnSpLocks/>
            </p:cNvCxnSpPr>
            <p:nvPr/>
          </p:nvCxnSpPr>
          <p:spPr>
            <a:xfrm>
              <a:off x="8533500" y="2249650"/>
              <a:ext cx="600" cy="894300"/>
            </a:xfrm>
            <a:prstGeom prst="bentConnector3">
              <a:avLst>
                <a:gd name="adj1" fmla="val 39687500"/>
              </a:avLst>
            </a:prstGeom>
            <a:noFill/>
            <a:ln w="9525" cap="flat" cmpd="sng">
              <a:solidFill>
                <a:srgbClr val="000000"/>
              </a:solidFill>
              <a:prstDash val="dot"/>
              <a:round/>
              <a:headEnd type="none" w="med" len="med"/>
              <a:tailEnd type="oval" w="med" len="med"/>
            </a:ln>
          </p:spPr>
        </p:cxnSp>
        <p:sp>
          <p:nvSpPr>
            <p:cNvPr id="24" name="Google Shape;517;p24">
              <a:extLst>
                <a:ext uri="{FF2B5EF4-FFF2-40B4-BE49-F238E27FC236}">
                  <a16:creationId xmlns:a16="http://schemas.microsoft.com/office/drawing/2014/main" id="{42A70BDF-8156-6E22-1BD6-DB145FE1E4BC}"/>
                </a:ext>
              </a:extLst>
            </p:cNvPr>
            <p:cNvSpPr txBox="1"/>
            <p:nvPr/>
          </p:nvSpPr>
          <p:spPr>
            <a:xfrm>
              <a:off x="1006283" y="4133443"/>
              <a:ext cx="2191200" cy="1019700"/>
            </a:xfrm>
            <a:prstGeom prst="rect">
              <a:avLst/>
            </a:prstGeom>
            <a:noFill/>
            <a:ln>
              <a:noFill/>
            </a:ln>
          </p:spPr>
          <p:txBody>
            <a:bodyPr spcFirstLastPara="1" wrap="square" lIns="91425" tIns="91425" rIns="91425" bIns="91425" anchor="b"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Definite benefit in terms of efficacy and cost for specific patients who are bleeding frequently or those who experience/at risk of severe bleeds</a:t>
              </a:r>
            </a:p>
          </p:txBody>
        </p:sp>
        <p:sp>
          <p:nvSpPr>
            <p:cNvPr id="25" name="Google Shape;518;p24">
              <a:extLst>
                <a:ext uri="{FF2B5EF4-FFF2-40B4-BE49-F238E27FC236}">
                  <a16:creationId xmlns:a16="http://schemas.microsoft.com/office/drawing/2014/main" id="{E7D50D2B-C5C6-2014-D16B-6B51C3495694}"/>
                </a:ext>
              </a:extLst>
            </p:cNvPr>
            <p:cNvSpPr txBox="1"/>
            <p:nvPr/>
          </p:nvSpPr>
          <p:spPr>
            <a:xfrm>
              <a:off x="6496077" y="3868759"/>
              <a:ext cx="1656600" cy="561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Criteria to help guide on use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Google Shape;522;p24">
              <a:extLst>
                <a:ext uri="{FF2B5EF4-FFF2-40B4-BE49-F238E27FC236}">
                  <a16:creationId xmlns:a16="http://schemas.microsoft.com/office/drawing/2014/main" id="{F0D7C0D2-19A8-7BC8-8E00-D6FD277F63E6}"/>
                </a:ext>
              </a:extLst>
            </p:cNvPr>
            <p:cNvSpPr/>
            <p:nvPr/>
          </p:nvSpPr>
          <p:spPr>
            <a:xfrm>
              <a:off x="3334060" y="3946575"/>
              <a:ext cx="558600" cy="558600"/>
            </a:xfrm>
            <a:prstGeom prst="ellipse">
              <a:avLst/>
            </a:prstGeom>
            <a:solidFill>
              <a:srgbClr val="E75F6B">
                <a:alpha val="2125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a:ln>
                  <a:noFill/>
                </a:ln>
                <a:solidFill>
                  <a:srgbClr val="000000"/>
                </a:solidFill>
                <a:effectLst/>
                <a:uLnTx/>
                <a:uFillTx/>
                <a:latin typeface="Montserrat SemiBold"/>
                <a:ea typeface="Montserrat SemiBold"/>
                <a:cs typeface="Montserrat SemiBold"/>
                <a:sym typeface="Montserrat SemiBold"/>
              </a:endParaRPr>
            </a:p>
          </p:txBody>
        </p:sp>
        <p:sp>
          <p:nvSpPr>
            <p:cNvPr id="30" name="Google Shape;523;p24">
              <a:extLst>
                <a:ext uri="{FF2B5EF4-FFF2-40B4-BE49-F238E27FC236}">
                  <a16:creationId xmlns:a16="http://schemas.microsoft.com/office/drawing/2014/main" id="{393F5FD0-9795-2D7C-2E0D-DD60DE6BF537}"/>
                </a:ext>
              </a:extLst>
            </p:cNvPr>
            <p:cNvSpPr/>
            <p:nvPr/>
          </p:nvSpPr>
          <p:spPr>
            <a:xfrm>
              <a:off x="5915588" y="3887763"/>
              <a:ext cx="558600" cy="558600"/>
            </a:xfrm>
            <a:prstGeom prst="ellipse">
              <a:avLst/>
            </a:prstGeom>
            <a:solidFill>
              <a:srgbClr val="88B29A">
                <a:alpha val="2250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SemiBold"/>
                <a:ea typeface="Montserrat SemiBold"/>
                <a:cs typeface="Montserrat SemiBold"/>
                <a:sym typeface="Montserrat SemiBold"/>
              </a:endParaRPr>
            </a:p>
          </p:txBody>
        </p:sp>
      </p:grpSp>
      <p:pic>
        <p:nvPicPr>
          <p:cNvPr id="43" name="Picture 42">
            <a:extLst>
              <a:ext uri="{FF2B5EF4-FFF2-40B4-BE49-F238E27FC236}">
                <a16:creationId xmlns:a16="http://schemas.microsoft.com/office/drawing/2014/main" id="{41A27B3E-7319-30BB-9A86-528781EA7E64}"/>
              </a:ext>
            </a:extLst>
          </p:cNvPr>
          <p:cNvPicPr>
            <a:picLocks noChangeAspect="1"/>
          </p:cNvPicPr>
          <p:nvPr/>
        </p:nvPicPr>
        <p:blipFill>
          <a:blip r:embed="rId2"/>
          <a:stretch>
            <a:fillRect/>
          </a:stretch>
        </p:blipFill>
        <p:spPr>
          <a:xfrm>
            <a:off x="810421" y="2280398"/>
            <a:ext cx="7523157" cy="1869320"/>
          </a:xfrm>
          <a:prstGeom prst="rect">
            <a:avLst/>
          </a:prstGeom>
          <a:ln w="12700">
            <a:solidFill>
              <a:srgbClr val="00B050"/>
            </a:solidFill>
          </a:ln>
        </p:spPr>
      </p:pic>
      <p:sp>
        <p:nvSpPr>
          <p:cNvPr id="44" name="Google Shape;522;p24">
            <a:extLst>
              <a:ext uri="{FF2B5EF4-FFF2-40B4-BE49-F238E27FC236}">
                <a16:creationId xmlns:a16="http://schemas.microsoft.com/office/drawing/2014/main" id="{E78D6AF1-DD62-AD70-7355-BD3095031AB3}"/>
              </a:ext>
            </a:extLst>
          </p:cNvPr>
          <p:cNvSpPr/>
          <p:nvPr/>
        </p:nvSpPr>
        <p:spPr>
          <a:xfrm>
            <a:off x="338282" y="4386925"/>
            <a:ext cx="558600" cy="558600"/>
          </a:xfrm>
          <a:prstGeom prst="ellipse">
            <a:avLst/>
          </a:prstGeom>
          <a:solidFill>
            <a:srgbClr val="F4DEA6">
              <a:alpha val="21250"/>
            </a:srgbClr>
          </a:solidFill>
          <a:ln>
            <a:solidFill>
              <a:srgbClr val="F4DEA6"/>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Montserrat SemiBold"/>
              <a:ea typeface="Montserrat SemiBold"/>
              <a:cs typeface="Montserrat SemiBold"/>
              <a:sym typeface="Montserrat SemiBold"/>
            </a:endParaRPr>
          </a:p>
        </p:txBody>
      </p:sp>
      <p:sp>
        <p:nvSpPr>
          <p:cNvPr id="46" name="TextBox 45">
            <a:extLst>
              <a:ext uri="{FF2B5EF4-FFF2-40B4-BE49-F238E27FC236}">
                <a16:creationId xmlns:a16="http://schemas.microsoft.com/office/drawing/2014/main" id="{6F6BCA79-1C81-B69B-708C-592D8714B8FC}"/>
              </a:ext>
            </a:extLst>
          </p:cNvPr>
          <p:cNvSpPr txBox="1"/>
          <p:nvPr/>
        </p:nvSpPr>
        <p:spPr>
          <a:xfrm>
            <a:off x="4001461" y="4388486"/>
            <a:ext cx="14331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access to those who need it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0" name="Picture 49" descr="A black and white image of a person with different symbols&#10;&#10;Description automatically generated">
            <a:extLst>
              <a:ext uri="{FF2B5EF4-FFF2-40B4-BE49-F238E27FC236}">
                <a16:creationId xmlns:a16="http://schemas.microsoft.com/office/drawing/2014/main" id="{3500413D-67FF-EDEE-BC0D-037F62D3E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65" y="4427250"/>
            <a:ext cx="437034" cy="437034"/>
          </a:xfrm>
          <a:prstGeom prst="rect">
            <a:avLst/>
          </a:prstGeom>
        </p:spPr>
      </p:pic>
      <p:pic>
        <p:nvPicPr>
          <p:cNvPr id="52" name="Picture 51" descr="A hand holding a key&#10;&#10;Description automatically generated">
            <a:extLst>
              <a:ext uri="{FF2B5EF4-FFF2-40B4-BE49-F238E27FC236}">
                <a16:creationId xmlns:a16="http://schemas.microsoft.com/office/drawing/2014/main" id="{2D72CD25-8293-BEBA-F219-6CDD242FB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977" y="4338518"/>
            <a:ext cx="548680" cy="548680"/>
          </a:xfrm>
          <a:prstGeom prst="rect">
            <a:avLst/>
          </a:prstGeom>
        </p:spPr>
      </p:pic>
      <p:pic>
        <p:nvPicPr>
          <p:cNvPr id="54" name="Picture 53" descr="A clipboard and ruler&#10;&#10;Description automatically generated">
            <a:extLst>
              <a:ext uri="{FF2B5EF4-FFF2-40B4-BE49-F238E27FC236}">
                <a16:creationId xmlns:a16="http://schemas.microsoft.com/office/drawing/2014/main" id="{0E196F34-F76F-17AF-A991-E01449D167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9545" y="4365555"/>
            <a:ext cx="558600" cy="558600"/>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41C9E3F1-24A7-C0B8-68B2-08B0549617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6226" y="5827052"/>
            <a:ext cx="1030948" cy="1030948"/>
          </a:xfrm>
          <a:prstGeom prst="rect">
            <a:avLst/>
          </a:prstGeom>
        </p:spPr>
      </p:pic>
    </p:spTree>
    <p:extLst>
      <p:ext uri="{BB962C8B-B14F-4D97-AF65-F5344CB8AC3E}">
        <p14:creationId xmlns:p14="http://schemas.microsoft.com/office/powerpoint/2010/main" val="162016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E019CCB0-C8CB-7690-9C86-47B0CE7C7D65}"/>
              </a:ext>
            </a:extLst>
          </p:cNvPr>
          <p:cNvSpPr/>
          <p:nvPr/>
        </p:nvSpPr>
        <p:spPr>
          <a:xfrm>
            <a:off x="356946" y="1124744"/>
            <a:ext cx="8430108" cy="250375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sng"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sng" strike="noStrike" kern="1200" cap="none" spc="0" normalizeH="0" baseline="0" noProof="0" dirty="0">
                <a:ln>
                  <a:noFill/>
                </a:ln>
                <a:solidFill>
                  <a:prstClr val="white"/>
                </a:solidFill>
                <a:effectLst/>
                <a:uLnTx/>
                <a:uFillTx/>
                <a:ea typeface="+mn-ea"/>
                <a:cs typeface="Arial" panose="020B0604020202020204" pitchFamily="34" charset="0"/>
              </a:rPr>
              <a:t>Evidence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Please access the National Essential Medicines List Committee (NEMLC) reports and related documents for detailed evidence (including rationale, references and costings</a:t>
            </a:r>
            <a:r>
              <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informing decision-making on medicine addition, amendments and deletions: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NHI Website: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Calibri" pitchFamily="34"/>
                <a:cs typeface="Arial" panose="020B0604020202020204" pitchFamily="34" charset="0"/>
                <a:sym typeface="Arial"/>
                <a:hlinkClick r:id="rId3"/>
              </a:rPr>
              <a:t>https://www.health.gov.za/nhi-edp-stgs-eml</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Knowledge H</a:t>
            </a:r>
            <a:r>
              <a:rPr kumimoji="0" lang="en-ZA"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ub</a:t>
            </a:r>
            <a:r>
              <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1600" b="0" i="0" u="sng" strike="noStrike" kern="0" cap="none" spc="0" normalizeH="0" baseline="0" noProof="0" dirty="0">
                <a:ln>
                  <a:noFill/>
                </a:ln>
                <a:solidFill>
                  <a:srgbClr val="0563C1"/>
                </a:solidFill>
                <a:effectLst/>
                <a:uLnTx/>
                <a:uFillTx/>
                <a:latin typeface="Arial" panose="020B0604020202020204" pitchFamily="34" charset="0"/>
                <a:ea typeface="Calibri" pitchFamily="34"/>
                <a:cs typeface="Arial" panose="020B0604020202020204" pitchFamily="34" charset="0"/>
                <a:sym typeface="Arial"/>
                <a:hlinkClick r:id="rId4"/>
              </a:rPr>
              <a:t>www.knowledgehub.health.gov.za/e-library</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0BFA751F-A46D-A02B-55A0-2BF98964DBE0}"/>
              </a:ext>
            </a:extLst>
          </p:cNvPr>
          <p:cNvSpPr/>
          <p:nvPr/>
        </p:nvSpPr>
        <p:spPr>
          <a:xfrm>
            <a:off x="356946" y="3746565"/>
            <a:ext cx="8430108" cy="177066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sng" strike="noStrike" kern="1200" cap="none" spc="0" normalizeH="0" baseline="0" noProof="0" dirty="0">
                <a:ln>
                  <a:noFill/>
                </a:ln>
                <a:solidFill>
                  <a:prstClr val="white"/>
                </a:solidFill>
                <a:effectLst/>
                <a:uLnTx/>
                <a:uFillTx/>
                <a:latin typeface="Calibri"/>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presentation is an implementation tool and should be used alongside the most recently published STGs available on the Knowledge Hub. This information does not supersede or replace the STGs.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41F3CB-0C9F-B572-C252-4A8702B4412C}"/>
              </a:ext>
            </a:extLst>
          </p:cNvPr>
          <p:cNvSpPr txBox="1">
            <a:spLocks/>
          </p:cNvSpPr>
          <p:nvPr/>
        </p:nvSpPr>
        <p:spPr>
          <a:xfrm>
            <a:off x="-13955" y="116632"/>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Implementation</a:t>
            </a:r>
          </a:p>
        </p:txBody>
      </p:sp>
      <p:pic>
        <p:nvPicPr>
          <p:cNvPr id="4" name="Picture 3" descr="A bottle of liquid with a blue cap&#10;&#10;Description automatically generated">
            <a:extLst>
              <a:ext uri="{FF2B5EF4-FFF2-40B4-BE49-F238E27FC236}">
                <a16:creationId xmlns:a16="http://schemas.microsoft.com/office/drawing/2014/main" id="{3C065AA5-51C5-C10E-2854-E71AE2967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369869"/>
            <a:ext cx="4032527" cy="2692751"/>
          </a:xfrm>
          <a:prstGeom prst="rect">
            <a:avLst/>
          </a:prstGeom>
        </p:spPr>
      </p:pic>
      <p:sp>
        <p:nvSpPr>
          <p:cNvPr id="6" name="TextBox 5">
            <a:extLst>
              <a:ext uri="{FF2B5EF4-FFF2-40B4-BE49-F238E27FC236}">
                <a16:creationId xmlns:a16="http://schemas.microsoft.com/office/drawing/2014/main" id="{60185231-D009-ACA9-724B-33202301CBC5}"/>
              </a:ext>
            </a:extLst>
          </p:cNvPr>
          <p:cNvSpPr txBox="1"/>
          <p:nvPr/>
        </p:nvSpPr>
        <p:spPr>
          <a:xfrm>
            <a:off x="395536" y="2131470"/>
            <a:ext cx="2952328"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Emicizumab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has been awarded on National Contract: HP10-2025 supply and deliver of small biological preparations tender:  taking effect from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January 2025</a:t>
            </a:r>
          </a:p>
        </p:txBody>
      </p:sp>
      <p:sp>
        <p:nvSpPr>
          <p:cNvPr id="8" name="TextBox 7">
            <a:extLst>
              <a:ext uri="{FF2B5EF4-FFF2-40B4-BE49-F238E27FC236}">
                <a16:creationId xmlns:a16="http://schemas.microsoft.com/office/drawing/2014/main" id="{F8AA37A4-F7A4-B6DB-CA22-E9E35DE5FF13}"/>
              </a:ext>
            </a:extLst>
          </p:cNvPr>
          <p:cNvSpPr txBox="1"/>
          <p:nvPr/>
        </p:nvSpPr>
        <p:spPr>
          <a:xfrm>
            <a:off x="5648248" y="2132535"/>
            <a:ext cx="295232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an EML item, this product can be accessed for patients meeting the criteria (through hospital or provincial PTCs) on a buy-out basis in the interim until tender takes effect </a:t>
            </a:r>
          </a:p>
        </p:txBody>
      </p:sp>
      <p:pic>
        <p:nvPicPr>
          <p:cNvPr id="9" name="Picture 8">
            <a:extLst>
              <a:ext uri="{FF2B5EF4-FFF2-40B4-BE49-F238E27FC236}">
                <a16:creationId xmlns:a16="http://schemas.microsoft.com/office/drawing/2014/main" id="{71FF0CCF-D12C-E29B-D47B-C26B0C6470B9}"/>
              </a:ext>
            </a:extLst>
          </p:cNvPr>
          <p:cNvPicPr>
            <a:picLocks noChangeAspect="1"/>
          </p:cNvPicPr>
          <p:nvPr/>
        </p:nvPicPr>
        <p:blipFill>
          <a:blip r:embed="rId3">
            <a:duotone>
              <a:prstClr val="black"/>
              <a:schemeClr val="accent1">
                <a:tint val="45000"/>
                <a:satMod val="400000"/>
              </a:schemeClr>
            </a:duotone>
          </a:blip>
          <a:stretch>
            <a:fillRect/>
          </a:stretch>
        </p:blipFill>
        <p:spPr>
          <a:xfrm>
            <a:off x="206223" y="4293096"/>
            <a:ext cx="8731554" cy="1403474"/>
          </a:xfrm>
          <a:prstGeom prst="rect">
            <a:avLst/>
          </a:prstGeom>
        </p:spPr>
      </p:pic>
    </p:spTree>
    <p:extLst>
      <p:ext uri="{BB962C8B-B14F-4D97-AF65-F5344CB8AC3E}">
        <p14:creationId xmlns:p14="http://schemas.microsoft.com/office/powerpoint/2010/main" val="411118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9B853-8942-3D85-4477-39B95B740B1B}"/>
              </a:ext>
            </a:extLst>
          </p:cNvPr>
          <p:cNvSpPr txBox="1">
            <a:spLocks/>
          </p:cNvSpPr>
          <p:nvPr/>
        </p:nvSpPr>
        <p:spPr>
          <a:xfrm>
            <a:off x="0" y="40640"/>
            <a:ext cx="9171909" cy="91059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3pPr>
            <a:lvl4pPr marL="1828800" marR="0" lvl="3"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4pPr>
            <a:lvl5pPr marL="2286000" marR="0" lvl="4" indent="-355600" algn="l" rtl="0">
              <a:lnSpc>
                <a:spcPct val="90000"/>
              </a:lnSpc>
              <a:spcBef>
                <a:spcPts val="600"/>
              </a:spcBef>
              <a:spcAft>
                <a:spcPts val="0"/>
              </a:spcAft>
              <a:buClr>
                <a:srgbClr val="005D28"/>
              </a:buClr>
              <a:buSzPts val="2000"/>
              <a:buFont typeface="Arial"/>
              <a:buChar char="•"/>
              <a:defRPr sz="2000" b="1" i="0" u="none" strike="noStrike" cap="none">
                <a:solidFill>
                  <a:srgbClr val="005D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ZA" sz="3200" b="1" i="0" u="none" strike="noStrike" kern="0" cap="none" spc="0" normalizeH="0" baseline="0" noProof="0" dirty="0">
                <a:ln>
                  <a:noFill/>
                </a:ln>
                <a:solidFill>
                  <a:srgbClr val="FFFFFF"/>
                </a:solidFill>
                <a:effectLst/>
                <a:uLnTx/>
                <a:uFillTx/>
                <a:latin typeface="Arial"/>
                <a:cs typeface="Arial"/>
                <a:sym typeface="Arial"/>
              </a:rPr>
              <a:t>Monitoring</a:t>
            </a:r>
          </a:p>
        </p:txBody>
      </p:sp>
      <p:grpSp>
        <p:nvGrpSpPr>
          <p:cNvPr id="128" name="Group 127">
            <a:extLst>
              <a:ext uri="{FF2B5EF4-FFF2-40B4-BE49-F238E27FC236}">
                <a16:creationId xmlns:a16="http://schemas.microsoft.com/office/drawing/2014/main" id="{752D3051-9A54-B429-6A9F-4457D5D04EA2}"/>
              </a:ext>
            </a:extLst>
          </p:cNvPr>
          <p:cNvGrpSpPr/>
          <p:nvPr/>
        </p:nvGrpSpPr>
        <p:grpSpPr>
          <a:xfrm>
            <a:off x="755767" y="1293733"/>
            <a:ext cx="8161948" cy="4517768"/>
            <a:chOff x="683950" y="1030675"/>
            <a:chExt cx="3345198" cy="3783582"/>
          </a:xfrm>
        </p:grpSpPr>
        <p:sp>
          <p:nvSpPr>
            <p:cNvPr id="114" name="Google Shape;400;p21">
              <a:extLst>
                <a:ext uri="{FF2B5EF4-FFF2-40B4-BE49-F238E27FC236}">
                  <a16:creationId xmlns:a16="http://schemas.microsoft.com/office/drawing/2014/main" id="{9871CBFE-A66F-D104-8254-8C0910B311CF}"/>
                </a:ext>
              </a:extLst>
            </p:cNvPr>
            <p:cNvSpPr/>
            <p:nvPr/>
          </p:nvSpPr>
          <p:spPr>
            <a:xfrm>
              <a:off x="683950" y="1030675"/>
              <a:ext cx="3128100" cy="320100"/>
            </a:xfrm>
            <a:prstGeom prst="roundRect">
              <a:avLst>
                <a:gd name="adj" fmla="val 50000"/>
              </a:avLst>
            </a:prstGeom>
            <a:solidFill>
              <a:srgbClr val="F5B96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2000" b="1" i="0" u="none" strike="noStrike" kern="0" cap="none" spc="0" normalizeH="0" baseline="0" noProof="0" dirty="0">
                  <a:ln>
                    <a:noFill/>
                  </a:ln>
                  <a:solidFill>
                    <a:srgbClr val="000000"/>
                  </a:solidFill>
                  <a:effectLst/>
                  <a:uLnTx/>
                  <a:uFillTx/>
                  <a:latin typeface="Arial" panose="020B0604020202020204" pitchFamily="34" charset="0"/>
                  <a:ea typeface="Montserrat SemiBold"/>
                  <a:cs typeface="Arial" panose="020B0604020202020204" pitchFamily="34" charset="0"/>
                  <a:sym typeface="Montserrat SemiBold"/>
                </a:rPr>
                <a:t>Monitoring</a:t>
              </a:r>
              <a:endParaRPr kumimoji="0" sz="2000" b="1" i="0" u="none" strike="noStrike" kern="0" cap="none" spc="0" normalizeH="0" baseline="0" noProof="0" dirty="0">
                <a:ln>
                  <a:noFill/>
                </a:ln>
                <a:solidFill>
                  <a:srgbClr val="000000"/>
                </a:solidFill>
                <a:effectLst/>
                <a:uLnTx/>
                <a:uFillTx/>
                <a:latin typeface="Arial" panose="020B0604020202020204" pitchFamily="34" charset="0"/>
                <a:ea typeface="Montserrat Medium"/>
                <a:cs typeface="Arial" panose="020B0604020202020204" pitchFamily="34" charset="0"/>
                <a:sym typeface="Montserrat Medium"/>
              </a:endParaRPr>
            </a:p>
          </p:txBody>
        </p:sp>
        <p:sp>
          <p:nvSpPr>
            <p:cNvPr id="115" name="Google Shape;402;p21">
              <a:extLst>
                <a:ext uri="{FF2B5EF4-FFF2-40B4-BE49-F238E27FC236}">
                  <a16:creationId xmlns:a16="http://schemas.microsoft.com/office/drawing/2014/main" id="{0429EB3C-8347-C5F4-99BF-96C38DDC88BD}"/>
                </a:ext>
              </a:extLst>
            </p:cNvPr>
            <p:cNvSpPr txBox="1"/>
            <p:nvPr/>
          </p:nvSpPr>
          <p:spPr>
            <a:xfrm>
              <a:off x="901648" y="1999932"/>
              <a:ext cx="3127500" cy="477131"/>
            </a:xfrm>
            <a:prstGeom prst="rect">
              <a:avLst/>
            </a:prstGeom>
            <a:noFill/>
            <a:ln>
              <a:noFill/>
            </a:ln>
          </p:spPr>
          <p:txBody>
            <a:bodyPr spcFirstLastPara="1" wrap="square" lIns="91425" tIns="91425" rIns="91425" bIns="91425" anchor="b"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Utilisation (of both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emicizumab</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bypassing agents to treat bleeds) and outcomes should be monitored by responsible Pharmaceutical and Therapeutic Committees (PTCs)</a:t>
              </a:r>
            </a:p>
          </p:txBody>
        </p:sp>
        <p:sp>
          <p:nvSpPr>
            <p:cNvPr id="117" name="Google Shape;405;p21">
              <a:extLst>
                <a:ext uri="{FF2B5EF4-FFF2-40B4-BE49-F238E27FC236}">
                  <a16:creationId xmlns:a16="http://schemas.microsoft.com/office/drawing/2014/main" id="{31F4B558-2B12-EF72-434B-81FC89BBB42F}"/>
                </a:ext>
              </a:extLst>
            </p:cNvPr>
            <p:cNvSpPr txBox="1"/>
            <p:nvPr/>
          </p:nvSpPr>
          <p:spPr>
            <a:xfrm>
              <a:off x="901648" y="2704970"/>
              <a:ext cx="2816100" cy="332100"/>
            </a:xfrm>
            <a:prstGeom prst="rect">
              <a:avLst/>
            </a:prstGeom>
            <a:noFill/>
            <a:ln>
              <a:noFill/>
            </a:ln>
          </p:spPr>
          <p:txBody>
            <a:bodyPr spcFirstLastPara="1" wrap="square" lIns="91425" tIns="91425" rIns="91425" bIns="91425" anchor="b"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Currently the development of a tool is underway to help this process</a:t>
              </a:r>
            </a:p>
          </p:txBody>
        </p:sp>
        <p:sp>
          <p:nvSpPr>
            <p:cNvPr id="119" name="Google Shape;408;p21">
              <a:extLst>
                <a:ext uri="{FF2B5EF4-FFF2-40B4-BE49-F238E27FC236}">
                  <a16:creationId xmlns:a16="http://schemas.microsoft.com/office/drawing/2014/main" id="{78C6229B-008E-4A39-066F-EDF329105CAA}"/>
                </a:ext>
              </a:extLst>
            </p:cNvPr>
            <p:cNvSpPr txBox="1"/>
            <p:nvPr/>
          </p:nvSpPr>
          <p:spPr>
            <a:xfrm>
              <a:off x="903307" y="3384297"/>
              <a:ext cx="3076287" cy="348866"/>
            </a:xfrm>
            <a:prstGeom prst="rect">
              <a:avLst/>
            </a:prstGeom>
            <a:noFill/>
            <a:ln>
              <a:noFill/>
            </a:ln>
          </p:spPr>
          <p:txBody>
            <a:bodyPr spcFirstLastPara="1" wrap="square" lIns="91425" tIns="91425" rIns="91425" bIns="91425" anchor="b"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Gaining data on use can help to support decision making, and indication expansions in the future.</a:t>
              </a:r>
            </a:p>
          </p:txBody>
        </p:sp>
        <p:sp>
          <p:nvSpPr>
            <p:cNvPr id="120" name="Google Shape;411;p21">
              <a:extLst>
                <a:ext uri="{FF2B5EF4-FFF2-40B4-BE49-F238E27FC236}">
                  <a16:creationId xmlns:a16="http://schemas.microsoft.com/office/drawing/2014/main" id="{E77D0724-C143-8B0E-E512-2BD3352ACFD2}"/>
                </a:ext>
              </a:extLst>
            </p:cNvPr>
            <p:cNvSpPr txBox="1"/>
            <p:nvPr/>
          </p:nvSpPr>
          <p:spPr>
            <a:xfrm>
              <a:off x="896715" y="3884527"/>
              <a:ext cx="2816100" cy="332100"/>
            </a:xfrm>
            <a:prstGeom prst="rect">
              <a:avLst/>
            </a:prstGeom>
            <a:noFill/>
            <a:ln>
              <a:noFill/>
            </a:ln>
          </p:spPr>
          <p:txBody>
            <a:bodyPr spcFirstLastPara="1" wrap="square" lIns="91425" tIns="91425" rIns="91425" bIns="91425" anchor="b"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Utilisation dashboards on the National Surveillance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currently in place</a:t>
              </a:r>
            </a:p>
          </p:txBody>
        </p:sp>
        <p:sp>
          <p:nvSpPr>
            <p:cNvPr id="121" name="Google Shape;414;p21">
              <a:extLst>
                <a:ext uri="{FF2B5EF4-FFF2-40B4-BE49-F238E27FC236}">
                  <a16:creationId xmlns:a16="http://schemas.microsoft.com/office/drawing/2014/main" id="{380929F1-D661-F406-8F37-344C379958A2}"/>
                </a:ext>
              </a:extLst>
            </p:cNvPr>
            <p:cNvSpPr txBox="1"/>
            <p:nvPr/>
          </p:nvSpPr>
          <p:spPr>
            <a:xfrm>
              <a:off x="904357" y="4337126"/>
              <a:ext cx="3115541" cy="477131"/>
            </a:xfrm>
            <a:prstGeom prst="rect">
              <a:avLst/>
            </a:prstGeom>
            <a:noFill/>
            <a:ln>
              <a:noFill/>
            </a:ln>
          </p:spPr>
          <p:txBody>
            <a:bodyPr spcFirstLastPara="1" wrap="square" lIns="91425" tIns="91425" rIns="91425" bIns="91425" anchor="b"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Ultimately a </a:t>
              </a:r>
              <a:r>
                <a:rPr kumimoji="0" lang="en-GB" sz="14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comprehensive registry in the haemophilia space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should be developed/maintained</a:t>
              </a:r>
            </a:p>
          </p:txBody>
        </p:sp>
        <p:cxnSp>
          <p:nvCxnSpPr>
            <p:cNvPr id="123" name="Google Shape;417;p21">
              <a:extLst>
                <a:ext uri="{FF2B5EF4-FFF2-40B4-BE49-F238E27FC236}">
                  <a16:creationId xmlns:a16="http://schemas.microsoft.com/office/drawing/2014/main" id="{B88BEF90-540B-CA15-DA63-E06B587D1B21}"/>
                </a:ext>
              </a:extLst>
            </p:cNvPr>
            <p:cNvCxnSpPr>
              <a:stCxn id="114" idx="1"/>
            </p:cNvCxnSpPr>
            <p:nvPr/>
          </p:nvCxnSpPr>
          <p:spPr>
            <a:xfrm>
              <a:off x="683950" y="1190725"/>
              <a:ext cx="600" cy="1010100"/>
            </a:xfrm>
            <a:prstGeom prst="bentConnector3">
              <a:avLst>
                <a:gd name="adj1" fmla="val -39687500"/>
              </a:avLst>
            </a:prstGeom>
            <a:noFill/>
            <a:ln w="9525" cap="flat" cmpd="sng">
              <a:solidFill>
                <a:srgbClr val="000000"/>
              </a:solidFill>
              <a:prstDash val="dot"/>
              <a:round/>
              <a:headEnd type="none" w="med" len="med"/>
              <a:tailEnd type="oval" w="med" len="med"/>
            </a:ln>
          </p:spPr>
        </p:cxnSp>
        <p:cxnSp>
          <p:nvCxnSpPr>
            <p:cNvPr id="124" name="Google Shape;418;p21">
              <a:extLst>
                <a:ext uri="{FF2B5EF4-FFF2-40B4-BE49-F238E27FC236}">
                  <a16:creationId xmlns:a16="http://schemas.microsoft.com/office/drawing/2014/main" id="{DE8C92E0-AAC4-6BA0-21E3-D1ADD8B0ED6D}"/>
                </a:ext>
              </a:extLst>
            </p:cNvPr>
            <p:cNvCxnSpPr>
              <a:cxnSpLocks/>
            </p:cNvCxnSpPr>
            <p:nvPr/>
          </p:nvCxnSpPr>
          <p:spPr>
            <a:xfrm rot="-5400000" flipH="1">
              <a:off x="619000" y="2488950"/>
              <a:ext cx="353700" cy="600"/>
            </a:xfrm>
            <a:prstGeom prst="bentConnector3">
              <a:avLst>
                <a:gd name="adj1" fmla="val 49996"/>
              </a:avLst>
            </a:prstGeom>
            <a:noFill/>
            <a:ln w="9525" cap="flat" cmpd="sng">
              <a:solidFill>
                <a:srgbClr val="000000"/>
              </a:solidFill>
              <a:prstDash val="dot"/>
              <a:round/>
              <a:headEnd type="none" w="med" len="med"/>
              <a:tailEnd type="oval" w="med" len="med"/>
            </a:ln>
          </p:spPr>
        </p:cxnSp>
        <p:cxnSp>
          <p:nvCxnSpPr>
            <p:cNvPr id="125" name="Google Shape;419;p21">
              <a:extLst>
                <a:ext uri="{FF2B5EF4-FFF2-40B4-BE49-F238E27FC236}">
                  <a16:creationId xmlns:a16="http://schemas.microsoft.com/office/drawing/2014/main" id="{DB32DE97-D1BF-AA0E-5537-D245F1D46C96}"/>
                </a:ext>
              </a:extLst>
            </p:cNvPr>
            <p:cNvCxnSpPr>
              <a:cxnSpLocks/>
            </p:cNvCxnSpPr>
            <p:nvPr/>
          </p:nvCxnSpPr>
          <p:spPr>
            <a:xfrm rot="-5400000" flipH="1">
              <a:off x="622150" y="3062675"/>
              <a:ext cx="347400" cy="600"/>
            </a:xfrm>
            <a:prstGeom prst="bentConnector3">
              <a:avLst>
                <a:gd name="adj1" fmla="val 49989"/>
              </a:avLst>
            </a:prstGeom>
            <a:noFill/>
            <a:ln w="9525" cap="flat" cmpd="sng">
              <a:solidFill>
                <a:srgbClr val="000000"/>
              </a:solidFill>
              <a:prstDash val="dot"/>
              <a:round/>
              <a:headEnd type="none" w="med" len="med"/>
              <a:tailEnd type="oval" w="med" len="med"/>
            </a:ln>
          </p:spPr>
        </p:cxnSp>
        <p:cxnSp>
          <p:nvCxnSpPr>
            <p:cNvPr id="126" name="Google Shape;420;p21">
              <a:extLst>
                <a:ext uri="{FF2B5EF4-FFF2-40B4-BE49-F238E27FC236}">
                  <a16:creationId xmlns:a16="http://schemas.microsoft.com/office/drawing/2014/main" id="{56732B50-015A-B35B-CC8B-3D632AD002C7}"/>
                </a:ext>
              </a:extLst>
            </p:cNvPr>
            <p:cNvCxnSpPr/>
            <p:nvPr/>
          </p:nvCxnSpPr>
          <p:spPr>
            <a:xfrm rot="-5400000" flipH="1">
              <a:off x="619000" y="3636350"/>
              <a:ext cx="353700" cy="600"/>
            </a:xfrm>
            <a:prstGeom prst="bentConnector3">
              <a:avLst>
                <a:gd name="adj1" fmla="val 49996"/>
              </a:avLst>
            </a:prstGeom>
            <a:noFill/>
            <a:ln w="9525" cap="flat" cmpd="sng">
              <a:solidFill>
                <a:srgbClr val="000000"/>
              </a:solidFill>
              <a:prstDash val="dot"/>
              <a:round/>
              <a:headEnd type="none" w="med" len="med"/>
              <a:tailEnd type="oval" w="med" len="med"/>
            </a:ln>
          </p:spPr>
        </p:cxnSp>
        <p:cxnSp>
          <p:nvCxnSpPr>
            <p:cNvPr id="127" name="Google Shape;421;p21">
              <a:extLst>
                <a:ext uri="{FF2B5EF4-FFF2-40B4-BE49-F238E27FC236}">
                  <a16:creationId xmlns:a16="http://schemas.microsoft.com/office/drawing/2014/main" id="{4AEAF754-EDAA-A563-736C-192A1BAF610B}"/>
                </a:ext>
              </a:extLst>
            </p:cNvPr>
            <p:cNvCxnSpPr>
              <a:cxnSpLocks/>
            </p:cNvCxnSpPr>
            <p:nvPr/>
          </p:nvCxnSpPr>
          <p:spPr>
            <a:xfrm rot="-5400000" flipH="1">
              <a:off x="622150" y="4210075"/>
              <a:ext cx="347400" cy="600"/>
            </a:xfrm>
            <a:prstGeom prst="bentConnector3">
              <a:avLst>
                <a:gd name="adj1" fmla="val 49989"/>
              </a:avLst>
            </a:prstGeom>
            <a:noFill/>
            <a:ln w="9525" cap="flat" cmpd="sng">
              <a:solidFill>
                <a:srgbClr val="000000"/>
              </a:solidFill>
              <a:prstDash val="dot"/>
              <a:round/>
              <a:headEnd type="none" w="med" len="med"/>
              <a:tailEnd type="oval" w="med" len="med"/>
            </a:ln>
          </p:spPr>
        </p:cxnSp>
      </p:grpSp>
      <p:sp>
        <p:nvSpPr>
          <p:cNvPr id="129" name="Oval 128">
            <a:extLst>
              <a:ext uri="{FF2B5EF4-FFF2-40B4-BE49-F238E27FC236}">
                <a16:creationId xmlns:a16="http://schemas.microsoft.com/office/drawing/2014/main" id="{56D8FBA6-E674-C523-79C1-30299270DC7F}"/>
              </a:ext>
            </a:extLst>
          </p:cNvPr>
          <p:cNvSpPr/>
          <p:nvPr/>
        </p:nvSpPr>
        <p:spPr>
          <a:xfrm>
            <a:off x="796695" y="2451070"/>
            <a:ext cx="358575" cy="414812"/>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a:extLst>
              <a:ext uri="{FF2B5EF4-FFF2-40B4-BE49-F238E27FC236}">
                <a16:creationId xmlns:a16="http://schemas.microsoft.com/office/drawing/2014/main" id="{3A884FEC-826B-B78D-9F14-B59C22CB32E4}"/>
              </a:ext>
            </a:extLst>
          </p:cNvPr>
          <p:cNvSpPr/>
          <p:nvPr/>
        </p:nvSpPr>
        <p:spPr>
          <a:xfrm>
            <a:off x="837392" y="3305579"/>
            <a:ext cx="358575" cy="414812"/>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31" name="Oval 130">
            <a:extLst>
              <a:ext uri="{FF2B5EF4-FFF2-40B4-BE49-F238E27FC236}">
                <a16:creationId xmlns:a16="http://schemas.microsoft.com/office/drawing/2014/main" id="{A1E78561-CFB1-BCEB-CF04-52B520F04BB4}"/>
              </a:ext>
            </a:extLst>
          </p:cNvPr>
          <p:cNvSpPr/>
          <p:nvPr/>
        </p:nvSpPr>
        <p:spPr>
          <a:xfrm>
            <a:off x="848771" y="3994335"/>
            <a:ext cx="358575" cy="414812"/>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a:extLst>
              <a:ext uri="{FF2B5EF4-FFF2-40B4-BE49-F238E27FC236}">
                <a16:creationId xmlns:a16="http://schemas.microsoft.com/office/drawing/2014/main" id="{39E0E4C9-A776-3A38-730A-7DBB58D61BE4}"/>
              </a:ext>
            </a:extLst>
          </p:cNvPr>
          <p:cNvSpPr/>
          <p:nvPr/>
        </p:nvSpPr>
        <p:spPr>
          <a:xfrm>
            <a:off x="837392" y="4683091"/>
            <a:ext cx="358575" cy="414812"/>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a:extLst>
              <a:ext uri="{FF2B5EF4-FFF2-40B4-BE49-F238E27FC236}">
                <a16:creationId xmlns:a16="http://schemas.microsoft.com/office/drawing/2014/main" id="{9636BCD2-7863-8138-B20B-01D541663879}"/>
              </a:ext>
            </a:extLst>
          </p:cNvPr>
          <p:cNvSpPr/>
          <p:nvPr/>
        </p:nvSpPr>
        <p:spPr>
          <a:xfrm>
            <a:off x="848771" y="5371847"/>
            <a:ext cx="358575" cy="414812"/>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5" name="Picture 134" descr="A clipboard with a question mark and a magnifying glass&#10;&#10;Description automatically generated">
            <a:extLst>
              <a:ext uri="{FF2B5EF4-FFF2-40B4-BE49-F238E27FC236}">
                <a16:creationId xmlns:a16="http://schemas.microsoft.com/office/drawing/2014/main" id="{ECA12F7D-234D-91D5-1DF6-BC87AA0E0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988871"/>
            <a:ext cx="1296144" cy="1296144"/>
          </a:xfrm>
          <a:prstGeom prst="rect">
            <a:avLst/>
          </a:prstGeom>
        </p:spPr>
      </p:pic>
    </p:spTree>
    <p:extLst>
      <p:ext uri="{BB962C8B-B14F-4D97-AF65-F5344CB8AC3E}">
        <p14:creationId xmlns:p14="http://schemas.microsoft.com/office/powerpoint/2010/main" val="204499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d blood cells floating in the air&#10;&#10;Description automatically generated">
            <a:extLst>
              <a:ext uri="{FF2B5EF4-FFF2-40B4-BE49-F238E27FC236}">
                <a16:creationId xmlns:a16="http://schemas.microsoft.com/office/drawing/2014/main" id="{9A3ECF0B-2B20-B802-0D59-84562E928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 y="914714"/>
            <a:ext cx="9144000" cy="5028571"/>
          </a:xfrm>
          <a:prstGeom prst="rect">
            <a:avLst/>
          </a:prstGeom>
        </p:spPr>
      </p:pic>
      <p:sp>
        <p:nvSpPr>
          <p:cNvPr id="4" name="TextBox 3">
            <a:extLst>
              <a:ext uri="{FF2B5EF4-FFF2-40B4-BE49-F238E27FC236}">
                <a16:creationId xmlns:a16="http://schemas.microsoft.com/office/drawing/2014/main" id="{E1EDB96E-500D-DDEA-B1CF-636407CAC16A}"/>
              </a:ext>
            </a:extLst>
          </p:cNvPr>
          <p:cNvSpPr txBox="1"/>
          <p:nvPr/>
        </p:nvSpPr>
        <p:spPr>
          <a:xfrm>
            <a:off x="1574338" y="3075056"/>
            <a:ext cx="597666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ZA" sz="4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09773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2EE29-45E3-EF79-07B9-4CD478BC2DA2}"/>
              </a:ext>
            </a:extLst>
          </p:cNvPr>
          <p:cNvSpPr txBox="1"/>
          <p:nvPr/>
        </p:nvSpPr>
        <p:spPr>
          <a:xfrm>
            <a:off x="3023320" y="1617143"/>
            <a:ext cx="612068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AHL Chapter 2: Blood and Blood Forming Organs</a:t>
            </a: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CFF0CA0B-2CEE-FA8C-D55C-2048435D9D85}"/>
              </a:ext>
            </a:extLst>
          </p:cNvPr>
          <p:cNvSpPr txBox="1"/>
          <p:nvPr/>
        </p:nvSpPr>
        <p:spPr>
          <a:xfrm>
            <a:off x="486746" y="4017004"/>
            <a:ext cx="509336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Paediatric Hospital Level Chapter 3: Blood and Blood Forming Organs</a:t>
            </a: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10" name="Connector: Curved 9">
            <a:extLst>
              <a:ext uri="{FF2B5EF4-FFF2-40B4-BE49-F238E27FC236}">
                <a16:creationId xmlns:a16="http://schemas.microsoft.com/office/drawing/2014/main" id="{B3124A42-3251-09D3-FDCB-57A3B53C72B3}"/>
              </a:ext>
            </a:extLst>
          </p:cNvPr>
          <p:cNvCxnSpPr>
            <a:cxnSpLocks/>
            <a:endCxn id="3" idx="2"/>
          </p:cNvCxnSpPr>
          <p:nvPr/>
        </p:nvCxnSpPr>
        <p:spPr>
          <a:xfrm flipV="1">
            <a:off x="1701517" y="2448140"/>
            <a:ext cx="4382143" cy="1124876"/>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Connector: Curved 11">
            <a:extLst>
              <a:ext uri="{FF2B5EF4-FFF2-40B4-BE49-F238E27FC236}">
                <a16:creationId xmlns:a16="http://schemas.microsoft.com/office/drawing/2014/main" id="{BAA79BA0-2AED-0803-AD94-ADCC3EEC3836}"/>
              </a:ext>
            </a:extLst>
          </p:cNvPr>
          <p:cNvCxnSpPr>
            <a:cxnSpLocks/>
            <a:endCxn id="6" idx="2"/>
          </p:cNvCxnSpPr>
          <p:nvPr/>
        </p:nvCxnSpPr>
        <p:spPr>
          <a:xfrm rot="10800000">
            <a:off x="3033430" y="4848001"/>
            <a:ext cx="4058743" cy="761110"/>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3436C3CD-5B05-4D1F-1AE3-8C5E2C9EB933}"/>
              </a:ext>
            </a:extLst>
          </p:cNvPr>
          <p:cNvSpPr txBox="1"/>
          <p:nvPr/>
        </p:nvSpPr>
        <p:spPr>
          <a:xfrm>
            <a:off x="732218" y="1090340"/>
            <a:ext cx="16561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SCAN ME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4BD7D3C3-2F39-603B-59A5-4AC2284A2145}"/>
              </a:ext>
            </a:extLst>
          </p:cNvPr>
          <p:cNvSpPr txBox="1"/>
          <p:nvPr/>
        </p:nvSpPr>
        <p:spPr>
          <a:xfrm>
            <a:off x="6264069" y="3067740"/>
            <a:ext cx="16561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SCAN ME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A qr code on a white background&#10;&#10;Description automatically generated">
            <a:extLst>
              <a:ext uri="{FF2B5EF4-FFF2-40B4-BE49-F238E27FC236}">
                <a16:creationId xmlns:a16="http://schemas.microsoft.com/office/drawing/2014/main" id="{EE120719-6072-576D-A3C3-CC63241A8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76" y="1524811"/>
            <a:ext cx="2119281" cy="2119281"/>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658D3304-D19B-A83B-7DDD-ED446A7A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278" y="3573016"/>
            <a:ext cx="2198171" cy="2198171"/>
          </a:xfrm>
          <a:prstGeom prst="rect">
            <a:avLst/>
          </a:prstGeom>
        </p:spPr>
      </p:pic>
    </p:spTree>
    <p:extLst>
      <p:ext uri="{BB962C8B-B14F-4D97-AF65-F5344CB8AC3E}">
        <p14:creationId xmlns:p14="http://schemas.microsoft.com/office/powerpoint/2010/main" val="263294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21906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Presentation Outline</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8" name="Group 17">
            <a:extLst>
              <a:ext uri="{FF2B5EF4-FFF2-40B4-BE49-F238E27FC236}">
                <a16:creationId xmlns:a16="http://schemas.microsoft.com/office/drawing/2014/main" id="{F123BF98-245A-0ACC-6C21-A110B4661599}"/>
              </a:ext>
            </a:extLst>
          </p:cNvPr>
          <p:cNvGrpSpPr/>
          <p:nvPr/>
        </p:nvGrpSpPr>
        <p:grpSpPr>
          <a:xfrm>
            <a:off x="1801684" y="1871235"/>
            <a:ext cx="7166319" cy="3273553"/>
            <a:chOff x="1308649" y="1783631"/>
            <a:chExt cx="7166319" cy="3299377"/>
          </a:xfrm>
        </p:grpSpPr>
        <p:sp>
          <p:nvSpPr>
            <p:cNvPr id="2" name="Rectangle: Rounded Corners 1">
              <a:extLst>
                <a:ext uri="{FF2B5EF4-FFF2-40B4-BE49-F238E27FC236}">
                  <a16:creationId xmlns:a16="http://schemas.microsoft.com/office/drawing/2014/main" id="{581AB9D4-DB00-030B-36AD-93C71910F21A}"/>
                </a:ext>
              </a:extLst>
            </p:cNvPr>
            <p:cNvSpPr/>
            <p:nvPr/>
          </p:nvSpPr>
          <p:spPr>
            <a:xfrm>
              <a:off x="1308649" y="1783631"/>
              <a:ext cx="7128792" cy="40580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2">
                      <a:lumMod val="75000"/>
                    </a:schemeClr>
                  </a:solidFill>
                  <a:latin typeface="Arial" panose="020B0604020202020204" pitchFamily="34" charset="0"/>
                  <a:cs typeface="Arial" panose="020B0604020202020204" pitchFamily="34" charset="0"/>
                </a:rPr>
                <a:t>Haemophilia Subcommittee </a:t>
              </a:r>
            </a:p>
          </p:txBody>
        </p:sp>
        <p:sp>
          <p:nvSpPr>
            <p:cNvPr id="8" name="Rectangle: Rounded Corners 7">
              <a:extLst>
                <a:ext uri="{FF2B5EF4-FFF2-40B4-BE49-F238E27FC236}">
                  <a16:creationId xmlns:a16="http://schemas.microsoft.com/office/drawing/2014/main" id="{41E5F1E2-67A6-4B26-B7FB-A19D009406C6}"/>
                </a:ext>
              </a:extLst>
            </p:cNvPr>
            <p:cNvSpPr/>
            <p:nvPr/>
          </p:nvSpPr>
          <p:spPr>
            <a:xfrm>
              <a:off x="1342792" y="2374730"/>
              <a:ext cx="7128792" cy="44460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b="1" i="0" u="none" strike="noStrike" kern="1200" cap="none" spc="0" normalizeH="0" baseline="0" noProof="0" dirty="0">
                <a:ln>
                  <a:noFill/>
                </a:ln>
                <a:solidFill>
                  <a:schemeClr val="accent2">
                    <a:lumMod val="75000"/>
                  </a:schemeClr>
                </a:solidFill>
                <a:uLnTx/>
                <a:uFillTx/>
                <a:latin typeface="Arial" panose="020B0604020202020204" pitchFamily="34" charset="0"/>
                <a:ea typeface="+mj-ea"/>
                <a:cs typeface="Arial"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b="1" i="0" u="none" strike="noStrike" kern="1200" cap="none" spc="0" normalizeH="0" baseline="0" noProof="0" dirty="0">
                  <a:ln>
                    <a:noFill/>
                  </a:ln>
                  <a:solidFill>
                    <a:schemeClr val="accent2">
                      <a:lumMod val="75000"/>
                    </a:schemeClr>
                  </a:solidFill>
                  <a:uLnTx/>
                  <a:uFillTx/>
                  <a:latin typeface="Arial" panose="020B0604020202020204" pitchFamily="34" charset="0"/>
                  <a:ea typeface="+mj-ea"/>
                  <a:cs typeface="Arial" pitchFamily="34" charset="0"/>
                </a:rPr>
                <a:t>Haemophilia A – Factor VIII Deficiency (</a:t>
              </a:r>
              <a:r>
                <a:rPr lang="en-GB" b="1" dirty="0">
                  <a:solidFill>
                    <a:schemeClr val="accent2">
                      <a:lumMod val="75000"/>
                    </a:schemeClr>
                  </a:solidFill>
                  <a:latin typeface="Arial" panose="020B0604020202020204" pitchFamily="34" charset="0"/>
                  <a:cs typeface="Arial" panose="020B0604020202020204" pitchFamily="34" charset="0"/>
                </a:rPr>
                <a:t>no</a:t>
              </a:r>
              <a:r>
                <a:rPr kumimoji="0" lang="en-GB" b="1" i="0" u="none" strike="noStrike" kern="1200" cap="none" spc="0" normalizeH="0" baseline="0" noProof="0" dirty="0">
                  <a:ln>
                    <a:noFill/>
                  </a:ln>
                  <a:solidFill>
                    <a:schemeClr val="accent2">
                      <a:lumMod val="75000"/>
                    </a:schemeClr>
                  </a:solidFill>
                  <a:uLnTx/>
                  <a:uFillTx/>
                  <a:latin typeface="Arial" panose="020B0604020202020204" pitchFamily="34" charset="0"/>
                  <a:ea typeface="+mj-ea"/>
                  <a:cs typeface="Arial" pitchFamily="34" charset="0"/>
                </a:rPr>
                <a:t> inhibitors)</a:t>
              </a:r>
            </a:p>
            <a:p>
              <a:pPr algn="ctr"/>
              <a:endParaRPr lang="en-ZA" dirty="0">
                <a:solidFill>
                  <a:schemeClr val="accent2">
                    <a:lumMod val="75000"/>
                  </a:schemeClr>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7988A99-7BF8-ED75-1B4D-C58851ED6440}"/>
                </a:ext>
              </a:extLst>
            </p:cNvPr>
            <p:cNvSpPr/>
            <p:nvPr/>
          </p:nvSpPr>
          <p:spPr>
            <a:xfrm>
              <a:off x="1346176" y="3004630"/>
              <a:ext cx="7128792" cy="44460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b="1" i="0" u="none" strike="noStrike" kern="1200" cap="none" spc="0" normalizeH="0" baseline="0" noProof="0" dirty="0">
                <a:ln>
                  <a:noFill/>
                </a:ln>
                <a:solidFill>
                  <a:schemeClr val="accent2">
                    <a:lumMod val="75000"/>
                  </a:schemeClr>
                </a:solidFill>
                <a:uLnTx/>
                <a:uFillTx/>
                <a:latin typeface="Arial" pitchFamily="34" charset="0"/>
                <a:ea typeface="+mj-ea"/>
                <a:cs typeface="Arial"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b="1" i="0" u="none" strike="noStrike" kern="1200" cap="none" spc="0" normalizeH="0" baseline="0" noProof="0" dirty="0">
                  <a:ln>
                    <a:noFill/>
                  </a:ln>
                  <a:solidFill>
                    <a:schemeClr val="accent2">
                      <a:lumMod val="75000"/>
                    </a:schemeClr>
                  </a:solidFill>
                  <a:uLnTx/>
                  <a:uFillTx/>
                  <a:latin typeface="Arial" pitchFamily="34" charset="0"/>
                  <a:ea typeface="+mj-ea"/>
                  <a:cs typeface="Arial" pitchFamily="34" charset="0"/>
                </a:rPr>
                <a:t>Haemophilia B – Factor IX Deficiency (no inhibitors)</a:t>
              </a:r>
            </a:p>
            <a:p>
              <a:pPr algn="ctr"/>
              <a:endParaRPr lang="en-ZA" dirty="0">
                <a:solidFill>
                  <a:schemeClr val="accent2">
                    <a:lumMod val="75000"/>
                  </a:schemeClr>
                </a:solidFill>
              </a:endParaRPr>
            </a:p>
          </p:txBody>
        </p:sp>
        <p:sp>
          <p:nvSpPr>
            <p:cNvPr id="10" name="Rectangle: Rounded Corners 9">
              <a:extLst>
                <a:ext uri="{FF2B5EF4-FFF2-40B4-BE49-F238E27FC236}">
                  <a16:creationId xmlns:a16="http://schemas.microsoft.com/office/drawing/2014/main" id="{EC10BAD3-2E94-5E7E-ED3C-8E66EFB0BE63}"/>
                </a:ext>
              </a:extLst>
            </p:cNvPr>
            <p:cNvSpPr/>
            <p:nvPr/>
          </p:nvSpPr>
          <p:spPr>
            <a:xfrm>
              <a:off x="1342792" y="3671846"/>
              <a:ext cx="7128792" cy="44460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2">
                      <a:lumMod val="75000"/>
                    </a:schemeClr>
                  </a:solidFill>
                  <a:latin typeface="Arial" panose="020B0604020202020204" pitchFamily="34" charset="0"/>
                  <a:cs typeface="Arial" panose="020B0604020202020204" pitchFamily="34" charset="0"/>
                </a:rPr>
                <a:t>Therapeutic Interchange</a:t>
              </a:r>
            </a:p>
          </p:txBody>
        </p:sp>
        <p:sp>
          <p:nvSpPr>
            <p:cNvPr id="11" name="Rectangle: Rounded Corners 10">
              <a:extLst>
                <a:ext uri="{FF2B5EF4-FFF2-40B4-BE49-F238E27FC236}">
                  <a16:creationId xmlns:a16="http://schemas.microsoft.com/office/drawing/2014/main" id="{098D2755-637E-475F-5815-720314F6D608}"/>
                </a:ext>
              </a:extLst>
            </p:cNvPr>
            <p:cNvSpPr/>
            <p:nvPr/>
          </p:nvSpPr>
          <p:spPr>
            <a:xfrm>
              <a:off x="1342792" y="4357249"/>
              <a:ext cx="7128792" cy="725759"/>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accent2">
                      <a:lumMod val="75000"/>
                    </a:schemeClr>
                  </a:solidFill>
                  <a:latin typeface="Arial" panose="020B0604020202020204" pitchFamily="34" charset="0"/>
                  <a:cs typeface="Arial" panose="020B0604020202020204" pitchFamily="34" charset="0"/>
                </a:rPr>
                <a:t>Emicizumab Prophylaxis for severe haemophilia A with inhibitors</a:t>
              </a:r>
            </a:p>
          </p:txBody>
        </p:sp>
      </p:grpSp>
      <p:pic>
        <p:nvPicPr>
          <p:cNvPr id="17" name="Picture 16" descr="A red drop of blood with a white circle and a red cross&#10;&#10;Description automatically generated">
            <a:extLst>
              <a:ext uri="{FF2B5EF4-FFF2-40B4-BE49-F238E27FC236}">
                <a16:creationId xmlns:a16="http://schemas.microsoft.com/office/drawing/2014/main" id="{76CE97BB-ADAE-F3C9-87B8-CEF86B4C5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98" y="1916956"/>
            <a:ext cx="2507754" cy="25077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3CEDB0-408F-E4AE-8C3A-2805C24E76C0}"/>
              </a:ext>
            </a:extLst>
          </p:cNvPr>
          <p:cNvSpPr txBox="1">
            <a:spLocks noChangeArrowheads="1"/>
          </p:cNvSpPr>
          <p:nvPr/>
        </p:nvSpPr>
        <p:spPr>
          <a:xfrm>
            <a:off x="179512" y="-3922"/>
            <a:ext cx="7272808"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Haemophilia Subcommittee</a:t>
            </a:r>
          </a:p>
        </p:txBody>
      </p:sp>
      <p:grpSp>
        <p:nvGrpSpPr>
          <p:cNvPr id="41" name="Group 40">
            <a:extLst>
              <a:ext uri="{FF2B5EF4-FFF2-40B4-BE49-F238E27FC236}">
                <a16:creationId xmlns:a16="http://schemas.microsoft.com/office/drawing/2014/main" id="{8B22764C-4C73-F2DC-F864-EFD86CC58E8A}"/>
              </a:ext>
            </a:extLst>
          </p:cNvPr>
          <p:cNvGrpSpPr/>
          <p:nvPr/>
        </p:nvGrpSpPr>
        <p:grpSpPr>
          <a:xfrm>
            <a:off x="142692" y="1340768"/>
            <a:ext cx="8865683" cy="3545117"/>
            <a:chOff x="449110" y="1353501"/>
            <a:chExt cx="8237645" cy="2871204"/>
          </a:xfrm>
        </p:grpSpPr>
        <p:sp>
          <p:nvSpPr>
            <p:cNvPr id="4" name="Google Shape;1236;p34">
              <a:extLst>
                <a:ext uri="{FF2B5EF4-FFF2-40B4-BE49-F238E27FC236}">
                  <a16:creationId xmlns:a16="http://schemas.microsoft.com/office/drawing/2014/main" id="{37A02EA6-2AD0-5D1F-71C5-13090A22F30B}"/>
                </a:ext>
              </a:extLst>
            </p:cNvPr>
            <p:cNvSpPr/>
            <p:nvPr/>
          </p:nvSpPr>
          <p:spPr>
            <a:xfrm>
              <a:off x="3235798" y="1458117"/>
              <a:ext cx="2672400" cy="2672400"/>
            </a:xfrm>
            <a:prstGeom prst="ellipse">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239;p34">
              <a:extLst>
                <a:ext uri="{FF2B5EF4-FFF2-40B4-BE49-F238E27FC236}">
                  <a16:creationId xmlns:a16="http://schemas.microsoft.com/office/drawing/2014/main" id="{819C7DA4-26FA-CE69-40EE-2ADAD1B08E33}"/>
                </a:ext>
              </a:extLst>
            </p:cNvPr>
            <p:cNvSpPr/>
            <p:nvPr/>
          </p:nvSpPr>
          <p:spPr>
            <a:xfrm>
              <a:off x="2784898" y="1363951"/>
              <a:ext cx="913800" cy="913800"/>
            </a:xfrm>
            <a:prstGeom prst="ellipse">
              <a:avLst/>
            </a:prstGeom>
            <a:gradFill>
              <a:gsLst>
                <a:gs pos="0">
                  <a:srgbClr val="9FC9E2"/>
                </a:gs>
                <a:gs pos="100000">
                  <a:srgbClr val="3C8CBC"/>
                </a:gs>
              </a:gsLst>
              <a:lin ang="5400700" scaled="0"/>
            </a:gradFill>
            <a:ln>
              <a:noFill/>
            </a:ln>
          </p:spPr>
          <p:txBody>
            <a:bodyPr spcFirstLastPara="1" wrap="square" lIns="91425" tIns="91425" rIns="91425" bIns="91425" anchor="ctr" anchorCtr="0">
              <a:noAutofit/>
            </a:bodyPr>
            <a:lstStyle/>
            <a:p>
              <a:pPr algn="ctr">
                <a:buClr>
                  <a:srgbClr val="000000"/>
                </a:buClr>
                <a:buFont typeface="Arial"/>
                <a:buNone/>
              </a:pPr>
              <a:r>
                <a:rPr lang="en-ZA" sz="2800" b="1" kern="0" dirty="0">
                  <a:solidFill>
                    <a:schemeClr val="bg1"/>
                  </a:solidFill>
                  <a:latin typeface="Arial"/>
                  <a:cs typeface="Arial"/>
                  <a:sym typeface="Arial"/>
                </a:rPr>
                <a:t>1</a:t>
              </a:r>
              <a:endParaRPr sz="2800" b="1" kern="0" dirty="0">
                <a:solidFill>
                  <a:schemeClr val="bg1"/>
                </a:solidFill>
                <a:latin typeface="Arial"/>
                <a:cs typeface="Arial"/>
                <a:sym typeface="Arial"/>
              </a:endParaRPr>
            </a:p>
          </p:txBody>
        </p:sp>
        <p:sp>
          <p:nvSpPr>
            <p:cNvPr id="7" name="Google Shape;1241;p34">
              <a:extLst>
                <a:ext uri="{FF2B5EF4-FFF2-40B4-BE49-F238E27FC236}">
                  <a16:creationId xmlns:a16="http://schemas.microsoft.com/office/drawing/2014/main" id="{DEA4BBD3-EC95-150E-7FC7-18F22242358B}"/>
                </a:ext>
              </a:extLst>
            </p:cNvPr>
            <p:cNvSpPr/>
            <p:nvPr/>
          </p:nvSpPr>
          <p:spPr>
            <a:xfrm flipH="1">
              <a:off x="5445249" y="1363951"/>
              <a:ext cx="913800" cy="913800"/>
            </a:xfrm>
            <a:prstGeom prst="ellipse">
              <a:avLst/>
            </a:prstGeom>
            <a:gradFill>
              <a:gsLst>
                <a:gs pos="0">
                  <a:srgbClr val="DD6DBE"/>
                </a:gs>
                <a:gs pos="100000">
                  <a:srgbClr val="9D267C"/>
                </a:gs>
              </a:gsLst>
              <a:lin ang="5400700" scaled="0"/>
            </a:gradFill>
            <a:ln>
              <a:noFill/>
            </a:ln>
          </p:spPr>
          <p:txBody>
            <a:bodyPr spcFirstLastPara="1" wrap="square" lIns="91425" tIns="91425" rIns="91425" bIns="91425" anchor="ctr" anchorCtr="0">
              <a:noAutofit/>
            </a:bodyPr>
            <a:lstStyle/>
            <a:p>
              <a:pPr algn="ctr">
                <a:buClr>
                  <a:srgbClr val="000000"/>
                </a:buClr>
                <a:buFont typeface="Arial"/>
                <a:buNone/>
              </a:pPr>
              <a:r>
                <a:rPr lang="en-ZA" sz="2800" kern="0" dirty="0">
                  <a:solidFill>
                    <a:schemeClr val="bg1"/>
                  </a:solidFill>
                  <a:latin typeface="Arial"/>
                  <a:cs typeface="Arial"/>
                  <a:sym typeface="Arial"/>
                </a:rPr>
                <a:t>2</a:t>
              </a:r>
              <a:endParaRPr sz="2800" kern="0" dirty="0">
                <a:solidFill>
                  <a:schemeClr val="bg1"/>
                </a:solidFill>
                <a:latin typeface="Arial"/>
                <a:cs typeface="Arial"/>
                <a:sym typeface="Arial"/>
              </a:endParaRPr>
            </a:p>
          </p:txBody>
        </p:sp>
        <p:sp>
          <p:nvSpPr>
            <p:cNvPr id="8" name="Google Shape;1242;p34">
              <a:extLst>
                <a:ext uri="{FF2B5EF4-FFF2-40B4-BE49-F238E27FC236}">
                  <a16:creationId xmlns:a16="http://schemas.microsoft.com/office/drawing/2014/main" id="{AE85DE55-17E7-F328-6D42-0571FF6D92CB}"/>
                </a:ext>
              </a:extLst>
            </p:cNvPr>
            <p:cNvSpPr/>
            <p:nvPr/>
          </p:nvSpPr>
          <p:spPr>
            <a:xfrm flipH="1">
              <a:off x="5445249" y="3310905"/>
              <a:ext cx="913800" cy="913800"/>
            </a:xfrm>
            <a:prstGeom prst="ellipse">
              <a:avLst/>
            </a:prstGeom>
            <a:gradFill>
              <a:gsLst>
                <a:gs pos="0">
                  <a:srgbClr val="F1A890"/>
                </a:gs>
                <a:gs pos="100000">
                  <a:srgbClr val="D54C1E"/>
                </a:gs>
              </a:gsLst>
              <a:lin ang="5400700" scaled="0"/>
            </a:gradFill>
            <a:ln>
              <a:noFill/>
            </a:ln>
          </p:spPr>
          <p:txBody>
            <a:bodyPr spcFirstLastPara="1" wrap="square" lIns="91425" tIns="91425" rIns="91425" bIns="91425" anchor="ctr" anchorCtr="0">
              <a:noAutofit/>
            </a:bodyPr>
            <a:lstStyle/>
            <a:p>
              <a:pPr algn="ctr">
                <a:buClr>
                  <a:srgbClr val="000000"/>
                </a:buClr>
                <a:buFont typeface="Arial"/>
                <a:buNone/>
              </a:pPr>
              <a:r>
                <a:rPr lang="en-ZA" sz="2800" kern="0" dirty="0">
                  <a:solidFill>
                    <a:schemeClr val="bg1"/>
                  </a:solidFill>
                  <a:latin typeface="Arial"/>
                  <a:cs typeface="Arial"/>
                  <a:sym typeface="Arial"/>
                </a:rPr>
                <a:t>4</a:t>
              </a:r>
              <a:endParaRPr sz="2800" kern="0" dirty="0">
                <a:solidFill>
                  <a:schemeClr val="bg1"/>
                </a:solidFill>
                <a:latin typeface="Arial"/>
                <a:cs typeface="Arial"/>
                <a:sym typeface="Arial"/>
              </a:endParaRPr>
            </a:p>
          </p:txBody>
        </p:sp>
        <p:grpSp>
          <p:nvGrpSpPr>
            <p:cNvPr id="9" name="Google Shape;1243;p34">
              <a:extLst>
                <a:ext uri="{FF2B5EF4-FFF2-40B4-BE49-F238E27FC236}">
                  <a16:creationId xmlns:a16="http://schemas.microsoft.com/office/drawing/2014/main" id="{66DBA7E1-AF5B-C197-9BA1-9968BA717D1A}"/>
                </a:ext>
              </a:extLst>
            </p:cNvPr>
            <p:cNvGrpSpPr/>
            <p:nvPr/>
          </p:nvGrpSpPr>
          <p:grpSpPr>
            <a:xfrm>
              <a:off x="457193" y="1353501"/>
              <a:ext cx="2267743" cy="980564"/>
              <a:chOff x="457193" y="1353501"/>
              <a:chExt cx="2267743" cy="980564"/>
            </a:xfrm>
          </p:grpSpPr>
          <p:sp>
            <p:nvSpPr>
              <p:cNvPr id="10" name="Google Shape;1244;p34">
                <a:extLst>
                  <a:ext uri="{FF2B5EF4-FFF2-40B4-BE49-F238E27FC236}">
                    <a16:creationId xmlns:a16="http://schemas.microsoft.com/office/drawing/2014/main" id="{E3C79485-9E27-4AFD-BF08-F617ECCA9094}"/>
                  </a:ext>
                </a:extLst>
              </p:cNvPr>
              <p:cNvSpPr txBox="1"/>
              <p:nvPr/>
            </p:nvSpPr>
            <p:spPr>
              <a:xfrm>
                <a:off x="470074" y="1678865"/>
                <a:ext cx="2254862" cy="6552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400" kern="0" dirty="0">
                    <a:solidFill>
                      <a:srgbClr val="000000"/>
                    </a:solidFill>
                    <a:latin typeface="Arial" panose="020B0604020202020204" pitchFamily="34" charset="0"/>
                    <a:ea typeface="Roboto"/>
                    <a:cs typeface="Arial" panose="020B0604020202020204" pitchFamily="34" charset="0"/>
                    <a:sym typeface="Roboto"/>
                  </a:rPr>
                  <a:t>NEMLC approved the formation of the Haemophillia Subcommittee in November 2022</a:t>
                </a:r>
                <a:endParaRPr sz="1400" kern="0" dirty="0">
                  <a:solidFill>
                    <a:srgbClr val="000000"/>
                  </a:solidFill>
                  <a:latin typeface="Arial" panose="020B0604020202020204" pitchFamily="34" charset="0"/>
                  <a:ea typeface="Roboto"/>
                  <a:cs typeface="Arial" panose="020B0604020202020204" pitchFamily="34" charset="0"/>
                  <a:sym typeface="Roboto"/>
                </a:endParaRPr>
              </a:p>
            </p:txBody>
          </p:sp>
          <p:sp>
            <p:nvSpPr>
              <p:cNvPr id="11" name="Google Shape;1245;p34">
                <a:extLst>
                  <a:ext uri="{FF2B5EF4-FFF2-40B4-BE49-F238E27FC236}">
                    <a16:creationId xmlns:a16="http://schemas.microsoft.com/office/drawing/2014/main" id="{8327F275-74F9-0A3F-3D3E-5F78933F1E39}"/>
                  </a:ext>
                </a:extLst>
              </p:cNvPr>
              <p:cNvSpPr txBox="1"/>
              <p:nvPr/>
            </p:nvSpPr>
            <p:spPr>
              <a:xfrm>
                <a:off x="457193" y="1353501"/>
                <a:ext cx="2044500" cy="3138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2000" b="1" kern="0" dirty="0">
                    <a:solidFill>
                      <a:srgbClr val="79BBE2"/>
                    </a:solidFill>
                    <a:latin typeface="Fira Sans Extra Condensed Medium"/>
                    <a:ea typeface="Fira Sans Extra Condensed Medium"/>
                    <a:cs typeface="Fira Sans Extra Condensed Medium"/>
                    <a:sym typeface="Fira Sans Extra Condensed Medium"/>
                  </a:rPr>
                  <a:t>Establishment</a:t>
                </a:r>
                <a:endParaRPr sz="2000" b="1" kern="0" dirty="0">
                  <a:solidFill>
                    <a:srgbClr val="79BBE2"/>
                  </a:solidFill>
                  <a:latin typeface="Fira Sans Extra Condensed Medium"/>
                  <a:ea typeface="Fira Sans Extra Condensed Medium"/>
                  <a:cs typeface="Fira Sans Extra Condensed Medium"/>
                  <a:sym typeface="Fira Sans Extra Condensed Medium"/>
                </a:endParaRPr>
              </a:p>
            </p:txBody>
          </p:sp>
        </p:grpSp>
        <p:grpSp>
          <p:nvGrpSpPr>
            <p:cNvPr id="12" name="Google Shape;1246;p34">
              <a:extLst>
                <a:ext uri="{FF2B5EF4-FFF2-40B4-BE49-F238E27FC236}">
                  <a16:creationId xmlns:a16="http://schemas.microsoft.com/office/drawing/2014/main" id="{A221F44A-3D1A-64FC-3295-4432625B26D0}"/>
                </a:ext>
              </a:extLst>
            </p:cNvPr>
            <p:cNvGrpSpPr/>
            <p:nvPr/>
          </p:nvGrpSpPr>
          <p:grpSpPr>
            <a:xfrm>
              <a:off x="6642251" y="1353501"/>
              <a:ext cx="2044504" cy="934712"/>
              <a:chOff x="6642251" y="1353501"/>
              <a:chExt cx="2044504" cy="934712"/>
            </a:xfrm>
          </p:grpSpPr>
          <p:sp>
            <p:nvSpPr>
              <p:cNvPr id="13" name="Google Shape;1247;p34">
                <a:extLst>
                  <a:ext uri="{FF2B5EF4-FFF2-40B4-BE49-F238E27FC236}">
                    <a16:creationId xmlns:a16="http://schemas.microsoft.com/office/drawing/2014/main" id="{62F86D36-A1DC-FD1A-4E5A-91326EED5F80}"/>
                  </a:ext>
                </a:extLst>
              </p:cNvPr>
              <p:cNvSpPr txBox="1"/>
              <p:nvPr/>
            </p:nvSpPr>
            <p:spPr>
              <a:xfrm>
                <a:off x="6642251" y="1633012"/>
                <a:ext cx="2044500" cy="6552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1400" kern="0" dirty="0">
                    <a:solidFill>
                      <a:srgbClr val="000000"/>
                    </a:solidFill>
                    <a:latin typeface="Arial" panose="020B0604020202020204" pitchFamily="34" charset="0"/>
                    <a:ea typeface="Roboto"/>
                    <a:cs typeface="Arial" panose="020B0604020202020204" pitchFamily="34" charset="0"/>
                    <a:sym typeface="Roboto"/>
                  </a:rPr>
                  <a:t>The committee included members of NEMLC and ERCs</a:t>
                </a:r>
                <a:endParaRPr sz="1400" kern="0" dirty="0">
                  <a:solidFill>
                    <a:srgbClr val="000000"/>
                  </a:solidFill>
                  <a:latin typeface="Arial" panose="020B0604020202020204" pitchFamily="34" charset="0"/>
                  <a:ea typeface="Roboto"/>
                  <a:cs typeface="Arial" panose="020B0604020202020204" pitchFamily="34" charset="0"/>
                  <a:sym typeface="Roboto"/>
                </a:endParaRPr>
              </a:p>
            </p:txBody>
          </p:sp>
          <p:sp>
            <p:nvSpPr>
              <p:cNvPr id="14" name="Google Shape;1248;p34">
                <a:extLst>
                  <a:ext uri="{FF2B5EF4-FFF2-40B4-BE49-F238E27FC236}">
                    <a16:creationId xmlns:a16="http://schemas.microsoft.com/office/drawing/2014/main" id="{9BE99C11-12E2-8E14-1A88-1D28918E9643}"/>
                  </a:ext>
                </a:extLst>
              </p:cNvPr>
              <p:cNvSpPr txBox="1"/>
              <p:nvPr/>
            </p:nvSpPr>
            <p:spPr>
              <a:xfrm>
                <a:off x="6642255" y="1353501"/>
                <a:ext cx="2044500" cy="3138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000" b="1" kern="0" dirty="0">
                    <a:solidFill>
                      <a:srgbClr val="D137A5"/>
                    </a:solidFill>
                    <a:latin typeface="Fira Sans Extra Condensed Medium"/>
                    <a:ea typeface="Fira Sans Extra Condensed Medium"/>
                    <a:cs typeface="Fira Sans Extra Condensed Medium"/>
                    <a:sym typeface="Fira Sans Extra Condensed Medium"/>
                  </a:rPr>
                  <a:t>Composition</a:t>
                </a:r>
                <a:endParaRPr sz="2000" b="1" kern="0" dirty="0">
                  <a:solidFill>
                    <a:srgbClr val="D137A5"/>
                  </a:solidFill>
                  <a:latin typeface="Fira Sans Extra Condensed Medium"/>
                  <a:ea typeface="Fira Sans Extra Condensed Medium"/>
                  <a:cs typeface="Fira Sans Extra Condensed Medium"/>
                  <a:sym typeface="Fira Sans Extra Condensed Medium"/>
                </a:endParaRPr>
              </a:p>
            </p:txBody>
          </p:sp>
        </p:grpSp>
        <p:grpSp>
          <p:nvGrpSpPr>
            <p:cNvPr id="15" name="Google Shape;1249;p34">
              <a:extLst>
                <a:ext uri="{FF2B5EF4-FFF2-40B4-BE49-F238E27FC236}">
                  <a16:creationId xmlns:a16="http://schemas.microsoft.com/office/drawing/2014/main" id="{C599A7DF-2B93-B2D1-AB21-2A114124999A}"/>
                </a:ext>
              </a:extLst>
            </p:cNvPr>
            <p:cNvGrpSpPr/>
            <p:nvPr/>
          </p:nvGrpSpPr>
          <p:grpSpPr>
            <a:xfrm>
              <a:off x="449110" y="2510944"/>
              <a:ext cx="2325854" cy="1683313"/>
              <a:chOff x="449110" y="2510944"/>
              <a:chExt cx="2325854" cy="1683313"/>
            </a:xfrm>
          </p:grpSpPr>
          <p:sp>
            <p:nvSpPr>
              <p:cNvPr id="16" name="Google Shape;1250;p34">
                <a:extLst>
                  <a:ext uri="{FF2B5EF4-FFF2-40B4-BE49-F238E27FC236}">
                    <a16:creationId xmlns:a16="http://schemas.microsoft.com/office/drawing/2014/main" id="{AEF37A75-DFD6-F493-28AD-AA40065EBB8C}"/>
                  </a:ext>
                </a:extLst>
              </p:cNvPr>
              <p:cNvSpPr txBox="1"/>
              <p:nvPr/>
            </p:nvSpPr>
            <p:spPr>
              <a:xfrm>
                <a:off x="449110" y="3539057"/>
                <a:ext cx="2325854" cy="6552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400" kern="0" dirty="0">
                    <a:solidFill>
                      <a:srgbClr val="000000"/>
                    </a:solidFill>
                    <a:latin typeface="Arial" panose="020B0604020202020204" pitchFamily="34" charset="0"/>
                    <a:ea typeface="Roboto"/>
                    <a:cs typeface="Arial" panose="020B0604020202020204" pitchFamily="34" charset="0"/>
                    <a:sym typeface="Roboto"/>
                  </a:rPr>
                  <a:t>The formation of the committee was prompted by:</a:t>
                </a:r>
              </a:p>
              <a:p>
                <a:pPr marL="171450" indent="-171450">
                  <a:buClr>
                    <a:srgbClr val="000000"/>
                  </a:buClr>
                  <a:buFont typeface="Arial" panose="020B0604020202020204" pitchFamily="34" charset="0"/>
                  <a:buChar char="•"/>
                </a:pPr>
                <a:r>
                  <a:rPr lang="en" sz="1400" kern="0" dirty="0">
                    <a:solidFill>
                      <a:srgbClr val="000000"/>
                    </a:solidFill>
                    <a:latin typeface="Arial" panose="020B0604020202020204" pitchFamily="34" charset="0"/>
                    <a:ea typeface="Roboto"/>
                    <a:cs typeface="Arial" panose="020B0604020202020204" pitchFamily="34" charset="0"/>
                    <a:sym typeface="Roboto"/>
                  </a:rPr>
                  <a:t>Paediatric review of Factor VIII for haemophilia A without inhibiotors</a:t>
                </a:r>
              </a:p>
              <a:p>
                <a:pPr marL="171450" indent="-171450">
                  <a:buClr>
                    <a:srgbClr val="000000"/>
                  </a:buClr>
                  <a:buFont typeface="Arial" panose="020B0604020202020204" pitchFamily="34" charset="0"/>
                  <a:buChar char="•"/>
                </a:pPr>
                <a:r>
                  <a:rPr lang="en-ZA" sz="1400" kern="0" dirty="0">
                    <a:solidFill>
                      <a:srgbClr val="000000"/>
                    </a:solidFill>
                    <a:latin typeface="Arial" panose="020B0604020202020204" pitchFamily="34" charset="0"/>
                    <a:ea typeface="Roboto"/>
                    <a:cs typeface="Arial" panose="020B0604020202020204" pitchFamily="34" charset="0"/>
                    <a:sym typeface="Roboto"/>
                  </a:rPr>
                  <a:t>Emicizumab as part of the project plan for Tertiary ERC</a:t>
                </a:r>
              </a:p>
              <a:p>
                <a:pPr marL="171450" indent="-171450">
                  <a:buClr>
                    <a:srgbClr val="000000"/>
                  </a:buClr>
                  <a:buFont typeface="Arial" panose="020B0604020202020204" pitchFamily="34" charset="0"/>
                  <a:buChar char="•"/>
                </a:pPr>
                <a:r>
                  <a:rPr lang="en-ZA" sz="1400" kern="0" dirty="0">
                    <a:solidFill>
                      <a:srgbClr val="000000"/>
                    </a:solidFill>
                    <a:latin typeface="Arial" panose="020B0604020202020204" pitchFamily="34" charset="0"/>
                    <a:ea typeface="Roboto"/>
                    <a:cs typeface="Arial" panose="020B0604020202020204" pitchFamily="34" charset="0"/>
                    <a:sym typeface="Roboto"/>
                  </a:rPr>
                  <a:t>Need for holistic consideration of care across levels of care and ages</a:t>
                </a:r>
                <a:endParaRPr sz="1400" kern="0" dirty="0">
                  <a:solidFill>
                    <a:srgbClr val="000000"/>
                  </a:solidFill>
                  <a:latin typeface="Arial" panose="020B0604020202020204" pitchFamily="34" charset="0"/>
                  <a:ea typeface="Roboto"/>
                  <a:cs typeface="Arial" panose="020B0604020202020204" pitchFamily="34" charset="0"/>
                  <a:sym typeface="Roboto"/>
                </a:endParaRPr>
              </a:p>
            </p:txBody>
          </p:sp>
          <p:sp>
            <p:nvSpPr>
              <p:cNvPr id="17" name="Google Shape;1251;p34">
                <a:extLst>
                  <a:ext uri="{FF2B5EF4-FFF2-40B4-BE49-F238E27FC236}">
                    <a16:creationId xmlns:a16="http://schemas.microsoft.com/office/drawing/2014/main" id="{96B949DC-068B-59F8-5043-F72CB7A6F148}"/>
                  </a:ext>
                </a:extLst>
              </p:cNvPr>
              <p:cNvSpPr txBox="1"/>
              <p:nvPr/>
            </p:nvSpPr>
            <p:spPr>
              <a:xfrm>
                <a:off x="482882" y="2510944"/>
                <a:ext cx="2044500" cy="3138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2000" b="1" kern="0" dirty="0">
                    <a:solidFill>
                      <a:srgbClr val="AED849"/>
                    </a:solidFill>
                    <a:latin typeface="Fira Sans Extra Condensed Medium"/>
                    <a:ea typeface="Fira Sans Extra Condensed Medium"/>
                    <a:cs typeface="Fira Sans Extra Condensed Medium"/>
                    <a:sym typeface="Fira Sans Extra Condensed Medium"/>
                  </a:rPr>
                  <a:t>Rationale</a:t>
                </a:r>
                <a:endParaRPr sz="2000" b="1" kern="0" dirty="0">
                  <a:solidFill>
                    <a:srgbClr val="AED849"/>
                  </a:solidFill>
                  <a:latin typeface="Fira Sans Extra Condensed Medium"/>
                  <a:ea typeface="Fira Sans Extra Condensed Medium"/>
                  <a:cs typeface="Fira Sans Extra Condensed Medium"/>
                  <a:sym typeface="Fira Sans Extra Condensed Medium"/>
                </a:endParaRPr>
              </a:p>
            </p:txBody>
          </p:sp>
        </p:grpSp>
        <p:grpSp>
          <p:nvGrpSpPr>
            <p:cNvPr id="18" name="Google Shape;1252;p34">
              <a:extLst>
                <a:ext uri="{FF2B5EF4-FFF2-40B4-BE49-F238E27FC236}">
                  <a16:creationId xmlns:a16="http://schemas.microsoft.com/office/drawing/2014/main" id="{3FB4BA6E-A9B2-04FD-0ABA-8AD9A9BAEAD0}"/>
                </a:ext>
              </a:extLst>
            </p:cNvPr>
            <p:cNvGrpSpPr/>
            <p:nvPr/>
          </p:nvGrpSpPr>
          <p:grpSpPr>
            <a:xfrm>
              <a:off x="6616565" y="2466732"/>
              <a:ext cx="2070186" cy="1484704"/>
              <a:chOff x="6616565" y="2466732"/>
              <a:chExt cx="2070186" cy="1484704"/>
            </a:xfrm>
          </p:grpSpPr>
          <p:sp>
            <p:nvSpPr>
              <p:cNvPr id="19" name="Google Shape;1253;p34">
                <a:extLst>
                  <a:ext uri="{FF2B5EF4-FFF2-40B4-BE49-F238E27FC236}">
                    <a16:creationId xmlns:a16="http://schemas.microsoft.com/office/drawing/2014/main" id="{6E3B29AC-07F8-9019-4F44-005E1F2E51A9}"/>
                  </a:ext>
                </a:extLst>
              </p:cNvPr>
              <p:cNvSpPr txBox="1"/>
              <p:nvPr/>
            </p:nvSpPr>
            <p:spPr>
              <a:xfrm>
                <a:off x="6642251" y="3296236"/>
                <a:ext cx="2044500" cy="655200"/>
              </a:xfrm>
              <a:prstGeom prst="rect">
                <a:avLst/>
              </a:prstGeom>
              <a:noFill/>
              <a:ln>
                <a:noFill/>
              </a:ln>
            </p:spPr>
            <p:txBody>
              <a:bodyPr spcFirstLastPara="1" wrap="square" lIns="91425" tIns="91425" rIns="91425" bIns="91425" anchor="ctr" anchorCtr="0">
                <a:noAutofit/>
              </a:bodyPr>
              <a:lstStyle/>
              <a:p>
                <a:pPr marL="171450" indent="-171450" algn="r">
                  <a:buClr>
                    <a:srgbClr val="000000"/>
                  </a:buClr>
                  <a:buFont typeface="Arial" panose="020B0604020202020204" pitchFamily="34" charset="0"/>
                  <a:buChar char="•"/>
                </a:pPr>
                <a:endParaRPr lang="en" sz="1400" kern="0" dirty="0">
                  <a:solidFill>
                    <a:srgbClr val="000000"/>
                  </a:solidFill>
                  <a:latin typeface="Arial" panose="020B0604020202020204" pitchFamily="34" charset="0"/>
                  <a:ea typeface="Roboto"/>
                  <a:cs typeface="Arial" panose="020B0604020202020204" pitchFamily="34" charset="0"/>
                  <a:sym typeface="Roboto"/>
                </a:endParaRPr>
              </a:p>
              <a:p>
                <a:pPr marL="171450" indent="-171450" algn="r">
                  <a:buClr>
                    <a:srgbClr val="000000"/>
                  </a:buClr>
                  <a:buFont typeface="Arial" panose="020B0604020202020204" pitchFamily="34" charset="0"/>
                  <a:buChar char="•"/>
                </a:pPr>
                <a:r>
                  <a:rPr lang="en" sz="1400" kern="0" dirty="0">
                    <a:solidFill>
                      <a:srgbClr val="000000"/>
                    </a:solidFill>
                    <a:latin typeface="Arial" panose="020B0604020202020204" pitchFamily="34" charset="0"/>
                    <a:ea typeface="Roboto"/>
                    <a:cs typeface="Arial" panose="020B0604020202020204" pitchFamily="34" charset="0"/>
                    <a:sym typeface="Roboto"/>
                  </a:rPr>
                  <a:t>To understand the current haemophilia space to help inform decision making</a:t>
                </a:r>
              </a:p>
              <a:p>
                <a:pPr marL="171450" indent="-171450" algn="r">
                  <a:buClr>
                    <a:srgbClr val="000000"/>
                  </a:buClr>
                  <a:buFont typeface="Arial" panose="020B0604020202020204" pitchFamily="34" charset="0"/>
                  <a:buChar char="•"/>
                </a:pPr>
                <a:r>
                  <a:rPr lang="en" sz="1400" kern="0" dirty="0">
                    <a:solidFill>
                      <a:srgbClr val="000000"/>
                    </a:solidFill>
                    <a:latin typeface="Arial" panose="020B0604020202020204" pitchFamily="34" charset="0"/>
                    <a:ea typeface="Roboto"/>
                    <a:cs typeface="Arial" panose="020B0604020202020204" pitchFamily="34" charset="0"/>
                    <a:sym typeface="Roboto"/>
                  </a:rPr>
                  <a:t>Emicizumab consideration</a:t>
                </a:r>
              </a:p>
              <a:p>
                <a:pPr marL="171450" indent="-171450" algn="r">
                  <a:buClr>
                    <a:srgbClr val="000000"/>
                  </a:buClr>
                  <a:buFont typeface="Arial" panose="020B0604020202020204" pitchFamily="34" charset="0"/>
                  <a:buChar char="•"/>
                </a:pPr>
                <a:r>
                  <a:rPr lang="en" sz="1400" kern="0" dirty="0">
                    <a:solidFill>
                      <a:srgbClr val="000000"/>
                    </a:solidFill>
                    <a:latin typeface="Arial" panose="020B0604020202020204" pitchFamily="34" charset="0"/>
                    <a:ea typeface="Roboto"/>
                    <a:cs typeface="Arial" panose="020B0604020202020204" pitchFamily="34" charset="0"/>
                    <a:sym typeface="Roboto"/>
                  </a:rPr>
                  <a:t>Factor VII Prophylaxis in haemophila A</a:t>
                </a:r>
              </a:p>
              <a:p>
                <a:pPr marL="171450" indent="-171450" algn="r">
                  <a:buClr>
                    <a:srgbClr val="000000"/>
                  </a:buClr>
                  <a:buFont typeface="Arial" panose="020B0604020202020204" pitchFamily="34" charset="0"/>
                  <a:buChar char="•"/>
                </a:pPr>
                <a:r>
                  <a:rPr lang="en-ZA" sz="1400" kern="0" dirty="0">
                    <a:solidFill>
                      <a:srgbClr val="000000"/>
                    </a:solidFill>
                    <a:latin typeface="Arial" panose="020B0604020202020204" pitchFamily="34" charset="0"/>
                    <a:ea typeface="Roboto"/>
                    <a:cs typeface="Arial" panose="020B0604020202020204" pitchFamily="34" charset="0"/>
                    <a:sym typeface="Roboto"/>
                  </a:rPr>
                  <a:t>Factor</a:t>
                </a:r>
                <a:r>
                  <a:rPr lang="en" sz="1400" kern="0" dirty="0">
                    <a:solidFill>
                      <a:srgbClr val="000000"/>
                    </a:solidFill>
                    <a:latin typeface="Arial" panose="020B0604020202020204" pitchFamily="34" charset="0"/>
                    <a:ea typeface="Roboto"/>
                    <a:cs typeface="Arial" panose="020B0604020202020204" pitchFamily="34" charset="0"/>
                    <a:sym typeface="Roboto"/>
                  </a:rPr>
                  <a:t> IX Prophylaxis in haemophila B</a:t>
                </a:r>
                <a:endParaRPr sz="1400" kern="0" dirty="0">
                  <a:solidFill>
                    <a:srgbClr val="000000"/>
                  </a:solidFill>
                  <a:latin typeface="Arial" panose="020B0604020202020204" pitchFamily="34" charset="0"/>
                  <a:ea typeface="Roboto"/>
                  <a:cs typeface="Arial" panose="020B0604020202020204" pitchFamily="34" charset="0"/>
                  <a:sym typeface="Roboto"/>
                </a:endParaRPr>
              </a:p>
            </p:txBody>
          </p:sp>
          <p:sp>
            <p:nvSpPr>
              <p:cNvPr id="20" name="Google Shape;1254;p34">
                <a:extLst>
                  <a:ext uri="{FF2B5EF4-FFF2-40B4-BE49-F238E27FC236}">
                    <a16:creationId xmlns:a16="http://schemas.microsoft.com/office/drawing/2014/main" id="{67DC1A13-7BDA-6463-DC91-14341DD72399}"/>
                  </a:ext>
                </a:extLst>
              </p:cNvPr>
              <p:cNvSpPr txBox="1"/>
              <p:nvPr/>
            </p:nvSpPr>
            <p:spPr>
              <a:xfrm>
                <a:off x="6616565" y="2466732"/>
                <a:ext cx="2044500" cy="313800"/>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000" b="1" kern="0" dirty="0">
                    <a:solidFill>
                      <a:srgbClr val="E97B55"/>
                    </a:solidFill>
                    <a:latin typeface="Fira Sans Extra Condensed Medium"/>
                    <a:ea typeface="Fira Sans Extra Condensed Medium"/>
                    <a:cs typeface="Fira Sans Extra Condensed Medium"/>
                    <a:sym typeface="Fira Sans Extra Condensed Medium"/>
                  </a:rPr>
                  <a:t>Objectives</a:t>
                </a:r>
                <a:endParaRPr sz="2000" b="1" kern="0" dirty="0">
                  <a:solidFill>
                    <a:srgbClr val="E97B55"/>
                  </a:solidFill>
                  <a:latin typeface="Fira Sans Extra Condensed Medium"/>
                  <a:ea typeface="Fira Sans Extra Condensed Medium"/>
                  <a:cs typeface="Fira Sans Extra Condensed Medium"/>
                  <a:sym typeface="Fira Sans Extra Condensed Medium"/>
                </a:endParaRPr>
              </a:p>
            </p:txBody>
          </p:sp>
        </p:grpSp>
        <p:grpSp>
          <p:nvGrpSpPr>
            <p:cNvPr id="21" name="Google Shape;1255;p34">
              <a:extLst>
                <a:ext uri="{FF2B5EF4-FFF2-40B4-BE49-F238E27FC236}">
                  <a16:creationId xmlns:a16="http://schemas.microsoft.com/office/drawing/2014/main" id="{8A1F3E90-DC7C-67FA-B6D5-DD98644626A9}"/>
                </a:ext>
              </a:extLst>
            </p:cNvPr>
            <p:cNvGrpSpPr/>
            <p:nvPr/>
          </p:nvGrpSpPr>
          <p:grpSpPr>
            <a:xfrm>
              <a:off x="3058326" y="3634540"/>
              <a:ext cx="195041" cy="316903"/>
              <a:chOff x="-63250675" y="4153725"/>
              <a:chExt cx="168575" cy="273900"/>
            </a:xfrm>
          </p:grpSpPr>
          <p:sp>
            <p:nvSpPr>
              <p:cNvPr id="24" name="Google Shape;1258;p34">
                <a:extLst>
                  <a:ext uri="{FF2B5EF4-FFF2-40B4-BE49-F238E27FC236}">
                    <a16:creationId xmlns:a16="http://schemas.microsoft.com/office/drawing/2014/main" id="{D72559A5-6329-E4CC-1D70-6DEC504AF3AC}"/>
                  </a:ext>
                </a:extLst>
              </p:cNvPr>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261;p34">
                <a:extLst>
                  <a:ext uri="{FF2B5EF4-FFF2-40B4-BE49-F238E27FC236}">
                    <a16:creationId xmlns:a16="http://schemas.microsoft.com/office/drawing/2014/main" id="{0D79F1B1-6512-8A93-7334-25E16E34ED2E}"/>
                  </a:ext>
                </a:extLst>
              </p:cNvPr>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262;p34">
                <a:extLst>
                  <a:ext uri="{FF2B5EF4-FFF2-40B4-BE49-F238E27FC236}">
                    <a16:creationId xmlns:a16="http://schemas.microsoft.com/office/drawing/2014/main" id="{FEEC3A2C-6BF1-C8A7-F5D7-811B35AD0B2E}"/>
                  </a:ext>
                </a:extLst>
              </p:cNvPr>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263;p34">
                <a:extLst>
                  <a:ext uri="{FF2B5EF4-FFF2-40B4-BE49-F238E27FC236}">
                    <a16:creationId xmlns:a16="http://schemas.microsoft.com/office/drawing/2014/main" id="{2D812E04-FD67-26F1-9BB3-8955B5C1AE3B}"/>
                  </a:ext>
                </a:extLst>
              </p:cNvPr>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3" name="Picture 42">
            <a:extLst>
              <a:ext uri="{FF2B5EF4-FFF2-40B4-BE49-F238E27FC236}">
                <a16:creationId xmlns:a16="http://schemas.microsoft.com/office/drawing/2014/main" id="{203CAC69-6449-80E4-8BB3-C5C0E3F77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782" y="2128808"/>
            <a:ext cx="2676817" cy="2251528"/>
          </a:xfrm>
          <a:prstGeom prst="rect">
            <a:avLst/>
          </a:prstGeom>
        </p:spPr>
      </p:pic>
      <p:sp>
        <p:nvSpPr>
          <p:cNvPr id="44" name="Oval 43">
            <a:extLst>
              <a:ext uri="{FF2B5EF4-FFF2-40B4-BE49-F238E27FC236}">
                <a16:creationId xmlns:a16="http://schemas.microsoft.com/office/drawing/2014/main" id="{FF7BB3BC-E51D-6CC2-8117-DB57C839D9A7}"/>
              </a:ext>
            </a:extLst>
          </p:cNvPr>
          <p:cNvSpPr/>
          <p:nvPr/>
        </p:nvSpPr>
        <p:spPr>
          <a:xfrm>
            <a:off x="2836844" y="3753263"/>
            <a:ext cx="901085" cy="110880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77798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F95DB2-5581-7620-31B4-5FCF3C5E88CD}"/>
              </a:ext>
            </a:extLst>
          </p:cNvPr>
          <p:cNvSpPr txBox="1"/>
          <p:nvPr/>
        </p:nvSpPr>
        <p:spPr>
          <a:xfrm>
            <a:off x="143508" y="1767271"/>
            <a:ext cx="8748972" cy="258532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ZA" sz="1800" dirty="0">
                <a:effectLst/>
                <a:latin typeface="Calibri" panose="020F0502020204030204" pitchFamily="34" charset="0"/>
                <a:ea typeface="Calibri" panose="020F0502020204030204" pitchFamily="34" charset="0"/>
              </a:rPr>
              <a:t>There is very low certainty evidence to suggest that low dose and intermediate dose factor VIII prophylaxis therapies are more effective than treatment on-demand for patients with haemophilia A</a:t>
            </a:r>
          </a:p>
          <a:p>
            <a:pPr algn="just"/>
            <a:endParaRPr lang="en-ZA" sz="1800" dirty="0">
              <a:effectLst/>
              <a:latin typeface="Calibri" panose="020F0502020204030204" pitchFamily="34" charset="0"/>
              <a:ea typeface="Calibri" panose="020F0502020204030204" pitchFamily="34" charset="0"/>
            </a:endParaRPr>
          </a:p>
          <a:p>
            <a:pPr algn="just"/>
            <a:r>
              <a:rPr lang="en-GB" dirty="0">
                <a:latin typeface="Calibri" panose="020F0502020204030204" pitchFamily="34" charset="0"/>
                <a:ea typeface="Calibri" panose="020F0502020204030204" pitchFamily="34" charset="0"/>
              </a:rPr>
              <a:t>Basic cost-effectiveness analysis shows low and intermediate dose prophylaxis are potentially more cost-saving than treatment on demand if only considering acquisition costs of factor VIII. Sensitivity scenarios which accounted only for treatment of minor bleeds (and not major or life-threatening bleeds) showed that low and intermediate dose prophylaxis were more effective but more costly than treatment on demand.</a:t>
            </a:r>
          </a:p>
        </p:txBody>
      </p:sp>
      <p:sp>
        <p:nvSpPr>
          <p:cNvPr id="3" name="TextBox 2">
            <a:extLst>
              <a:ext uri="{FF2B5EF4-FFF2-40B4-BE49-F238E27FC236}">
                <a16:creationId xmlns:a16="http://schemas.microsoft.com/office/drawing/2014/main" id="{071D0937-29B0-D9A8-D30D-9419F001A926}"/>
              </a:ext>
            </a:extLst>
          </p:cNvPr>
          <p:cNvSpPr txBox="1"/>
          <p:nvPr/>
        </p:nvSpPr>
        <p:spPr>
          <a:xfrm>
            <a:off x="0" y="4626148"/>
            <a:ext cx="7924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NEMLC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Rectangle: Rounded Corners 3">
            <a:extLst>
              <a:ext uri="{FF2B5EF4-FFF2-40B4-BE49-F238E27FC236}">
                <a16:creationId xmlns:a16="http://schemas.microsoft.com/office/drawing/2014/main" id="{87032654-6680-44B4-B072-45287846D973}"/>
              </a:ext>
            </a:extLst>
          </p:cNvPr>
          <p:cNvSpPr/>
          <p:nvPr/>
        </p:nvSpPr>
        <p:spPr>
          <a:xfrm>
            <a:off x="39770" y="4980091"/>
            <a:ext cx="9064460" cy="7906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NEMLC recommends </a:t>
            </a:r>
            <a:r>
              <a:rPr lang="en-GB" sz="1600" dirty="0">
                <a:latin typeface="Arial" panose="020B0604020202020204" pitchFamily="34" charset="0"/>
                <a:cs typeface="Arial" panose="020B0604020202020204" pitchFamily="34" charset="0"/>
              </a:rPr>
              <a:t>using </a:t>
            </a:r>
            <a:r>
              <a:rPr lang="en-GB" sz="1600" b="1" dirty="0">
                <a:latin typeface="Arial" panose="020B0604020202020204" pitchFamily="34" charset="0"/>
                <a:cs typeface="Arial" panose="020B0604020202020204" pitchFamily="34" charset="0"/>
              </a:rPr>
              <a:t>intermediate factor VIII prophylaxis for severe haemophilia A patients without inhibitors</a:t>
            </a:r>
            <a:r>
              <a:rPr lang="en-GB" sz="1600" dirty="0">
                <a:latin typeface="Arial" panose="020B0604020202020204" pitchFamily="34" charset="0"/>
                <a:cs typeface="Arial" panose="020B0604020202020204" pitchFamily="34" charset="0"/>
              </a:rPr>
              <a:t>. </a:t>
            </a:r>
          </a:p>
        </p:txBody>
      </p:sp>
      <p:pic>
        <p:nvPicPr>
          <p:cNvPr id="5" name="Picture 4" descr="A red and white logo with a thumb up&#10;&#10;Description automatically generated">
            <a:extLst>
              <a:ext uri="{FF2B5EF4-FFF2-40B4-BE49-F238E27FC236}">
                <a16:creationId xmlns:a16="http://schemas.microsoft.com/office/drawing/2014/main" id="{AEB4BAE4-7FF2-334D-19E8-091A6DB15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5978" y="3913526"/>
            <a:ext cx="1868276" cy="1382524"/>
          </a:xfrm>
          <a:prstGeom prst="rect">
            <a:avLst/>
          </a:prstGeom>
        </p:spPr>
      </p:pic>
      <p:sp>
        <p:nvSpPr>
          <p:cNvPr id="6" name="Rectangle 2">
            <a:extLst>
              <a:ext uri="{FF2B5EF4-FFF2-40B4-BE49-F238E27FC236}">
                <a16:creationId xmlns:a16="http://schemas.microsoft.com/office/drawing/2014/main" id="{0319E78C-3D99-12F5-B458-0F668E31C8E6}"/>
              </a:ext>
            </a:extLst>
          </p:cNvPr>
          <p:cNvSpPr txBox="1">
            <a:spLocks noChangeArrowheads="1"/>
          </p:cNvSpPr>
          <p:nvPr/>
        </p:nvSpPr>
        <p:spPr>
          <a:xfrm>
            <a:off x="179512" y="-3922"/>
            <a:ext cx="7272808"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Haemophilia A – Factor VIII Deficiency (no inhibitors)</a:t>
            </a:r>
          </a:p>
        </p:txBody>
      </p:sp>
      <p:sp>
        <p:nvSpPr>
          <p:cNvPr id="2" name="TextBox 1">
            <a:extLst>
              <a:ext uri="{FF2B5EF4-FFF2-40B4-BE49-F238E27FC236}">
                <a16:creationId xmlns:a16="http://schemas.microsoft.com/office/drawing/2014/main" id="{211B70CC-FAC6-78CC-379C-845A6C5239A1}"/>
              </a:ext>
            </a:extLst>
          </p:cNvPr>
          <p:cNvSpPr txBox="1"/>
          <p:nvPr/>
        </p:nvSpPr>
        <p:spPr>
          <a:xfrm>
            <a:off x="143508" y="1103437"/>
            <a:ext cx="8856984" cy="646331"/>
          </a:xfrm>
          <a:prstGeom prst="rect">
            <a:avLst/>
          </a:prstGeom>
          <a:noFill/>
        </p:spPr>
        <p:txBody>
          <a:bodyPr wrap="square" rtlCol="0">
            <a:spAutoFit/>
          </a:bodyPr>
          <a:lstStyle/>
          <a:p>
            <a:pPr algn="ctr"/>
            <a:r>
              <a:rPr lang="en-GB" b="1" dirty="0">
                <a:solidFill>
                  <a:schemeClr val="accent2">
                    <a:lumMod val="75000"/>
                  </a:schemeClr>
                </a:solidFill>
                <a:latin typeface="Arial" panose="020B0604020202020204" pitchFamily="34" charset="0"/>
                <a:cs typeface="Arial" panose="020B0604020202020204" pitchFamily="34" charset="0"/>
              </a:rPr>
              <a:t>Prophylactic Factor VIII compared to on-demand treatment for patients (adults and children) with haemophilia A without inhibitors</a:t>
            </a:r>
            <a:endParaRPr lang="en-ZA"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23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77A529-3BE2-DC9C-3936-551D8BA22174}"/>
              </a:ext>
            </a:extLst>
          </p:cNvPr>
          <p:cNvSpPr txBox="1">
            <a:spLocks noChangeArrowheads="1"/>
          </p:cNvSpPr>
          <p:nvPr/>
        </p:nvSpPr>
        <p:spPr>
          <a:xfrm>
            <a:off x="179512" y="-3922"/>
            <a:ext cx="7272808"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Haemophilia A (no inhibitors)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sng" strike="noStrike" kern="1200" cap="none" spc="0" normalizeH="0" baseline="0" noProof="0" dirty="0">
                <a:ln>
                  <a:noFill/>
                </a:ln>
                <a:solidFill>
                  <a:schemeClr val="bg1"/>
                </a:solidFill>
                <a:uLnTx/>
                <a:uFillTx/>
                <a:latin typeface="Arial" pitchFamily="34" charset="0"/>
                <a:ea typeface="+mj-ea"/>
                <a:cs typeface="Arial" pitchFamily="34" charset="0"/>
              </a:rPr>
              <a:t>STG recommendations</a:t>
            </a:r>
          </a:p>
        </p:txBody>
      </p:sp>
      <p:sp>
        <p:nvSpPr>
          <p:cNvPr id="3" name="TextBox 2">
            <a:extLst>
              <a:ext uri="{FF2B5EF4-FFF2-40B4-BE49-F238E27FC236}">
                <a16:creationId xmlns:a16="http://schemas.microsoft.com/office/drawing/2014/main" id="{39480678-F849-5ED6-FC81-52DA8198D209}"/>
              </a:ext>
            </a:extLst>
          </p:cNvPr>
          <p:cNvSpPr txBox="1"/>
          <p:nvPr/>
        </p:nvSpPr>
        <p:spPr>
          <a:xfrm>
            <a:off x="107504" y="1737098"/>
            <a:ext cx="4370026" cy="4001095"/>
          </a:xfrm>
          <a:prstGeom prst="rect">
            <a:avLst/>
          </a:prstGeom>
          <a:solidFill>
            <a:srgbClr val="FFFFCC"/>
          </a:solidFill>
          <a:ln w="19050">
            <a:solidFill>
              <a:schemeClr val="tx1"/>
            </a:solidFill>
          </a:ln>
        </p:spPr>
        <p:txBody>
          <a:bodyPr wrap="square" rtlCol="0">
            <a:spAutoFit/>
          </a:bodyPr>
          <a:lstStyle/>
          <a:p>
            <a:pPr algn="ctr"/>
            <a:r>
              <a:rPr lang="en-US" sz="2000" b="1" cap="all" dirty="0">
                <a:ln w="19050" cmpd="sng">
                  <a:solidFill>
                    <a:schemeClr val="accent4"/>
                  </a:solidFill>
                  <a:prstDash val="solid"/>
                </a:ln>
                <a:solidFill>
                  <a:srgbClr val="00B050"/>
                </a:solidFill>
                <a:latin typeface="+mj-lt"/>
              </a:rPr>
              <a:t>ADULT recommendations</a:t>
            </a:r>
          </a:p>
          <a:p>
            <a:endParaRPr lang="en-US" sz="800" dirty="0"/>
          </a:p>
          <a:p>
            <a:r>
              <a:rPr lang="en-US" sz="1600" b="1" u="sng" dirty="0"/>
              <a:t>PROPHYLAXIS</a:t>
            </a:r>
          </a:p>
          <a:p>
            <a:r>
              <a:rPr lang="en-US" sz="1400" i="1" dirty="0"/>
              <a:t>(for severe </a:t>
            </a:r>
            <a:r>
              <a:rPr lang="en-US" sz="1400" i="1" dirty="0" err="1"/>
              <a:t>haemohilia</a:t>
            </a:r>
            <a:r>
              <a:rPr lang="en-US" sz="1400" i="1" dirty="0"/>
              <a:t> A – no inhibitors)</a:t>
            </a:r>
          </a:p>
          <a:p>
            <a:pPr marL="228600" indent="-228600">
              <a:buFont typeface="Arial" panose="020B0604020202020204" pitchFamily="34" charset="0"/>
              <a:buChar char="•"/>
            </a:pPr>
            <a:r>
              <a:rPr lang="en-US" sz="1600" dirty="0"/>
              <a:t>Factor VIII, IV 25 units/kg, twice weekly</a:t>
            </a:r>
          </a:p>
          <a:p>
            <a:r>
              <a:rPr lang="en-US" sz="1600" dirty="0"/>
              <a:t>    (dose rounding to avoid wastage)</a:t>
            </a:r>
          </a:p>
          <a:p>
            <a:endParaRPr lang="en-US" sz="1200" b="1" u="sng" dirty="0"/>
          </a:p>
          <a:p>
            <a:r>
              <a:rPr lang="en-US" sz="1600" b="1" u="sng" dirty="0"/>
              <a:t>TREATMENT</a:t>
            </a:r>
          </a:p>
          <a:p>
            <a:r>
              <a:rPr lang="en-US" sz="1600" b="1" dirty="0"/>
              <a:t>Minor bleeds</a:t>
            </a:r>
          </a:p>
          <a:p>
            <a:pPr marL="228600" indent="-228600">
              <a:buFont typeface="Arial" panose="020B0604020202020204" pitchFamily="34" charset="0"/>
              <a:buChar char="•"/>
            </a:pPr>
            <a:r>
              <a:rPr lang="en-US" sz="1600" dirty="0"/>
              <a:t>Factor VIII, IV 20 – 40 units/kg</a:t>
            </a:r>
          </a:p>
          <a:p>
            <a:endParaRPr lang="en-US" sz="1200" dirty="0"/>
          </a:p>
          <a:p>
            <a:r>
              <a:rPr lang="en-US" sz="1600" b="1" dirty="0"/>
              <a:t>Major bleeds</a:t>
            </a:r>
          </a:p>
          <a:p>
            <a:pPr marL="228600" indent="-228600">
              <a:buFont typeface="Arial" panose="020B0604020202020204" pitchFamily="34" charset="0"/>
              <a:buChar char="•"/>
            </a:pPr>
            <a:r>
              <a:rPr lang="en-US" sz="1600" dirty="0"/>
              <a:t>Factor VIII, IV 40 – 50 units/kg</a:t>
            </a:r>
          </a:p>
          <a:p>
            <a:pPr marL="228600" indent="-228600">
              <a:buFont typeface="Arial" panose="020B0604020202020204" pitchFamily="34" charset="0"/>
              <a:buChar char="•"/>
            </a:pPr>
            <a:r>
              <a:rPr lang="en-US" sz="1600" i="1" dirty="0" err="1"/>
              <a:t>Hospitalisation</a:t>
            </a:r>
            <a:endParaRPr lang="en-US" sz="1600" i="1" dirty="0"/>
          </a:p>
          <a:p>
            <a:endParaRPr lang="en-US" sz="1200" dirty="0"/>
          </a:p>
          <a:p>
            <a:r>
              <a:rPr lang="en-US" sz="1600" b="1" dirty="0"/>
              <a:t>Intracranial bleeds</a:t>
            </a:r>
          </a:p>
          <a:p>
            <a:pPr marL="228600" indent="-228600">
              <a:buFont typeface="Arial" panose="020B0604020202020204" pitchFamily="34" charset="0"/>
              <a:buChar char="•"/>
            </a:pPr>
            <a:r>
              <a:rPr lang="en-US" sz="1600" dirty="0"/>
              <a:t>Factor VIII, IV 40 – 50 units/kg 6 hourly</a:t>
            </a:r>
          </a:p>
        </p:txBody>
      </p:sp>
      <p:sp>
        <p:nvSpPr>
          <p:cNvPr id="6" name="TextBox 5">
            <a:extLst>
              <a:ext uri="{FF2B5EF4-FFF2-40B4-BE49-F238E27FC236}">
                <a16:creationId xmlns:a16="http://schemas.microsoft.com/office/drawing/2014/main" id="{6947CBEC-51BC-054B-C8CC-90361C69753D}"/>
              </a:ext>
            </a:extLst>
          </p:cNvPr>
          <p:cNvSpPr txBox="1"/>
          <p:nvPr/>
        </p:nvSpPr>
        <p:spPr>
          <a:xfrm>
            <a:off x="4572000" y="1737098"/>
            <a:ext cx="4464496" cy="4001095"/>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2000" b="1" cap="all" dirty="0" err="1">
                <a:ln w="19050" cmpd="sng">
                  <a:solidFill>
                    <a:schemeClr val="accent4"/>
                  </a:solidFill>
                  <a:prstDash val="solid"/>
                </a:ln>
                <a:solidFill>
                  <a:srgbClr val="00B050"/>
                </a:solidFill>
                <a:latin typeface="+mj-lt"/>
              </a:rPr>
              <a:t>Paediatric</a:t>
            </a:r>
            <a:r>
              <a:rPr lang="en-US" sz="2000" b="1" cap="all" dirty="0">
                <a:ln w="19050" cmpd="sng">
                  <a:solidFill>
                    <a:schemeClr val="accent4"/>
                  </a:solidFill>
                  <a:prstDash val="solid"/>
                </a:ln>
                <a:solidFill>
                  <a:srgbClr val="00B050"/>
                </a:solidFill>
                <a:latin typeface="+mj-lt"/>
              </a:rPr>
              <a:t> recommendations</a:t>
            </a:r>
          </a:p>
          <a:p>
            <a:endParaRPr lang="en-US" sz="800" dirty="0"/>
          </a:p>
          <a:p>
            <a:r>
              <a:rPr lang="en-US" sz="1600" b="1" u="sng" dirty="0"/>
              <a:t>PROPHYLAXIS</a:t>
            </a:r>
          </a:p>
          <a:p>
            <a:r>
              <a:rPr lang="en-US" sz="1400" i="1" dirty="0"/>
              <a:t>(for severe </a:t>
            </a:r>
            <a:r>
              <a:rPr lang="en-US" sz="1400" i="1" dirty="0" err="1"/>
              <a:t>haemohilia</a:t>
            </a:r>
            <a:r>
              <a:rPr lang="en-US" sz="1400" i="1" dirty="0"/>
              <a:t> A – no inhibitors)</a:t>
            </a:r>
          </a:p>
          <a:p>
            <a:pPr marL="228600" indent="-228600">
              <a:buFont typeface="Arial" panose="020B0604020202020204" pitchFamily="34" charset="0"/>
              <a:buChar char="•"/>
            </a:pPr>
            <a:r>
              <a:rPr lang="en-US" sz="1600" dirty="0"/>
              <a:t>Factor VIII, IV 25 units/kg, twice weekly</a:t>
            </a:r>
          </a:p>
          <a:p>
            <a:r>
              <a:rPr lang="en-US" sz="1600" dirty="0"/>
              <a:t>    (dose rounding – dosing table provided)</a:t>
            </a:r>
          </a:p>
          <a:p>
            <a:endParaRPr lang="en-US" sz="1200" b="1" u="sng" dirty="0"/>
          </a:p>
          <a:p>
            <a:r>
              <a:rPr lang="en-US" sz="1600" b="1" u="sng" dirty="0"/>
              <a:t>TREATMENT</a:t>
            </a:r>
          </a:p>
          <a:p>
            <a:r>
              <a:rPr lang="en-US" sz="1600" b="1" dirty="0"/>
              <a:t>Minor bleeds</a:t>
            </a:r>
          </a:p>
          <a:p>
            <a:pPr marL="228600" indent="-228600">
              <a:buFont typeface="Arial" panose="020B0604020202020204" pitchFamily="34" charset="0"/>
              <a:buChar char="•"/>
            </a:pPr>
            <a:r>
              <a:rPr lang="en-US" sz="1600" dirty="0"/>
              <a:t>Factor VIII, IV 20 – 40 units/kg</a:t>
            </a:r>
          </a:p>
          <a:p>
            <a:endParaRPr lang="en-US" sz="1200" dirty="0"/>
          </a:p>
          <a:p>
            <a:r>
              <a:rPr lang="en-US" sz="1600" b="1" dirty="0"/>
              <a:t>Major bleeds</a:t>
            </a:r>
          </a:p>
          <a:p>
            <a:pPr marL="228600" indent="-228600">
              <a:buFont typeface="Arial" panose="020B0604020202020204" pitchFamily="34" charset="0"/>
              <a:buChar char="•"/>
            </a:pPr>
            <a:r>
              <a:rPr lang="en-US" sz="1600" dirty="0"/>
              <a:t>Factor VIII, IV 40 – 50 units/kg</a:t>
            </a:r>
          </a:p>
          <a:p>
            <a:pPr marL="228600" indent="-228600">
              <a:buFont typeface="Arial" panose="020B0604020202020204" pitchFamily="34" charset="0"/>
              <a:buChar char="•"/>
            </a:pPr>
            <a:r>
              <a:rPr lang="en-US" sz="1600" i="1" dirty="0" err="1"/>
              <a:t>Hospitalisation</a:t>
            </a:r>
            <a:endParaRPr lang="en-US" sz="1600" i="1" dirty="0"/>
          </a:p>
          <a:p>
            <a:endParaRPr lang="en-US" sz="1200" dirty="0"/>
          </a:p>
          <a:p>
            <a:r>
              <a:rPr lang="en-US" sz="1600" b="1" dirty="0"/>
              <a:t>Intracranial bleeds</a:t>
            </a:r>
          </a:p>
          <a:p>
            <a:pPr marL="228600" indent="-228600">
              <a:buFont typeface="Arial" panose="020B0604020202020204" pitchFamily="34" charset="0"/>
              <a:buChar char="•"/>
            </a:pPr>
            <a:r>
              <a:rPr lang="en-US" sz="1600" dirty="0"/>
              <a:t>Factor VIII, IV 40 – 50 units/kg 6 hourly</a:t>
            </a:r>
          </a:p>
        </p:txBody>
      </p:sp>
      <p:sp>
        <p:nvSpPr>
          <p:cNvPr id="9" name="TextBox 8">
            <a:extLst>
              <a:ext uri="{FF2B5EF4-FFF2-40B4-BE49-F238E27FC236}">
                <a16:creationId xmlns:a16="http://schemas.microsoft.com/office/drawing/2014/main" id="{1A24D2FE-46CC-5759-1088-F77293982676}"/>
              </a:ext>
            </a:extLst>
          </p:cNvPr>
          <p:cNvSpPr txBox="1"/>
          <p:nvPr/>
        </p:nvSpPr>
        <p:spPr>
          <a:xfrm>
            <a:off x="2699792" y="5871321"/>
            <a:ext cx="3384376" cy="923330"/>
          </a:xfrm>
          <a:prstGeom prst="rect">
            <a:avLst/>
          </a:prstGeom>
          <a:solidFill>
            <a:schemeClr val="accent2">
              <a:lumMod val="20000"/>
              <a:lumOff val="80000"/>
            </a:schemeClr>
          </a:solidFill>
        </p:spPr>
        <p:txBody>
          <a:bodyPr wrap="square" rtlCol="0">
            <a:spAutoFit/>
          </a:bodyPr>
          <a:lstStyle/>
          <a:p>
            <a:pPr algn="ctr"/>
            <a:r>
              <a:rPr lang="en-US" i="1" dirty="0">
                <a:solidFill>
                  <a:srgbClr val="C00000"/>
                </a:solidFill>
              </a:rPr>
              <a:t>Efforts made to align recommendations and ensure seamless transition</a:t>
            </a:r>
            <a:endParaRPr lang="en-GB" i="1" dirty="0">
              <a:solidFill>
                <a:srgbClr val="C00000"/>
              </a:solidFill>
            </a:endParaRPr>
          </a:p>
        </p:txBody>
      </p:sp>
      <p:sp>
        <p:nvSpPr>
          <p:cNvPr id="10" name="TextBox 9">
            <a:extLst>
              <a:ext uri="{FF2B5EF4-FFF2-40B4-BE49-F238E27FC236}">
                <a16:creationId xmlns:a16="http://schemas.microsoft.com/office/drawing/2014/main" id="{54D2C3B3-4945-E179-771B-EEBC9C8F9E6A}"/>
              </a:ext>
            </a:extLst>
          </p:cNvPr>
          <p:cNvSpPr txBox="1"/>
          <p:nvPr/>
        </p:nvSpPr>
        <p:spPr>
          <a:xfrm>
            <a:off x="107504" y="1100278"/>
            <a:ext cx="8928992" cy="523220"/>
          </a:xfrm>
          <a:prstGeom prst="rect">
            <a:avLst/>
          </a:prstGeom>
          <a:solidFill>
            <a:schemeClr val="accent3">
              <a:lumMod val="20000"/>
              <a:lumOff val="80000"/>
            </a:schemeClr>
          </a:solidFill>
        </p:spPr>
        <p:txBody>
          <a:bodyPr wrap="square" rtlCol="0">
            <a:spAutoFit/>
          </a:bodyPr>
          <a:lstStyle/>
          <a:p>
            <a:r>
              <a:rPr lang="en-US" sz="1400" b="1" u="sng" dirty="0">
                <a:solidFill>
                  <a:srgbClr val="FF0000"/>
                </a:solidFill>
              </a:rPr>
              <a:t>Acute management of a bleed: </a:t>
            </a:r>
            <a:r>
              <a:rPr lang="en-US" sz="1400" dirty="0"/>
              <a:t>Manage pain, FFP or FDP while awaiting transfer (if no factor available); adjunctive measures e.g. ice packs; tranexamic acid for mucous membrane bleeds.</a:t>
            </a:r>
            <a:endParaRPr lang="en-GB" sz="1400" dirty="0"/>
          </a:p>
        </p:txBody>
      </p:sp>
    </p:spTree>
    <p:extLst>
      <p:ext uri="{BB962C8B-B14F-4D97-AF65-F5344CB8AC3E}">
        <p14:creationId xmlns:p14="http://schemas.microsoft.com/office/powerpoint/2010/main" val="286888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C3DED2C-B9A5-4ED1-21BC-8510CD72E1FC}"/>
              </a:ext>
            </a:extLst>
          </p:cNvPr>
          <p:cNvSpPr txBox="1">
            <a:spLocks noChangeArrowheads="1"/>
          </p:cNvSpPr>
          <p:nvPr/>
        </p:nvSpPr>
        <p:spPr>
          <a:xfrm>
            <a:off x="179512" y="-3922"/>
            <a:ext cx="7272808"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Haemophilia B – Factor IX Deficiency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(no inhibitors)</a:t>
            </a:r>
          </a:p>
        </p:txBody>
      </p:sp>
      <p:sp>
        <p:nvSpPr>
          <p:cNvPr id="3" name="TextBox 2">
            <a:extLst>
              <a:ext uri="{FF2B5EF4-FFF2-40B4-BE49-F238E27FC236}">
                <a16:creationId xmlns:a16="http://schemas.microsoft.com/office/drawing/2014/main" id="{999606B3-826C-28C0-A55F-F671B7D619BF}"/>
              </a:ext>
            </a:extLst>
          </p:cNvPr>
          <p:cNvSpPr txBox="1"/>
          <p:nvPr/>
        </p:nvSpPr>
        <p:spPr>
          <a:xfrm>
            <a:off x="143508" y="4873490"/>
            <a:ext cx="7924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NEMLC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Rectangle: Rounded Corners 3">
            <a:extLst>
              <a:ext uri="{FF2B5EF4-FFF2-40B4-BE49-F238E27FC236}">
                <a16:creationId xmlns:a16="http://schemas.microsoft.com/office/drawing/2014/main" id="{4BFC1C56-5622-C7CD-ED9D-91F121D43F0A}"/>
              </a:ext>
            </a:extLst>
          </p:cNvPr>
          <p:cNvSpPr/>
          <p:nvPr/>
        </p:nvSpPr>
        <p:spPr>
          <a:xfrm>
            <a:off x="189808" y="5229200"/>
            <a:ext cx="8870440" cy="53770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NEMLC recommends </a:t>
            </a:r>
            <a:r>
              <a:rPr lang="en-GB" sz="1600" dirty="0">
                <a:latin typeface="Arial" panose="020B0604020202020204" pitchFamily="34" charset="0"/>
                <a:cs typeface="Arial" panose="020B0604020202020204" pitchFamily="34" charset="0"/>
              </a:rPr>
              <a:t>the use of factor IX prophylaxis for patients with severe haemophilia B. </a:t>
            </a:r>
          </a:p>
        </p:txBody>
      </p:sp>
      <p:sp>
        <p:nvSpPr>
          <p:cNvPr id="6" name="TextBox 5">
            <a:extLst>
              <a:ext uri="{FF2B5EF4-FFF2-40B4-BE49-F238E27FC236}">
                <a16:creationId xmlns:a16="http://schemas.microsoft.com/office/drawing/2014/main" id="{F0A85B5C-E39F-1037-5B8C-0C33C98ABE41}"/>
              </a:ext>
            </a:extLst>
          </p:cNvPr>
          <p:cNvSpPr txBox="1"/>
          <p:nvPr/>
        </p:nvSpPr>
        <p:spPr>
          <a:xfrm>
            <a:off x="143508" y="1038378"/>
            <a:ext cx="8856984" cy="646331"/>
          </a:xfrm>
          <a:prstGeom prst="rect">
            <a:avLst/>
          </a:prstGeom>
          <a:noFill/>
        </p:spPr>
        <p:txBody>
          <a:bodyPr wrap="square" rtlCol="0">
            <a:spAutoFit/>
          </a:bodyPr>
          <a:lstStyle/>
          <a:p>
            <a:pPr algn="ctr"/>
            <a:r>
              <a:rPr lang="en-GB" b="1" dirty="0">
                <a:solidFill>
                  <a:schemeClr val="accent2">
                    <a:lumMod val="75000"/>
                  </a:schemeClr>
                </a:solidFill>
                <a:latin typeface="Arial" panose="020B0604020202020204" pitchFamily="34" charset="0"/>
                <a:cs typeface="Arial" panose="020B0604020202020204" pitchFamily="34" charset="0"/>
              </a:rPr>
              <a:t>Prophylactic Factor IX compared to on-demand/episodic treatment for patients with severe haemophilia B without inhibitors</a:t>
            </a:r>
            <a:endParaRPr lang="en-ZA" b="1" dirty="0">
              <a:solidFill>
                <a:schemeClr val="accent2">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A662B8-B3E8-AC99-B094-8A954EDDD5AF}"/>
              </a:ext>
            </a:extLst>
          </p:cNvPr>
          <p:cNvSpPr txBox="1"/>
          <p:nvPr/>
        </p:nvSpPr>
        <p:spPr>
          <a:xfrm>
            <a:off x="143508" y="1641836"/>
            <a:ext cx="8916740" cy="3231654"/>
          </a:xfrm>
          <a:prstGeom prst="rect">
            <a:avLst/>
          </a:prstGeom>
          <a:solidFill>
            <a:schemeClr val="accent6">
              <a:lumMod val="20000"/>
              <a:lumOff val="80000"/>
            </a:schemeClr>
          </a:solidFill>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ZA" sz="1700" dirty="0">
                <a:effectLst/>
                <a:latin typeface="Calibri" panose="020F0502020204030204" pitchFamily="34" charset="0"/>
                <a:ea typeface="Calibri" panose="020F0502020204030204" pitchFamily="34" charset="0"/>
              </a:rPr>
              <a:t>There was very limited, low-quality evidence available for prophylaxis in the management of haemophilia B. However, the benefit of factor IX prophylaxis compared to on-demand/episodic treatment for haemophilia B patients has been shown in non-randomised controlled trials and recommended in guidelines. The majority of guidelines follow the recommendations for haemophilia A. </a:t>
            </a:r>
          </a:p>
          <a:p>
            <a:pPr algn="just"/>
            <a:endParaRPr lang="en-ZA" sz="1050" dirty="0">
              <a:effectLst/>
              <a:latin typeface="Calibri" panose="020F0502020204030204" pitchFamily="34" charset="0"/>
              <a:ea typeface="Calibri" panose="020F0502020204030204" pitchFamily="34" charset="0"/>
            </a:endParaRPr>
          </a:p>
          <a:p>
            <a:pPr algn="just"/>
            <a:r>
              <a:rPr lang="en-GB" sz="1700" dirty="0">
                <a:latin typeface="Calibri" panose="020F0502020204030204" pitchFamily="34" charset="0"/>
                <a:ea typeface="Calibri" panose="020F0502020204030204" pitchFamily="34" charset="0"/>
              </a:rPr>
              <a:t>A cost analysis revealed potential cost-savings for all prophylaxis regimens, with intermediate dose prophylaxis found to be the most cost-saving. Low dose prophylaxis was shown to be less cost saving, but more cost-saving than high dose prophylaxis. The costing model relied on many assumptions including uncertain estimates of the number of patients requiring prophylaxis. Despite these limitations, the potential benefit of prophylaxis is acknowledged and alignment with haemophilia A is considered to be beneficial.</a:t>
            </a:r>
          </a:p>
        </p:txBody>
      </p:sp>
      <p:pic>
        <p:nvPicPr>
          <p:cNvPr id="5" name="Picture 4" descr="A red and white logo with a thumb up&#10;&#10;Description automatically generated">
            <a:extLst>
              <a:ext uri="{FF2B5EF4-FFF2-40B4-BE49-F238E27FC236}">
                <a16:creationId xmlns:a16="http://schemas.microsoft.com/office/drawing/2014/main" id="{E57D6C0B-BEB8-1ECD-7B7C-76047BCBD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518" y="4283008"/>
            <a:ext cx="1763426" cy="1304935"/>
          </a:xfrm>
          <a:prstGeom prst="rect">
            <a:avLst/>
          </a:prstGeom>
        </p:spPr>
      </p:pic>
    </p:spTree>
    <p:extLst>
      <p:ext uri="{BB962C8B-B14F-4D97-AF65-F5344CB8AC3E}">
        <p14:creationId xmlns:p14="http://schemas.microsoft.com/office/powerpoint/2010/main" val="296608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77A529-3BE2-DC9C-3936-551D8BA22174}"/>
              </a:ext>
            </a:extLst>
          </p:cNvPr>
          <p:cNvSpPr txBox="1">
            <a:spLocks noChangeArrowheads="1"/>
          </p:cNvSpPr>
          <p:nvPr/>
        </p:nvSpPr>
        <p:spPr>
          <a:xfrm>
            <a:off x="179512" y="-3922"/>
            <a:ext cx="7272808"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Haemophilia B (no inhibitors)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sng" strike="noStrike" kern="1200" cap="none" spc="0" normalizeH="0" baseline="0" noProof="0" dirty="0">
                <a:ln>
                  <a:noFill/>
                </a:ln>
                <a:solidFill>
                  <a:schemeClr val="bg1"/>
                </a:solidFill>
                <a:uLnTx/>
                <a:uFillTx/>
                <a:latin typeface="Arial" pitchFamily="34" charset="0"/>
                <a:ea typeface="+mj-ea"/>
                <a:cs typeface="Arial" pitchFamily="34" charset="0"/>
              </a:rPr>
              <a:t>STG recommendations</a:t>
            </a:r>
          </a:p>
        </p:txBody>
      </p:sp>
      <p:sp>
        <p:nvSpPr>
          <p:cNvPr id="3" name="TextBox 2">
            <a:extLst>
              <a:ext uri="{FF2B5EF4-FFF2-40B4-BE49-F238E27FC236}">
                <a16:creationId xmlns:a16="http://schemas.microsoft.com/office/drawing/2014/main" id="{39480678-F849-5ED6-FC81-52DA8198D209}"/>
              </a:ext>
            </a:extLst>
          </p:cNvPr>
          <p:cNvSpPr txBox="1"/>
          <p:nvPr/>
        </p:nvSpPr>
        <p:spPr>
          <a:xfrm>
            <a:off x="107504" y="1723228"/>
            <a:ext cx="4370026" cy="4093428"/>
          </a:xfrm>
          <a:prstGeom prst="rect">
            <a:avLst/>
          </a:prstGeom>
          <a:solidFill>
            <a:srgbClr val="FFFFCC"/>
          </a:solidFill>
          <a:ln w="19050">
            <a:solidFill>
              <a:schemeClr val="tx1"/>
            </a:solidFill>
          </a:ln>
        </p:spPr>
        <p:txBody>
          <a:bodyPr wrap="square" rtlCol="0">
            <a:spAutoFit/>
          </a:bodyPr>
          <a:lstStyle/>
          <a:p>
            <a:pPr algn="ctr"/>
            <a:r>
              <a:rPr lang="en-US" sz="2000" b="1" cap="all" dirty="0">
                <a:ln w="19050" cmpd="sng">
                  <a:solidFill>
                    <a:schemeClr val="accent4"/>
                  </a:solidFill>
                  <a:prstDash val="solid"/>
                </a:ln>
                <a:solidFill>
                  <a:srgbClr val="00B050"/>
                </a:solidFill>
                <a:latin typeface="+mj-lt"/>
              </a:rPr>
              <a:t>ADULT recommendations</a:t>
            </a:r>
          </a:p>
          <a:p>
            <a:endParaRPr lang="en-US" sz="800" dirty="0"/>
          </a:p>
          <a:p>
            <a:r>
              <a:rPr lang="en-US" sz="1600" b="1" u="sng" dirty="0"/>
              <a:t>PROPHYLAXIS</a:t>
            </a:r>
          </a:p>
          <a:p>
            <a:r>
              <a:rPr lang="en-US" sz="1400" i="1" dirty="0"/>
              <a:t>(for severe </a:t>
            </a:r>
            <a:r>
              <a:rPr lang="en-US" sz="1400" i="1" dirty="0" err="1"/>
              <a:t>haemohilia</a:t>
            </a:r>
            <a:r>
              <a:rPr lang="en-US" sz="1400" i="1" dirty="0"/>
              <a:t> B – no inhibitors)</a:t>
            </a:r>
          </a:p>
          <a:p>
            <a:pPr marL="228600" indent="-228600">
              <a:buFont typeface="Arial" panose="020B0604020202020204" pitchFamily="34" charset="0"/>
              <a:buChar char="•"/>
            </a:pPr>
            <a:r>
              <a:rPr lang="en-US" sz="1600" dirty="0"/>
              <a:t>Factor IX/factor IX complex, IV 25 units/kg, twice weekly</a:t>
            </a:r>
          </a:p>
          <a:p>
            <a:r>
              <a:rPr lang="en-US" sz="1600" dirty="0"/>
              <a:t>    (dose rounding to avoid wastage)</a:t>
            </a:r>
          </a:p>
          <a:p>
            <a:endParaRPr lang="en-US" sz="1200" b="1" u="sng" dirty="0"/>
          </a:p>
          <a:p>
            <a:r>
              <a:rPr lang="en-US" sz="1600" b="1" u="sng" dirty="0"/>
              <a:t>TREATMENT</a:t>
            </a:r>
          </a:p>
          <a:p>
            <a:r>
              <a:rPr lang="en-US" sz="1600" b="1" dirty="0"/>
              <a:t>Minor bleeds</a:t>
            </a:r>
          </a:p>
          <a:p>
            <a:pPr marL="228600" indent="-228600">
              <a:buFont typeface="Arial" panose="020B0604020202020204" pitchFamily="34" charset="0"/>
              <a:buChar char="•"/>
            </a:pPr>
            <a:r>
              <a:rPr lang="en-US" sz="1600" dirty="0"/>
              <a:t>Factor IX/factor complex, IV 40 units/kg as a single dose</a:t>
            </a:r>
          </a:p>
          <a:p>
            <a:pPr marL="228600" indent="-228600">
              <a:buFont typeface="Arial" panose="020B0604020202020204" pitchFamily="34" charset="0"/>
              <a:buChar char="•"/>
            </a:pPr>
            <a:r>
              <a:rPr lang="en-US" sz="1200" i="1" dirty="0"/>
              <a:t>For ongoing bleeding – consult local </a:t>
            </a:r>
            <a:r>
              <a:rPr lang="en-US" sz="1200" i="1" dirty="0" err="1"/>
              <a:t>haemophilia</a:t>
            </a:r>
            <a:r>
              <a:rPr lang="en-US" sz="1200" i="1" dirty="0"/>
              <a:t> </a:t>
            </a:r>
            <a:r>
              <a:rPr lang="en-US" sz="1200" i="1" dirty="0" err="1"/>
              <a:t>centre</a:t>
            </a:r>
            <a:endParaRPr lang="en-US" sz="1200" i="1" dirty="0"/>
          </a:p>
          <a:p>
            <a:endParaRPr lang="en-US" sz="1200" dirty="0"/>
          </a:p>
          <a:p>
            <a:r>
              <a:rPr lang="en-US" sz="1600" b="1" dirty="0"/>
              <a:t>Major bleeds</a:t>
            </a:r>
          </a:p>
          <a:p>
            <a:pPr marL="228600" indent="-228600">
              <a:buFont typeface="Arial" panose="020B0604020202020204" pitchFamily="34" charset="0"/>
              <a:buChar char="•"/>
            </a:pPr>
            <a:r>
              <a:rPr lang="en-US" sz="1600" dirty="0"/>
              <a:t>Factor IX/factor complex, IV 60units/kg</a:t>
            </a:r>
          </a:p>
          <a:p>
            <a:pPr marL="228600" indent="-228600">
              <a:buFont typeface="Arial" panose="020B0604020202020204" pitchFamily="34" charset="0"/>
              <a:buChar char="•"/>
            </a:pPr>
            <a:r>
              <a:rPr lang="en-US" sz="1600" i="1" dirty="0" err="1"/>
              <a:t>Hospitalisation</a:t>
            </a:r>
            <a:endParaRPr lang="en-US" i="1" dirty="0"/>
          </a:p>
        </p:txBody>
      </p:sp>
      <p:sp>
        <p:nvSpPr>
          <p:cNvPr id="6" name="TextBox 5">
            <a:extLst>
              <a:ext uri="{FF2B5EF4-FFF2-40B4-BE49-F238E27FC236}">
                <a16:creationId xmlns:a16="http://schemas.microsoft.com/office/drawing/2014/main" id="{6947CBEC-51BC-054B-C8CC-90361C69753D}"/>
              </a:ext>
            </a:extLst>
          </p:cNvPr>
          <p:cNvSpPr txBox="1"/>
          <p:nvPr/>
        </p:nvSpPr>
        <p:spPr>
          <a:xfrm>
            <a:off x="4589938" y="1716858"/>
            <a:ext cx="4446558" cy="4093428"/>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2000" b="1" cap="all" dirty="0" err="1">
                <a:ln w="19050" cmpd="sng">
                  <a:solidFill>
                    <a:schemeClr val="accent4"/>
                  </a:solidFill>
                  <a:prstDash val="solid"/>
                </a:ln>
                <a:solidFill>
                  <a:srgbClr val="00B050"/>
                </a:solidFill>
                <a:latin typeface="+mj-lt"/>
              </a:rPr>
              <a:t>Paediatric</a:t>
            </a:r>
            <a:r>
              <a:rPr lang="en-US" sz="2000" b="1" cap="all" dirty="0">
                <a:ln w="19050" cmpd="sng">
                  <a:solidFill>
                    <a:schemeClr val="accent4"/>
                  </a:solidFill>
                  <a:prstDash val="solid"/>
                </a:ln>
                <a:solidFill>
                  <a:srgbClr val="00B050"/>
                </a:solidFill>
                <a:latin typeface="+mj-lt"/>
              </a:rPr>
              <a:t> recommendations</a:t>
            </a:r>
          </a:p>
          <a:p>
            <a:endParaRPr lang="en-US" sz="800" dirty="0"/>
          </a:p>
          <a:p>
            <a:r>
              <a:rPr lang="en-US" sz="1600" b="1" u="sng" dirty="0"/>
              <a:t>PROPHYLAXIS</a:t>
            </a:r>
          </a:p>
          <a:p>
            <a:r>
              <a:rPr lang="en-US" sz="1400" i="1" dirty="0"/>
              <a:t>(for severe </a:t>
            </a:r>
            <a:r>
              <a:rPr lang="en-US" sz="1400" i="1" dirty="0" err="1"/>
              <a:t>haemohilia</a:t>
            </a:r>
            <a:r>
              <a:rPr lang="en-US" sz="1400" i="1" dirty="0"/>
              <a:t> B – no inhibitors)</a:t>
            </a:r>
          </a:p>
          <a:p>
            <a:pPr marL="228600" indent="-228600">
              <a:buFont typeface="Arial" panose="020B0604020202020204" pitchFamily="34" charset="0"/>
              <a:buChar char="•"/>
            </a:pPr>
            <a:r>
              <a:rPr lang="en-US" sz="1600" dirty="0"/>
              <a:t>Factor IX/factor IX complex, IV 25 units/kg, twice weekly</a:t>
            </a:r>
          </a:p>
          <a:p>
            <a:r>
              <a:rPr lang="en-US" sz="1600" dirty="0"/>
              <a:t>    (dose rounding – dosing table provided)</a:t>
            </a:r>
          </a:p>
          <a:p>
            <a:endParaRPr lang="en-US" sz="1200" b="1" u="sng" dirty="0"/>
          </a:p>
          <a:p>
            <a:r>
              <a:rPr lang="en-US" sz="1600" b="1" u="sng" dirty="0"/>
              <a:t>TREATMENT</a:t>
            </a:r>
          </a:p>
          <a:p>
            <a:r>
              <a:rPr lang="en-US" sz="1600" b="1" dirty="0"/>
              <a:t>Minor bleeds</a:t>
            </a:r>
          </a:p>
          <a:p>
            <a:pPr marL="228600" indent="-228600">
              <a:buFont typeface="Arial" panose="020B0604020202020204" pitchFamily="34" charset="0"/>
              <a:buChar char="•"/>
            </a:pPr>
            <a:r>
              <a:rPr lang="en-US" sz="1600" dirty="0"/>
              <a:t>Factor IX/factor IX complex, IV 50 units/kg immediately as single dose</a:t>
            </a:r>
          </a:p>
          <a:p>
            <a:pPr marL="228600" indent="-228600">
              <a:buFont typeface="Arial" panose="020B0604020202020204" pitchFamily="34" charset="0"/>
              <a:buChar char="•"/>
            </a:pPr>
            <a:r>
              <a:rPr lang="en-US" sz="1200" i="1" dirty="0"/>
              <a:t>For ongoing bleeding – consult local </a:t>
            </a:r>
            <a:r>
              <a:rPr lang="en-US" sz="1200" i="1" dirty="0" err="1"/>
              <a:t>haemophilia</a:t>
            </a:r>
            <a:r>
              <a:rPr lang="en-US" sz="1200" i="1" dirty="0"/>
              <a:t> </a:t>
            </a:r>
            <a:r>
              <a:rPr lang="en-US" sz="1200" i="1" dirty="0" err="1"/>
              <a:t>centre</a:t>
            </a:r>
            <a:endParaRPr lang="en-US" sz="1200" i="1" dirty="0"/>
          </a:p>
          <a:p>
            <a:endParaRPr lang="en-US" sz="1200" dirty="0"/>
          </a:p>
          <a:p>
            <a:r>
              <a:rPr lang="en-US" sz="1600" b="1" dirty="0"/>
              <a:t>Major bleeds</a:t>
            </a:r>
          </a:p>
          <a:p>
            <a:pPr marL="228600" indent="-228600">
              <a:buFont typeface="Arial" panose="020B0604020202020204" pitchFamily="34" charset="0"/>
              <a:buChar char="•"/>
            </a:pPr>
            <a:r>
              <a:rPr lang="en-US" sz="1600" dirty="0"/>
              <a:t>Factor IX/factor IX complex, IV 50 – 80 units/kg and </a:t>
            </a:r>
            <a:r>
              <a:rPr lang="en-US" sz="1600" i="1" dirty="0" err="1"/>
              <a:t>Hospitalisation</a:t>
            </a:r>
            <a:endParaRPr lang="en-US" sz="1600" i="1" dirty="0"/>
          </a:p>
        </p:txBody>
      </p:sp>
      <p:sp>
        <p:nvSpPr>
          <p:cNvPr id="9" name="TextBox 8">
            <a:extLst>
              <a:ext uri="{FF2B5EF4-FFF2-40B4-BE49-F238E27FC236}">
                <a16:creationId xmlns:a16="http://schemas.microsoft.com/office/drawing/2014/main" id="{1A24D2FE-46CC-5759-1088-F77293982676}"/>
              </a:ext>
            </a:extLst>
          </p:cNvPr>
          <p:cNvSpPr txBox="1"/>
          <p:nvPr/>
        </p:nvSpPr>
        <p:spPr>
          <a:xfrm>
            <a:off x="2699792" y="5871321"/>
            <a:ext cx="3384376" cy="923330"/>
          </a:xfrm>
          <a:prstGeom prst="rect">
            <a:avLst/>
          </a:prstGeom>
          <a:solidFill>
            <a:schemeClr val="accent2">
              <a:lumMod val="20000"/>
              <a:lumOff val="80000"/>
            </a:schemeClr>
          </a:solidFill>
        </p:spPr>
        <p:txBody>
          <a:bodyPr wrap="square" rtlCol="0">
            <a:spAutoFit/>
          </a:bodyPr>
          <a:lstStyle/>
          <a:p>
            <a:pPr algn="ctr"/>
            <a:r>
              <a:rPr lang="en-US" i="1" dirty="0">
                <a:solidFill>
                  <a:srgbClr val="C00000"/>
                </a:solidFill>
              </a:rPr>
              <a:t>Efforts made to align recommendations and ensure seamless transition</a:t>
            </a:r>
            <a:endParaRPr lang="en-GB" i="1" dirty="0">
              <a:solidFill>
                <a:srgbClr val="C00000"/>
              </a:solidFill>
            </a:endParaRPr>
          </a:p>
        </p:txBody>
      </p:sp>
      <p:sp>
        <p:nvSpPr>
          <p:cNvPr id="8" name="TextBox 7">
            <a:extLst>
              <a:ext uri="{FF2B5EF4-FFF2-40B4-BE49-F238E27FC236}">
                <a16:creationId xmlns:a16="http://schemas.microsoft.com/office/drawing/2014/main" id="{1CF7A796-3D41-4686-19C7-E92FE7E94909}"/>
              </a:ext>
            </a:extLst>
          </p:cNvPr>
          <p:cNvSpPr txBox="1"/>
          <p:nvPr/>
        </p:nvSpPr>
        <p:spPr>
          <a:xfrm>
            <a:off x="90736" y="1093343"/>
            <a:ext cx="8928992" cy="523220"/>
          </a:xfrm>
          <a:prstGeom prst="rect">
            <a:avLst/>
          </a:prstGeom>
          <a:solidFill>
            <a:schemeClr val="accent3">
              <a:lumMod val="20000"/>
              <a:lumOff val="80000"/>
            </a:schemeClr>
          </a:solidFill>
        </p:spPr>
        <p:txBody>
          <a:bodyPr wrap="square" rtlCol="0">
            <a:spAutoFit/>
          </a:bodyPr>
          <a:lstStyle/>
          <a:p>
            <a:r>
              <a:rPr lang="en-US" sz="1400" b="1" u="sng" dirty="0">
                <a:solidFill>
                  <a:srgbClr val="FF0000"/>
                </a:solidFill>
              </a:rPr>
              <a:t>Acute management of a bleed: </a:t>
            </a:r>
            <a:r>
              <a:rPr lang="en-US" sz="1400" dirty="0"/>
              <a:t>Manage pain, FFP or FDP while awaiting transfer (if no factor available); adjunctive measures e.g. ice packs; tranexamic acid for mucous membrane bleeds.</a:t>
            </a:r>
            <a:endParaRPr lang="en-GB" sz="1400" dirty="0"/>
          </a:p>
        </p:txBody>
      </p:sp>
    </p:spTree>
    <p:extLst>
      <p:ext uri="{BB962C8B-B14F-4D97-AF65-F5344CB8AC3E}">
        <p14:creationId xmlns:p14="http://schemas.microsoft.com/office/powerpoint/2010/main" val="489378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2285</TotalTime>
  <Words>2076</Words>
  <Application>Microsoft Office PowerPoint</Application>
  <PresentationFormat>On-screen Show (4:3)</PresentationFormat>
  <Paragraphs>324</Paragraphs>
  <Slides>22</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Aptos Narrow</vt:lpstr>
      <vt:lpstr>Arial</vt:lpstr>
      <vt:lpstr>Arial Black</vt:lpstr>
      <vt:lpstr>Arial Nova</vt:lpstr>
      <vt:lpstr>Calibri</vt:lpstr>
      <vt:lpstr>Courier New</vt:lpstr>
      <vt:lpstr>Fira Sans Condensed</vt:lpstr>
      <vt:lpstr>Fira Sans Extra Condensed Medium</vt:lpstr>
      <vt:lpstr>Montserrat Medium</vt:lpstr>
      <vt:lpstr>Montserrat SemiBold</vt:lpstr>
      <vt:lpstr>Symbol</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Jane J. Riddin</cp:lastModifiedBy>
  <cp:revision>29</cp:revision>
  <dcterms:created xsi:type="dcterms:W3CDTF">2013-10-17T06:13:57Z</dcterms:created>
  <dcterms:modified xsi:type="dcterms:W3CDTF">2024-11-21T12:16:04Z</dcterms:modified>
</cp:coreProperties>
</file>